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Override PartName="/ppt/charts/chart1.xml" ContentType="application/vnd.openxmlformats-officedocument.drawingml.chart+xml"/>
  <Override PartName="/ppt/charts/chart2.xml" ContentType="application/vnd.openxmlformats-officedocument.drawingml.chart+xml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14630400" cy="82296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charts/_rels/chart1.xml.rels><?xml version="1.0" encoding="UTF-8" standalone="yes"?>
<Relationships xmlns="http://schemas.openxmlformats.org/package/2006/relationships">
  <Relationship Id="rId1" Type="http://schemas.openxmlformats.org/officeDocument/2006/relationships/package" Target="../embeddings/chart1.xml.xlsx"/>
</Relationships>

</file>

<file path=ppt/charts/_rels/chart2.xml.rels><?xml version="1.0" encoding="UTF-8" standalone="yes"?>
<Relationships xmlns="http://schemas.openxmlformats.org/package/2006/relationships">
  <Relationship Id="rId1" Type="http://schemas.openxmlformats.org/officeDocument/2006/relationships/package" Target="../embeddings/chart2.xml.xlsx"/>
</Relationships>
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 algn="ctr" fontAlgn="base" marL="0" marR="0" indent="0" lvl="0">
              <a:defRPr/>
            </a:pPr>
            <a:r>
              <a:rPr lang="en-US" dirty="0" b="false" i="false" strike="noStrike" sz="180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How People Prefer their Coffee</a:t>
            </a:r>
            <a:endParaRPr lang="en-US" dirty="0"/>
          </a:p>
        </c:rich>
      </c:tx>
      <c:layout>
        <c:manualLayout>
          <c:xMode val="edge"/>
          <c:yMode val="edge"/>
          <c:x val="0.01"/>
          <c:y val="0.01"/>
          <c:w val="2"/>
        </c:manualLayout>
      </c:layout>
      <c:overlay val="0"/>
    </c:title>
    <c:autoTitleDeleted val="0"/>
    <c:view3D>
      <c:rotX val="0"/>
      <c:hPercent val="100"/>
      <c:rotY val="0"/>
      <c:depthPercent val="100"/>
      <c:rAngAx val="1"/>
      <c:perspective val="30"/>
    </c:view3D>
    <c:plotArea>
      <c:layout>
        <c:manualLayout>
          <c:xMode val="edge"/>
          <c:yMode val="edge"/>
        </c:manualLayout>
      </c:layout>
      <c:lineChart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Cold</c:v>
                </c:pt>
              </c:strCache>
            </c:strRef>
          </c:tx>
          <c:spPr>
            <a:ln w="25400">
              <a:solidFill>
                <a:srgbClr val="0070C0">
                  <a:alpha val="100000"/>
                </a:srgbClr>
              </a:solidFill>
            </a:ln>
          </c:spPr>
          <c:marker>
            <c:symbol val="diamond"/>
            <c:size val="8"/>
            <c:spPr>
              <a:solidFill>
                <a:srgbClr val="0070C0">
                  <a:alpha val="100000"/>
                </a:srgbClr>
              </a:solidFill>
              <a:ln w="12700" cap="flat" cmpd="sng" algn="ctr">
                <a:solidFill>
                  <a:srgbClr val="0070C0">
                    <a:alpha val="100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</c:spPr>
          </c:marker>
          <c:dLbls>
            <c:txPr>
              <a:bodyPr/>
              <a:lstStyle/>
              <a:p>
                <a:pPr>
                  <a:defRPr b="false" i="false" strike="noStrike" sz="9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</a:defRPr>
                </a:pPr>
                <a:endParaRPr lang="en-US" dirty="0"/>
              </a:p>
            </c:txPr>
            <c:showVal val="0"/>
            <c:showCatName val="0"/>
            <c:showSerName val="0"/>
            <c:showPercent val="0"/>
            <c:showLeaderLines val="1"/>
          </c:dLbls>
          <c:cat>
            <c:strRef>
              <c:f>Sheet1!$A$2:$A$5</c:f>
              <c:strCache>
                <c:ptCount val="4"/>
                <c:pt idx="0">
                  <c:v>Q1</c:v>
                </c:pt>
                <c:pt idx="1">
                  <c:v>Q2</c:v>
                </c:pt>
                <c:pt idx="2">
                  <c:v>Q3</c:v>
                </c:pt>
                <c:pt idx="3">
                  <c:v>Q4</c:v>
                </c:pt>
              </c:strCache>
            </c:strRef>
          </c:cat>
          <c:val>
            <c:numRef>
              <c:f>Sheet1!$B$2:$B$5</c:f>
              <c:numCache>
                <c:ptCount val="4"/>
                <c:pt idx="0">
                  <c:v>41</c:v>
                </c:pt>
                <c:pt idx="1">
                  <c:v>50</c:v>
                </c:pt>
                <c:pt idx="2">
                  <c:v>44</c:v>
                </c:pt>
                <c:pt idx="3">
                  <c:v>51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Hot</c:v>
                </c:pt>
              </c:strCache>
            </c:strRef>
          </c:tx>
          <c:spPr>
            <a:ln w="25400">
              <a:solidFill>
                <a:srgbClr val="FF0000">
                  <a:alpha val="100000"/>
                </a:srgbClr>
              </a:solidFill>
            </a:ln>
          </c:spPr>
          <c:marker>
            <c:symbol val="square"/>
            <c:size val="7"/>
            <c:spPr>
              <a:solidFill>
                <a:srgbClr val="FF0000">
                  <a:alpha val="100000"/>
                </a:srgbClr>
              </a:solidFill>
              <a:ln w="12700" cap="flat" cmpd="sng" algn="ctr">
                <a:solidFill>
                  <a:srgbClr val="FF0000">
                    <a:alpha val="100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</c:spPr>
          </c:marker>
          <c:dLbls>
            <c:txPr>
              <a:bodyPr/>
              <a:lstStyle/>
              <a:p>
                <a:pPr>
                  <a:defRPr b="false" i="false" strike="noStrike" sz="9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</a:defRPr>
                </a:pPr>
                <a:endParaRPr lang="en-US" dirty="0"/>
              </a:p>
            </c:txPr>
            <c:showVal val="0"/>
            <c:showCatName val="0"/>
            <c:showSerName val="0"/>
            <c:showPercent val="0"/>
            <c:showLeaderLines val="1"/>
          </c:dLbls>
          <c:cat>
            <c:strRef>
              <c:f>Sheet1!$A$2:$A$5</c:f>
              <c:strCache>
                <c:ptCount val="4"/>
                <c:pt idx="0">
                  <c:v>Q1</c:v>
                </c:pt>
                <c:pt idx="1">
                  <c:v>Q2</c:v>
                </c:pt>
                <c:pt idx="2">
                  <c:v>Q3</c:v>
                </c:pt>
                <c:pt idx="3">
                  <c:v>Q4</c:v>
                </c:pt>
              </c:strCache>
            </c:strRef>
          </c:cat>
          <c:val>
            <c:numRef>
              <c:f>Sheet1!$C$2:$C$5</c:f>
              <c:numCache>
                <c:ptCount val="4"/>
                <c:pt idx="0">
                  <c:v>53</c:v>
                </c:pt>
                <c:pt idx="1">
                  <c:v>40</c:v>
                </c:pt>
                <c:pt idx="2">
                  <c:v/>
                </c:pt>
                <c:pt idx="3">
                  <c:v>32</c:v>
                </c:pt>
              </c:numCache>
            </c:numRef>
          </c:val>
          <c:smooth val="0"/>
        </c:ser>
        <c:marker val="1"/>
        <c:axId val="52743552"/>
        <c:axId val="52749440"/>
      </c:lineChart>
      <c:catAx>
        <c:axId val="52743552"/>
        <c:scaling>
          <c:orientation val="minMax"/>
        </c:scaling>
        <c:delete val="0"/>
        <c:axPos val="b"/>
        <c:numFmt formatCode="" sourceLinked="1"/>
        <c:majorTickMark val="none"/>
        <c:minorTickMark val="none"/>
        <c:tickLblPos val="nextTo"/>
        <c:spPr>
          <a:ln w="12700">
            <a:noFill/>
          </a:ln>
        </c:spPr>
        <c:txPr>
          <a:bodyPr/>
          <a:lstStyle/>
          <a:p>
            <a:pPr>
              <a:defRPr b="false" i="false" strike="noStrike" sz="1000" u="none">
                <a:solidFill>
                  <a:srgbClr val="000000"/>
                </a:solidFill>
                <a:latin typeface="Calibri"/>
              </a:defRPr>
            </a:pPr>
            <a:endParaRPr lang="en-US" dirty="0"/>
          </a:p>
        </c:txPr>
        <c:crossAx val="52749440"/>
        <c:crosses val="autoZero"/>
        <c:lblAlgn val="ctr"/>
        <c:lblOffset val="100"/>
      </c:catAx>
      <c:valAx>
        <c:axId val="52749440"/>
        <c:scaling>
          <c:orientation val="minMax"/>
        </c:scaling>
        <c:delete val="0"/>
        <c:axPos val="l"/>
        <c:numFmt formatCode="" sourceLinked="1"/>
        <c:majorTickMark val="none"/>
        <c:minorTickMark val="none"/>
        <c:tickLblPos val="nextTo"/>
        <c:spPr>
          <a:ln w="12700">
            <a:noFill/>
          </a:ln>
        </c:spPr>
        <c:txPr>
          <a:bodyPr/>
          <a:lstStyle/>
          <a:p>
            <a:pPr>
              <a:defRPr b="false" i="false" strike="noStrike" sz="1000" u="none">
                <a:solidFill>
                  <a:srgbClr val="000000"/>
                </a:solidFill>
                <a:latin typeface="Calibri"/>
              </a:defRPr>
            </a:pPr>
            <a:endParaRPr lang="en-US" dirty="0"/>
          </a:p>
        </c:txPr>
        <c:crossAx val="52743552"/>
        <c:crosses val="autoZero"/>
        <c:crossBetween val="between"/>
      </c:valAx>
    </c:plotArea>
    <c:legend>
      <c:legendPos val="b"/>
      <c:layout>
        <c:manualLayout>
          <c:xMode val="edge"/>
          <c:yMode val="edge"/>
        </c:manualLayout>
      </c:layout>
      <c:overlay val="0"/>
      <c:spPr>
        <a:noFill/>
      </c:spPr>
      <c:txPr>
        <a:bodyPr/>
        <a:lstStyle/>
        <a:p>
          <a:pPr algn="l" fontAlgn="base" marL="0" marR="0" indent="0" lvl="0">
            <a:defRPr b="false" i="false" strike="noStrike" sz="1000" u="none">
              <a:solidFill>
                <a:srgbClr val="000000">
                  <a:alpha val="100000"/>
                </a:srgbClr>
              </a:solidFill>
              <a:latin typeface="Calibri"/>
            </a:defRPr>
          </a:pPr>
          <a:endParaRPr lang="en-US" dirty="0"/>
        </a:p>
      </c:txPr>
    </c:legend>
    <c:plotVisOnly val="1"/>
    <c:dispBlanksAs val="gap"/>
  </c:chart>
  <c:spPr>
    <a:noFill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 algn="ctr" fontAlgn="base" marL="0" marR="0" indent="0" lvl="0">
              <a:defRPr/>
            </a:pPr>
            <a:r>
              <a:rPr lang="en-US" dirty="0" b="false" i="false" strike="noStrike" sz="180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How People Prefer their Coffee</a:t>
            </a:r>
            <a:endParaRPr lang="en-US" dirty="0"/>
          </a:p>
        </c:rich>
      </c:tx>
      <c:layout>
        <c:manualLayout>
          <c:xMode val="edge"/>
          <c:yMode val="edge"/>
          <c:x val="0.01"/>
          <c:y val="0.01"/>
          <c:w val="2"/>
        </c:manualLayout>
      </c:layout>
      <c:overlay val="0"/>
    </c:title>
    <c:autoTitleDeleted val="0"/>
    <c:view3D>
      <c:rotX val="0"/>
      <c:hPercent val="100"/>
      <c:rotY val="0"/>
      <c:depthPercent val="100"/>
      <c:rAngAx val="1"/>
      <c:perspective val="30"/>
    </c:view3D>
    <c:plotArea>
      <c:layout>
        <c:manualLayout>
          <c:xMode val="edge"/>
          <c:yMode val="edge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Cold</c:v>
                </c:pt>
              </c:strCache>
            </c:strRef>
          </c:tx>
          <c:dLbls>
            <c:txPr>
              <a:bodyPr/>
              <a:lstStyle/>
              <a:p>
                <a:pPr>
                  <a:defRPr b="false" i="false" strike="noStrike" sz="9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</a:defRPr>
                </a:pPr>
                <a:endParaRPr lang="en-US" dirty="0"/>
              </a:p>
            </c:txPr>
            <c:dLblPos val="ctr"/>
            <c:showVal val="0"/>
            <c:showCatName val="0"/>
            <c:showSerName val="0"/>
            <c:showPercent val="0"/>
            <c:separator/>
            <c:showLeaderLines val="1"/>
          </c:dLbls>
          <c:spPr>
            <a:solidFill>
              <a:srgbClr val="0070C0">
                <a:alpha val="100000"/>
              </a:srgbClr>
            </a:solidFill>
          </c:spPr>
          <c:cat>
            <c:strRef>
              <c:f>Sheet1!$A$2:$A$5</c:f>
              <c:strCache>
                <c:ptCount val="4"/>
                <c:pt idx="0">
                  <c:v>Q1</c:v>
                </c:pt>
                <c:pt idx="1">
                  <c:v>Q2</c:v>
                </c:pt>
                <c:pt idx="2">
                  <c:v>Q3</c:v>
                </c:pt>
                <c:pt idx="3">
                  <c:v>Q4</c:v>
                </c:pt>
              </c:strCache>
            </c:strRef>
          </c:cat>
          <c:val>
            <c:numRef>
              <c:f>Sheet1!$B$2:$B$5</c:f>
              <c:numCache>
                <c:ptCount val="4"/>
                <c:pt idx="0">
                  <c:v>41</c:v>
                </c:pt>
                <c:pt idx="1">
                  <c:v>50</c:v>
                </c:pt>
                <c:pt idx="2">
                  <c:v>44</c:v>
                </c:pt>
                <c:pt idx="3">
                  <c:v>51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Hot</c:v>
                </c:pt>
              </c:strCache>
            </c:strRef>
          </c:tx>
          <c:dLbls>
            <c:txPr>
              <a:bodyPr/>
              <a:lstStyle/>
              <a:p>
                <a:pPr>
                  <a:defRPr b="false" i="false" strike="noStrike" sz="9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</a:defRPr>
                </a:pPr>
                <a:endParaRPr lang="en-US" dirty="0"/>
              </a:p>
            </c:txPr>
            <c:dLblPos val="ctr"/>
            <c:showVal val="0"/>
            <c:showCatName val="0"/>
            <c:showSerName val="0"/>
            <c:showPercent val="0"/>
            <c:separator/>
            <c:showLeaderLines val="1"/>
          </c:dLbls>
          <c:spPr>
            <a:solidFill>
              <a:srgbClr val="FF0000">
                <a:alpha val="100000"/>
              </a:srgbClr>
            </a:solidFill>
          </c:spPr>
          <c:cat>
            <c:strRef>
              <c:f>Sheet1!$A$2:$A$5</c:f>
              <c:strCache>
                <c:ptCount val="4"/>
                <c:pt idx="0">
                  <c:v>Q1</c:v>
                </c:pt>
                <c:pt idx="1">
                  <c:v>Q2</c:v>
                </c:pt>
                <c:pt idx="2">
                  <c:v>Q3</c:v>
                </c:pt>
                <c:pt idx="3">
                  <c:v>Q4</c:v>
                </c:pt>
              </c:strCache>
            </c:strRef>
          </c:cat>
          <c:val>
            <c:numRef>
              <c:f>Sheet1!$C$2:$C$5</c:f>
              <c:numCache>
                <c:ptCount val="4"/>
                <c:pt idx="0">
                  <c:v>53</c:v>
                </c:pt>
                <c:pt idx="1">
                  <c:v>40</c:v>
                </c:pt>
                <c:pt idx="2">
                  <c:v>25</c:v>
                </c:pt>
                <c:pt idx="3">
                  <c:v>32</c:v>
                </c:pt>
              </c:numCache>
            </c:numRef>
          </c:val>
        </c:ser>
        <c:gapWidth val="100"/>
        <c:overlap val="0"/>
        <c:axId val="52743552"/>
        <c:axId val="52749440"/>
        <c:extLst/>
      </c:barChart>
      <c:catAx>
        <c:axId val="52743552"/>
        <c:scaling>
          <c:orientation val="minMax"/>
        </c:scaling>
        <c:delete val="0"/>
        <c:axPos val="b"/>
        <c:numFmt formatCode="" sourceLinked="1"/>
        <c:majorTickMark val="none"/>
        <c:minorTickMark val="none"/>
        <c:tickLblPos val="nextTo"/>
        <c:spPr>
          <a:ln w="12700">
            <a:noFill/>
          </a:ln>
        </c:spPr>
        <c:txPr>
          <a:bodyPr/>
          <a:lstStyle/>
          <a:p>
            <a:pPr>
              <a:defRPr b="false" i="false" strike="noStrike" sz="1000" u="none">
                <a:solidFill>
                  <a:srgbClr val="000000"/>
                </a:solidFill>
                <a:latin typeface="Calibri"/>
              </a:defRPr>
            </a:pPr>
            <a:endParaRPr lang="en-US" dirty="0"/>
          </a:p>
        </c:txPr>
        <c:crossAx val="52749440"/>
        <c:crosses val="autoZero"/>
        <c:lblAlgn val="ctr"/>
        <c:lblOffset val="100"/>
      </c:catAx>
      <c:valAx>
        <c:axId val="52749440"/>
        <c:scaling>
          <c:orientation val="minMax"/>
        </c:scaling>
        <c:delete val="0"/>
        <c:axPos val="l"/>
        <c:numFmt formatCode="" sourceLinked="1"/>
        <c:majorTickMark val="none"/>
        <c:minorTickMark val="none"/>
        <c:tickLblPos val="nextTo"/>
        <c:spPr>
          <a:ln w="12700">
            <a:noFill/>
          </a:ln>
        </c:spPr>
        <c:txPr>
          <a:bodyPr/>
          <a:lstStyle/>
          <a:p>
            <a:pPr>
              <a:defRPr b="false" i="false" strike="noStrike" sz="1000" u="none">
                <a:solidFill>
                  <a:srgbClr val="000000"/>
                </a:solidFill>
                <a:latin typeface="Calibri"/>
              </a:defRPr>
            </a:pPr>
            <a:endParaRPr lang="en-US" dirty="0"/>
          </a:p>
        </c:txPr>
        <c:crossAx val="52743552"/>
        <c:crosses val="autoZero"/>
        <c:crossBetween val="between"/>
      </c:valAx>
    </c:plotArea>
    <c:legend>
      <c:legendPos val="b"/>
      <c:layout>
        <c:manualLayout>
          <c:xMode val="edge"/>
          <c:yMode val="edge"/>
        </c:manualLayout>
      </c:layout>
      <c:overlay val="0"/>
      <c:spPr>
        <a:noFill/>
      </c:spPr>
      <c:txPr>
        <a:bodyPr/>
        <a:lstStyle/>
        <a:p>
          <a:pPr algn="l" fontAlgn="base" marL="0" marR="0" indent="0" lvl="0">
            <a:defRPr b="false" i="false" strike="noStrike" sz="1000" u="none">
              <a:solidFill>
                <a:srgbClr val="000000">
                  <a:alpha val="100000"/>
                </a:srgbClr>
              </a:solidFill>
              <a:latin typeface="Calibri"/>
            </a:defRPr>
          </a:pPr>
          <a:endParaRPr lang="en-US" dirty="0"/>
        </a:p>
      </c:txPr>
    </c:legend>
    <c:plotVisOnly val="1"/>
    <c:dispBlanksAs val="zero"/>
  </c:chart>
  <c:spPr>
    <a:noFill/>
  </c:spPr>
  <c:externalData r:id="rId1">
    <c:autoUpdate val="0"/>
  </c:externalData>
</c:chartSpace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3842302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chart" Target="../charts/char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chart" Target="../charts/chart2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14400" y="914400"/>
          <a:ext cx="10972800" cy="4572000"/>
          <a:chOff x="914400" y="914400"/>
          <a:chExt cx="10972800" cy="4572000"/>
        </a:xfrm>
      </p:grpSpPr>
      <p:sp>
        <p:nvSpPr>
          <p:cNvPr id="1" name="" descr=""/>
          <p:cNvSpPr/>
          <p:nvPr/>
        </p:nvSpPr>
        <p:spPr>
          <a:xfrm>
            <a:off x="914400" y="914400"/>
            <a:ext cx="1828800" cy="1828800"/>
          </a:xfrm>
          <a:prstGeom prst="noSmoking">
            <a:avLst/>
          </a:prstGeom>
          <a:solidFill>
            <a:srgbClr val="CC0000">
              <a:alpha val="100000"/>
            </a:srgbClr>
          </a:solidFill>
          <a:ln w="12700">
            <a:solidFill>
              <a:srgbClr val="880000">
                <a:alpha val="100000"/>
              </a:srgbClr>
            </a:solidFill>
          </a:ln>
        </p:spPr>
        <p:txBody>
          <a:bodyPr vertOverflow="clip" rtlCol="0" anchor="ctr"/>
          <a:lstStyle/>
          <a:p>
            <a:pPr algn="ctr"/>
            <a:r>
              <a:t><![CDATA[ ]]></a:t>
            </a:r>
          </a:p>
        </p:txBody>
      </p:sp>
      <p:sp>
        <p:nvSpPr>
          <p:cNvPr id="2" name=""/>
          <p:cNvSpPr txBox="1"/>
          <p:nvPr/>
        </p:nvSpPr>
        <p:spPr>
          <a:xfrm>
            <a:off x="3657600" y="3657600"/>
            <a:ext cx="7315200" cy="914400"/>
          </a:xfrm>
          <a:prstGeom prst="rect">
            <a:avLst/>
          </a:prstGeom>
          <a:noFill/>
        </p:spPr>
        <p:txBody>
          <a:bodyPr anchor="ctr" rtlCol="0" bIns="40958" lIns="91440" rIns="91440" tIns="40958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spc="0" u="none">
                <a:solidFill>
                  <a:srgbClr val="000000">
                    <a:alpha val="100000"/>
                  </a:srgbClr>
                </a:solidFill>
                <a:latin typeface="Verdana"/>
              </a:rPr>
              <a:t><![CDATA[RichText ]]></a:t>
            </a:r>
            <a:r>
              <a:rPr lang="en-US" sz="1600" spc="0" u="none">
                <a:solidFill>
                  <a:srgbClr val="0000AA">
                    <a:alpha val="100000"/>
                  </a:srgbClr>
                </a:solidFill>
                <a:latin typeface="Times New Roman"/>
              </a:rPr>
              <a:t><![CDATA[string ]]></a:t>
            </a:r>
            <a:r>
              <a:rPr lang="en-US" sz="1600" spc="0" u="none">
                <a:solidFill>
                  <a:srgbClr val="AA00FF">
                    <a:alpha val="100000"/>
                  </a:srgbClr>
                </a:solidFill>
                <a:latin typeface="Times New Roman"/>
              </a:rPr>
              <a:t><![CDATA[display ]]></a:t>
            </a:r>
            <a:r>
              <a:rPr lang="en-US" sz="1500" spc="0" u="none">
                <a:solidFill>
                  <a:srgbClr val="0000AA">
                    <a:alpha val="100000"/>
                  </a:srgbClr>
                </a:solidFill>
                <a:latin typeface="Times New Roman"/>
              </a:rPr>
              <a:t><![CDATA[test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371600" y="914400"/>
          <a:ext cx="7772400" cy="4572000"/>
          <a:chOff x="1371600" y="914400"/>
          <a:chExt cx="7772400" cy="4572000"/>
        </a:xfrm>
      </p:grpSpPr>
      <p:graphicFrame>
        <p:nvGraphicFramePr>
          <p:cNvPr id="1" name="" descr=""/>
          <p:cNvGraphicFramePr/>
          <p:nvPr/>
        </p:nvGraphicFramePr>
        <p:xfrm>
          <a:off x="1371600" y="914400"/>
          <a:ext cx="6400800" cy="365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371600" y="914400"/>
          <a:ext cx="7772400" cy="4572000"/>
          <a:chOff x="1371600" y="914400"/>
          <a:chExt cx="7772400" cy="4572000"/>
        </a:xfrm>
      </p:grpSpPr>
      <p:graphicFrame>
        <p:nvGraphicFramePr>
          <p:cNvPr id="1" name="" descr=""/>
          <p:cNvGraphicFramePr/>
          <p:nvPr/>
        </p:nvGraphicFramePr>
        <p:xfrm>
          <a:off x="1371600" y="914400"/>
          <a:ext cx="6400800" cy="365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828800" y="1828800"/>
          <a:ext cx="1828800" cy="1828800"/>
          <a:chOff x="1828800" y="1828800"/>
          <a:chExt cx="1828800" cy="1828800"/>
        </a:xfrm>
      </p:grpSpPr>
      <p:graphicFrame>
        <p:nvGraphicFramePr>
          <p:cNvPr id="1" name="" descr=""/>
          <p:cNvGraphicFramePr>
            <a:graphicFrameLocks noGrp="1"/>
          </p:cNvGraphicFramePr>
          <p:nvPr/>
        </p:nvGraphicFramePr>
        <p:xfrm>
          <a:off x="1828800" y="1828800"/>
          <a:ext cx="0" cy="0"/>
        </p:xfrm>
        <a:graphic>
          <a:graphicData uri="http://schemas.openxmlformats.org/drawingml/2006/table">
            <a:tbl>
              <a:tblPr firstRow="1" bandRow="1"/>
              <a:tblGrid>
                <a:gridCol w="1371600"/>
                <a:gridCol w="1371600"/>
              </a:tblGrid>
              <a:tr h="228600">
                <a:tc gridSpan="2">
                  <a:txBody>
                    <a:bodyPr wrap="square" rtlCol="0">
                      <a:spAutoFit/>
                    </a:bodyPr>
                    <a:lstStyle/>
                    <a:p>
                      <a:pPr algn="ctr" rtl="0" fontAlgn="auto" marL="91440" marR="91440" indent="0" lv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pc="0" u="none">
                          <a:solidFill>
                            <a:srgbClr val="FFFFFF">
                              <a:alpha val="100000"/>
                            </a:srgbClr>
                          </a:solidFill>
                          <a:latin typeface="Calibri"/>
                        </a:rPr>
                        <a:t><![CDATA[Temperature]]></a:t>
                      </a:r>
                    </a:p>
                  </a:txBody>
                  <a:tcPr marL="91440" marR="91440" marT="40958" marB="40958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000000">
                        <a:alpha val="100000"/>
                      </a:srgbClr>
                    </a:solidFill>
                  </a:tcPr>
                </a:tc>
                <a:tc hMerge="1">
                  <a:txBody>
                    <a:bodyPr wrap="square" rtlCol="0">
                      <a:spAutoFit/>
                    </a:bodyPr>
                    <a:lstStyle/>
                    <a:p>
                      <a:pPr algn="l" rtl="0" fontAlgn="base" marL="0" marR="0" indent="0" lv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000000">
                        <a:alpha val="100000"/>
                      </a:srgbClr>
                    </a:solidFill>
                  </a:tcPr>
                </a:tc>
              </a:tr>
              <a:tr h="228600">
                <a:tc>
                  <a:txBody>
                    <a:bodyPr wrap="square" rtlCol="0">
                      <a:spAutoFit/>
                    </a:bodyPr>
                    <a:lstStyle/>
                    <a:p>
                      <a:pPr algn="ctr" rtl="0" fontAlgn="auto" marL="91440" marR="91440" indent="0" lv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pc="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</a:rPr>
                        <a:t><![CDATA[Celsius]]></a:t>
                      </a:r>
                    </a:p>
                  </a:txBody>
                  <a:tcPr marL="91440" marR="91440" marT="40958" marB="40958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00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FFFFCC">
                        <a:alpha val="100000"/>
                      </a:srgbClr>
                    </a:solidFill>
                  </a:tcPr>
                </a:tc>
                <a:tc>
                  <a:txBody>
                    <a:bodyPr wrap="square" rtlCol="0">
                      <a:spAutoFit/>
                    </a:bodyPr>
                    <a:lstStyle/>
                    <a:p>
                      <a:pPr algn="ctr" rtl="0" fontAlgn="auto" marL="91440" marR="91440" indent="0" lv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pc="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</a:rPr>
                        <a:t><![CDATA[Fahrenheit]]></a:t>
                      </a:r>
                    </a:p>
                  </a:txBody>
                  <a:tcPr marL="91440" marR="91440" marT="40958" marB="40958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00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FFFFCC">
                        <a:alpha val="100000"/>
                      </a:srgbClr>
                    </a:solidFill>
                  </a:tcPr>
                </a:tc>
              </a:tr>
              <a:tr h="228600">
                <a:tc>
                  <a:txBody>
                    <a:bodyPr wrap="square" rtlCol="0">
                      <a:spAutoFit/>
                    </a:bodyPr>
                    <a:lstStyle/>
                    <a:p>
                      <a:pPr algn="ctr" rtl="0" fontAlgn="auto" marL="91440" marR="91440" indent="0" lv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pc="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</a:rPr>
                        <a:t><![CDATA[25]]></a:t>
                      </a:r>
                    </a:p>
                  </a:txBody>
                  <a:tcPr marL="91440" marR="91440" marT="40958" marB="40958">
                    <a:lnL w="12700" cap="flat" cmpd="sng" algn="ctr">
                      <a:solidFill>
                        <a:srgbClr val="8800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00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00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00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CCFF">
                        <a:alpha val="100000"/>
                      </a:srgbClr>
                    </a:solidFill>
                  </a:tcPr>
                </a:tc>
                <a:tc>
                  <a:txBody>
                    <a:bodyPr wrap="square" rtlCol="0">
                      <a:spAutoFit/>
                    </a:bodyPr>
                    <a:lstStyle/>
                    <a:p>
                      <a:pPr algn="ctr" rtl="0" fontAlgn="auto" marL="91440" marR="91440" indent="0" lv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spc="0" u="none">
                          <a:solidFill>
                            <a:srgbClr val="000000">
                              <a:alpha val="100000"/>
                            </a:srgbClr>
                          </a:solidFill>
                          <a:latin typeface="Calibri"/>
                        </a:rPr>
                        <a:t><![CDATA[77]]></a:t>
                      </a:r>
                    </a:p>
                  </a:txBody>
                  <a:tcPr marL="91440" marR="91440" marT="40958" marB="40958">
                    <a:lnL w="12700" cap="flat" cmpd="sng" algn="ctr">
                      <a:solidFill>
                        <a:srgbClr val="8800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800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800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800FF">
                          <a:alpha val="10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rgbClr val="CCFFCC">
                        <a:alpha val="100000"/>
                      </a:srgb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2023-09-20T12:46:09Z</dcterms:created>
  <dcterms:modified xsi:type="dcterms:W3CDTF">2023-09-20T12:46:09Z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