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ppt/notesSlides/notesSlide136.xml" ContentType="application/vnd.openxmlformats-officedocument.presentationml.notesSlide+xml"/>
  <Override PartName="/ppt/notesSlides/notesSlide137.xml" ContentType="application/vnd.openxmlformats-officedocument.presentationml.notesSlide+xml"/>
  <Override PartName="/ppt/notesSlides/notesSlide138.xml" ContentType="application/vnd.openxmlformats-officedocument.presentationml.notesSlide+xml"/>
  <Override PartName="/ppt/notesSlides/notesSlide139.xml" ContentType="application/vnd.openxmlformats-officedocument.presentationml.notesSlide+xml"/>
  <Override PartName="/ppt/notesSlides/notesSlide140.xml" ContentType="application/vnd.openxmlformats-officedocument.presentationml.notesSlide+xml"/>
  <Override PartName="/ppt/notesSlides/notesSlide141.xml" ContentType="application/vnd.openxmlformats-officedocument.presentationml.notesSlide+xml"/>
  <Override PartName="/ppt/notesSlides/notesSlide142.xml" ContentType="application/vnd.openxmlformats-officedocument.presentationml.notesSlide+xml"/>
  <Override PartName="/ppt/notesSlides/notesSlide143.xml" ContentType="application/vnd.openxmlformats-officedocument.presentationml.notesSlide+xml"/>
  <Override PartName="/ppt/notesSlides/notesSlide144.xml" ContentType="application/vnd.openxmlformats-officedocument.presentationml.notesSlide+xml"/>
  <Override PartName="/ppt/notesSlides/notesSlide145.xml" ContentType="application/vnd.openxmlformats-officedocument.presentationml.notesSlide+xml"/>
  <Override PartName="/ppt/notesSlides/notesSlide146.xml" ContentType="application/vnd.openxmlformats-officedocument.presentationml.notesSlide+xml"/>
  <Override PartName="/ppt/notesSlides/notesSlide147.xml" ContentType="application/vnd.openxmlformats-officedocument.presentationml.notesSlide+xml"/>
  <Override PartName="/ppt/notesSlides/notesSlide148.xml" ContentType="application/vnd.openxmlformats-officedocument.presentationml.notesSlide+xml"/>
  <Override PartName="/ppt/notesSlides/notesSlide149.xml" ContentType="application/vnd.openxmlformats-officedocument.presentationml.notesSlide+xml"/>
  <Override PartName="/ppt/notesSlides/notesSlide150.xml" ContentType="application/vnd.openxmlformats-officedocument.presentationml.notesSlide+xml"/>
  <Override PartName="/ppt/notesSlides/notesSlide151.xml" ContentType="application/vnd.openxmlformats-officedocument.presentationml.notesSlide+xml"/>
  <Override PartName="/ppt/notesSlides/notesSlide152.xml" ContentType="application/vnd.openxmlformats-officedocument.presentationml.notesSlide+xml"/>
  <Override PartName="/ppt/notesSlides/notesSlide153.xml" ContentType="application/vnd.openxmlformats-officedocument.presentationml.notesSlide+xml"/>
  <Override PartName="/ppt/notesSlides/notesSlide154.xml" ContentType="application/vnd.openxmlformats-officedocument.presentationml.notesSlide+xml"/>
  <Override PartName="/ppt/notesSlides/notesSlide155.xml" ContentType="application/vnd.openxmlformats-officedocument.presentationml.notesSlide+xml"/>
  <Override PartName="/ppt/notesSlides/notesSlide156.xml" ContentType="application/vnd.openxmlformats-officedocument.presentationml.notesSlide+xml"/>
  <Override PartName="/ppt/notesSlides/notesSlide157.xml" ContentType="application/vnd.openxmlformats-officedocument.presentationml.notesSlide+xml"/>
  <Override PartName="/ppt/notesSlides/notesSlide158.xml" ContentType="application/vnd.openxmlformats-officedocument.presentationml.notesSlide+xml"/>
  <Override PartName="/ppt/notesSlides/notesSlide159.xml" ContentType="application/vnd.openxmlformats-officedocument.presentationml.notesSlide+xml"/>
  <Override PartName="/ppt/notesSlides/notesSlide160.xml" ContentType="application/vnd.openxmlformats-officedocument.presentationml.notesSlide+xml"/>
  <Override PartName="/ppt/notesSlides/notesSlide16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62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63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64.xml" ContentType="application/vnd.openxmlformats-officedocument.presentationml.notesSlide+xml"/>
  <Override PartName="/ppt/notesSlides/notesSlide165.xml" ContentType="application/vnd.openxmlformats-officedocument.presentationml.notesSlide+xml"/>
  <Override PartName="/ppt/notesSlides/notesSlide16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1"/>
  </p:notesMasterIdLst>
  <p:handoutMasterIdLst>
    <p:handoutMasterId r:id="rId172"/>
  </p:handoutMasterIdLst>
  <p:sldIdLst>
    <p:sldId id="256" r:id="rId2"/>
    <p:sldId id="399" r:id="rId3"/>
    <p:sldId id="398" r:id="rId4"/>
    <p:sldId id="260" r:id="rId5"/>
    <p:sldId id="261" r:id="rId6"/>
    <p:sldId id="711" r:id="rId7"/>
    <p:sldId id="263" r:id="rId8"/>
    <p:sldId id="622" r:id="rId9"/>
    <p:sldId id="266" r:id="rId10"/>
    <p:sldId id="720" r:id="rId11"/>
    <p:sldId id="722" r:id="rId12"/>
    <p:sldId id="408" r:id="rId13"/>
    <p:sldId id="724" r:id="rId14"/>
    <p:sldId id="725" r:id="rId15"/>
    <p:sldId id="409" r:id="rId16"/>
    <p:sldId id="624" r:id="rId17"/>
    <p:sldId id="623" r:id="rId18"/>
    <p:sldId id="412" r:id="rId19"/>
    <p:sldId id="625" r:id="rId20"/>
    <p:sldId id="411" r:id="rId21"/>
    <p:sldId id="413" r:id="rId22"/>
    <p:sldId id="628" r:id="rId23"/>
    <p:sldId id="629" r:id="rId24"/>
    <p:sldId id="630" r:id="rId25"/>
    <p:sldId id="421" r:id="rId26"/>
    <p:sldId id="428" r:id="rId27"/>
    <p:sldId id="425" r:id="rId28"/>
    <p:sldId id="426" r:id="rId29"/>
    <p:sldId id="422" r:id="rId30"/>
    <p:sldId id="423" r:id="rId31"/>
    <p:sldId id="424" r:id="rId32"/>
    <p:sldId id="430" r:id="rId33"/>
    <p:sldId id="615" r:id="rId34"/>
    <p:sldId id="632" r:id="rId35"/>
    <p:sldId id="705" r:id="rId36"/>
    <p:sldId id="634" r:id="rId37"/>
    <p:sldId id="637" r:id="rId38"/>
    <p:sldId id="633" r:id="rId39"/>
    <p:sldId id="706" r:id="rId40"/>
    <p:sldId id="707" r:id="rId41"/>
    <p:sldId id="636" r:id="rId42"/>
    <p:sldId id="708" r:id="rId43"/>
    <p:sldId id="433" r:id="rId44"/>
    <p:sldId id="638" r:id="rId45"/>
    <p:sldId id="447" r:id="rId46"/>
    <p:sldId id="640" r:id="rId47"/>
    <p:sldId id="639" r:id="rId48"/>
    <p:sldId id="450" r:id="rId49"/>
    <p:sldId id="459" r:id="rId50"/>
    <p:sldId id="709" r:id="rId51"/>
    <p:sldId id="462" r:id="rId52"/>
    <p:sldId id="641" r:id="rId53"/>
    <p:sldId id="713" r:id="rId54"/>
    <p:sldId id="714" r:id="rId55"/>
    <p:sldId id="642" r:id="rId56"/>
    <p:sldId id="717" r:id="rId57"/>
    <p:sldId id="718" r:id="rId58"/>
    <p:sldId id="710" r:id="rId59"/>
    <p:sldId id="291" r:id="rId60"/>
    <p:sldId id="664" r:id="rId61"/>
    <p:sldId id="665" r:id="rId62"/>
    <p:sldId id="643" r:id="rId63"/>
    <p:sldId id="646" r:id="rId64"/>
    <p:sldId id="647" r:id="rId65"/>
    <p:sldId id="292" r:id="rId66"/>
    <p:sldId id="293" r:id="rId67"/>
    <p:sldId id="679" r:id="rId68"/>
    <p:sldId id="657" r:id="rId69"/>
    <p:sldId id="658" r:id="rId70"/>
    <p:sldId id="659" r:id="rId71"/>
    <p:sldId id="660" r:id="rId72"/>
    <p:sldId id="680" r:id="rId73"/>
    <p:sldId id="681" r:id="rId74"/>
    <p:sldId id="654" r:id="rId75"/>
    <p:sldId id="652" r:id="rId76"/>
    <p:sldId id="653" r:id="rId77"/>
    <p:sldId id="661" r:id="rId78"/>
    <p:sldId id="677" r:id="rId79"/>
    <p:sldId id="678" r:id="rId80"/>
    <p:sldId id="663" r:id="rId81"/>
    <p:sldId id="614" r:id="rId82"/>
    <p:sldId id="557" r:id="rId83"/>
    <p:sldId id="539" r:id="rId84"/>
    <p:sldId id="540" r:id="rId85"/>
    <p:sldId id="541" r:id="rId86"/>
    <p:sldId id="562" r:id="rId87"/>
    <p:sldId id="568" r:id="rId88"/>
    <p:sldId id="543" r:id="rId89"/>
    <p:sldId id="544" r:id="rId90"/>
    <p:sldId id="545" r:id="rId91"/>
    <p:sldId id="547" r:id="rId92"/>
    <p:sldId id="549" r:id="rId93"/>
    <p:sldId id="471" r:id="rId94"/>
    <p:sldId id="666" r:id="rId95"/>
    <p:sldId id="674" r:id="rId96"/>
    <p:sldId id="667" r:id="rId97"/>
    <p:sldId id="669" r:id="rId98"/>
    <p:sldId id="670" r:id="rId99"/>
    <p:sldId id="671" r:id="rId100"/>
    <p:sldId id="672" r:id="rId101"/>
    <p:sldId id="673" r:id="rId102"/>
    <p:sldId id="468" r:id="rId103"/>
    <p:sldId id="474" r:id="rId104"/>
    <p:sldId id="387" r:id="rId105"/>
    <p:sldId id="467" r:id="rId106"/>
    <p:sldId id="469" r:id="rId107"/>
    <p:sldId id="470" r:id="rId108"/>
    <p:sldId id="473" r:id="rId109"/>
    <p:sldId id="475" r:id="rId110"/>
    <p:sldId id="476" r:id="rId111"/>
    <p:sldId id="477" r:id="rId112"/>
    <p:sldId id="478" r:id="rId113"/>
    <p:sldId id="479" r:id="rId114"/>
    <p:sldId id="480" r:id="rId115"/>
    <p:sldId id="721" r:id="rId116"/>
    <p:sldId id="481" r:id="rId117"/>
    <p:sldId id="393" r:id="rId118"/>
    <p:sldId id="482" r:id="rId119"/>
    <p:sldId id="483" r:id="rId120"/>
    <p:sldId id="484" r:id="rId121"/>
    <p:sldId id="487" r:id="rId122"/>
    <p:sldId id="485" r:id="rId123"/>
    <p:sldId id="619" r:id="rId124"/>
    <p:sldId id="486" r:id="rId125"/>
    <p:sldId id="703" r:id="rId126"/>
    <p:sldId id="490" r:id="rId127"/>
    <p:sldId id="491" r:id="rId128"/>
    <p:sldId id="573" r:id="rId129"/>
    <p:sldId id="719" r:id="rId130"/>
    <p:sldId id="575" r:id="rId131"/>
    <p:sldId id="578" r:id="rId132"/>
    <p:sldId id="579" r:id="rId133"/>
    <p:sldId id="344" r:id="rId134"/>
    <p:sldId id="346" r:id="rId135"/>
    <p:sldId id="258" r:id="rId136"/>
    <p:sldId id="620" r:id="rId137"/>
    <p:sldId id="621" r:id="rId138"/>
    <p:sldId id="523" r:id="rId139"/>
    <p:sldId id="533" r:id="rId140"/>
    <p:sldId id="534" r:id="rId141"/>
    <p:sldId id="535" r:id="rId142"/>
    <p:sldId id="536" r:id="rId143"/>
    <p:sldId id="537" r:id="rId144"/>
    <p:sldId id="538" r:id="rId145"/>
    <p:sldId id="692" r:id="rId146"/>
    <p:sldId id="693" r:id="rId147"/>
    <p:sldId id="694" r:id="rId148"/>
    <p:sldId id="695" r:id="rId149"/>
    <p:sldId id="696" r:id="rId150"/>
    <p:sldId id="697" r:id="rId151"/>
    <p:sldId id="698" r:id="rId152"/>
    <p:sldId id="699" r:id="rId153"/>
    <p:sldId id="700" r:id="rId154"/>
    <p:sldId id="701" r:id="rId155"/>
    <p:sldId id="702" r:id="rId156"/>
    <p:sldId id="682" r:id="rId157"/>
    <p:sldId id="683" r:id="rId158"/>
    <p:sldId id="684" r:id="rId159"/>
    <p:sldId id="685" r:id="rId160"/>
    <p:sldId id="686" r:id="rId161"/>
    <p:sldId id="687" r:id="rId162"/>
    <p:sldId id="688" r:id="rId163"/>
    <p:sldId id="689" r:id="rId164"/>
    <p:sldId id="580" r:id="rId165"/>
    <p:sldId id="588" r:id="rId166"/>
    <p:sldId id="595" r:id="rId167"/>
    <p:sldId id="587" r:id="rId168"/>
    <p:sldId id="690" r:id="rId169"/>
    <p:sldId id="691" r:id="rId17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1D31"/>
    <a:srgbClr val="8314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0435" autoAdjust="0"/>
    <p:restoredTop sz="82588" autoAdjust="0"/>
  </p:normalViewPr>
  <p:slideViewPr>
    <p:cSldViewPr snapToGrid="0" snapToObjects="1">
      <p:cViewPr>
        <p:scale>
          <a:sx n="90" d="100"/>
          <a:sy n="90" d="100"/>
        </p:scale>
        <p:origin x="-728" y="-1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9366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81" d="100"/>
          <a:sy n="81" d="100"/>
        </p:scale>
        <p:origin x="-3624" y="-12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42" Type="http://schemas.openxmlformats.org/officeDocument/2006/relationships/slide" Target="slides/slide141.xml"/><Relationship Id="rId143" Type="http://schemas.openxmlformats.org/officeDocument/2006/relationships/slide" Target="slides/slide142.xml"/><Relationship Id="rId144" Type="http://schemas.openxmlformats.org/officeDocument/2006/relationships/slide" Target="slides/slide143.xml"/><Relationship Id="rId145" Type="http://schemas.openxmlformats.org/officeDocument/2006/relationships/slide" Target="slides/slide144.xml"/><Relationship Id="rId146" Type="http://schemas.openxmlformats.org/officeDocument/2006/relationships/slide" Target="slides/slide145.xml"/><Relationship Id="rId147" Type="http://schemas.openxmlformats.org/officeDocument/2006/relationships/slide" Target="slides/slide146.xml"/><Relationship Id="rId148" Type="http://schemas.openxmlformats.org/officeDocument/2006/relationships/slide" Target="slides/slide147.xml"/><Relationship Id="rId149" Type="http://schemas.openxmlformats.org/officeDocument/2006/relationships/slide" Target="slides/slide14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slide" Target="slides/slide84.xml"/><Relationship Id="rId86" Type="http://schemas.openxmlformats.org/officeDocument/2006/relationships/slide" Target="slides/slide85.xml"/><Relationship Id="rId87" Type="http://schemas.openxmlformats.org/officeDocument/2006/relationships/slide" Target="slides/slide86.xml"/><Relationship Id="rId88" Type="http://schemas.openxmlformats.org/officeDocument/2006/relationships/slide" Target="slides/slide87.xml"/><Relationship Id="rId89" Type="http://schemas.openxmlformats.org/officeDocument/2006/relationships/slide" Target="slides/slide88.xml"/><Relationship Id="rId110" Type="http://schemas.openxmlformats.org/officeDocument/2006/relationships/slide" Target="slides/slide109.xml"/><Relationship Id="rId111" Type="http://schemas.openxmlformats.org/officeDocument/2006/relationships/slide" Target="slides/slide110.xml"/><Relationship Id="rId112" Type="http://schemas.openxmlformats.org/officeDocument/2006/relationships/slide" Target="slides/slide111.xml"/><Relationship Id="rId113" Type="http://schemas.openxmlformats.org/officeDocument/2006/relationships/slide" Target="slides/slide112.xml"/><Relationship Id="rId114" Type="http://schemas.openxmlformats.org/officeDocument/2006/relationships/slide" Target="slides/slide113.xml"/><Relationship Id="rId115" Type="http://schemas.openxmlformats.org/officeDocument/2006/relationships/slide" Target="slides/slide114.xml"/><Relationship Id="rId116" Type="http://schemas.openxmlformats.org/officeDocument/2006/relationships/slide" Target="slides/slide115.xml"/><Relationship Id="rId117" Type="http://schemas.openxmlformats.org/officeDocument/2006/relationships/slide" Target="slides/slide116.xml"/><Relationship Id="rId118" Type="http://schemas.openxmlformats.org/officeDocument/2006/relationships/slide" Target="slides/slide117.xml"/><Relationship Id="rId119" Type="http://schemas.openxmlformats.org/officeDocument/2006/relationships/slide" Target="slides/slide118.xml"/><Relationship Id="rId150" Type="http://schemas.openxmlformats.org/officeDocument/2006/relationships/slide" Target="slides/slide149.xml"/><Relationship Id="rId151" Type="http://schemas.openxmlformats.org/officeDocument/2006/relationships/slide" Target="slides/slide150.xml"/><Relationship Id="rId152" Type="http://schemas.openxmlformats.org/officeDocument/2006/relationships/slide" Target="slides/slide15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53" Type="http://schemas.openxmlformats.org/officeDocument/2006/relationships/slide" Target="slides/slide152.xml"/><Relationship Id="rId154" Type="http://schemas.openxmlformats.org/officeDocument/2006/relationships/slide" Target="slides/slide153.xml"/><Relationship Id="rId155" Type="http://schemas.openxmlformats.org/officeDocument/2006/relationships/slide" Target="slides/slide154.xml"/><Relationship Id="rId156" Type="http://schemas.openxmlformats.org/officeDocument/2006/relationships/slide" Target="slides/slide155.xml"/><Relationship Id="rId157" Type="http://schemas.openxmlformats.org/officeDocument/2006/relationships/slide" Target="slides/slide156.xml"/><Relationship Id="rId158" Type="http://schemas.openxmlformats.org/officeDocument/2006/relationships/slide" Target="slides/slide157.xml"/><Relationship Id="rId159" Type="http://schemas.openxmlformats.org/officeDocument/2006/relationships/slide" Target="slides/slide15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90" Type="http://schemas.openxmlformats.org/officeDocument/2006/relationships/slide" Target="slides/slide89.xml"/><Relationship Id="rId91" Type="http://schemas.openxmlformats.org/officeDocument/2006/relationships/slide" Target="slides/slide90.xml"/><Relationship Id="rId92" Type="http://schemas.openxmlformats.org/officeDocument/2006/relationships/slide" Target="slides/slide91.xml"/><Relationship Id="rId93" Type="http://schemas.openxmlformats.org/officeDocument/2006/relationships/slide" Target="slides/slide92.xml"/><Relationship Id="rId94" Type="http://schemas.openxmlformats.org/officeDocument/2006/relationships/slide" Target="slides/slide93.xml"/><Relationship Id="rId95" Type="http://schemas.openxmlformats.org/officeDocument/2006/relationships/slide" Target="slides/slide94.xml"/><Relationship Id="rId96" Type="http://schemas.openxmlformats.org/officeDocument/2006/relationships/slide" Target="slides/slide95.xml"/><Relationship Id="rId97" Type="http://schemas.openxmlformats.org/officeDocument/2006/relationships/slide" Target="slides/slide96.xml"/><Relationship Id="rId98" Type="http://schemas.openxmlformats.org/officeDocument/2006/relationships/slide" Target="slides/slide97.xml"/><Relationship Id="rId99" Type="http://schemas.openxmlformats.org/officeDocument/2006/relationships/slide" Target="slides/slide98.xml"/><Relationship Id="rId120" Type="http://schemas.openxmlformats.org/officeDocument/2006/relationships/slide" Target="slides/slide119.xml"/><Relationship Id="rId121" Type="http://schemas.openxmlformats.org/officeDocument/2006/relationships/slide" Target="slides/slide120.xml"/><Relationship Id="rId122" Type="http://schemas.openxmlformats.org/officeDocument/2006/relationships/slide" Target="slides/slide121.xml"/><Relationship Id="rId123" Type="http://schemas.openxmlformats.org/officeDocument/2006/relationships/slide" Target="slides/slide122.xml"/><Relationship Id="rId124" Type="http://schemas.openxmlformats.org/officeDocument/2006/relationships/slide" Target="slides/slide123.xml"/><Relationship Id="rId125" Type="http://schemas.openxmlformats.org/officeDocument/2006/relationships/slide" Target="slides/slide124.xml"/><Relationship Id="rId126" Type="http://schemas.openxmlformats.org/officeDocument/2006/relationships/slide" Target="slides/slide125.xml"/><Relationship Id="rId127" Type="http://schemas.openxmlformats.org/officeDocument/2006/relationships/slide" Target="slides/slide126.xml"/><Relationship Id="rId128" Type="http://schemas.openxmlformats.org/officeDocument/2006/relationships/slide" Target="slides/slide127.xml"/><Relationship Id="rId129" Type="http://schemas.openxmlformats.org/officeDocument/2006/relationships/slide" Target="slides/slide128.xml"/><Relationship Id="rId160" Type="http://schemas.openxmlformats.org/officeDocument/2006/relationships/slide" Target="slides/slide159.xml"/><Relationship Id="rId161" Type="http://schemas.openxmlformats.org/officeDocument/2006/relationships/slide" Target="slides/slide160.xml"/><Relationship Id="rId162" Type="http://schemas.openxmlformats.org/officeDocument/2006/relationships/slide" Target="slides/slide161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63" Type="http://schemas.openxmlformats.org/officeDocument/2006/relationships/slide" Target="slides/slide162.xml"/><Relationship Id="rId164" Type="http://schemas.openxmlformats.org/officeDocument/2006/relationships/slide" Target="slides/slide163.xml"/><Relationship Id="rId165" Type="http://schemas.openxmlformats.org/officeDocument/2006/relationships/slide" Target="slides/slide164.xml"/><Relationship Id="rId166" Type="http://schemas.openxmlformats.org/officeDocument/2006/relationships/slide" Target="slides/slide165.xml"/><Relationship Id="rId167" Type="http://schemas.openxmlformats.org/officeDocument/2006/relationships/slide" Target="slides/slide166.xml"/><Relationship Id="rId168" Type="http://schemas.openxmlformats.org/officeDocument/2006/relationships/slide" Target="slides/slide167.xml"/><Relationship Id="rId169" Type="http://schemas.openxmlformats.org/officeDocument/2006/relationships/slide" Target="slides/slide16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130" Type="http://schemas.openxmlformats.org/officeDocument/2006/relationships/slide" Target="slides/slide129.xml"/><Relationship Id="rId131" Type="http://schemas.openxmlformats.org/officeDocument/2006/relationships/slide" Target="slides/slide130.xml"/><Relationship Id="rId132" Type="http://schemas.openxmlformats.org/officeDocument/2006/relationships/slide" Target="slides/slide131.xml"/><Relationship Id="rId133" Type="http://schemas.openxmlformats.org/officeDocument/2006/relationships/slide" Target="slides/slide132.xml"/><Relationship Id="rId134" Type="http://schemas.openxmlformats.org/officeDocument/2006/relationships/slide" Target="slides/slide133.xml"/><Relationship Id="rId135" Type="http://schemas.openxmlformats.org/officeDocument/2006/relationships/slide" Target="slides/slide134.xml"/><Relationship Id="rId136" Type="http://schemas.openxmlformats.org/officeDocument/2006/relationships/slide" Target="slides/slide135.xml"/><Relationship Id="rId137" Type="http://schemas.openxmlformats.org/officeDocument/2006/relationships/slide" Target="slides/slide136.xml"/><Relationship Id="rId138" Type="http://schemas.openxmlformats.org/officeDocument/2006/relationships/slide" Target="slides/slide137.xml"/><Relationship Id="rId139" Type="http://schemas.openxmlformats.org/officeDocument/2006/relationships/slide" Target="slides/slide138.xml"/><Relationship Id="rId170" Type="http://schemas.openxmlformats.org/officeDocument/2006/relationships/slide" Target="slides/slide169.xml"/><Relationship Id="rId171" Type="http://schemas.openxmlformats.org/officeDocument/2006/relationships/notesMaster" Target="notesMasters/notesMaster1.xml"/><Relationship Id="rId172" Type="http://schemas.openxmlformats.org/officeDocument/2006/relationships/handoutMaster" Target="handoutMasters/handoutMaster1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173" Type="http://schemas.openxmlformats.org/officeDocument/2006/relationships/printerSettings" Target="printerSettings/printerSettings1.bin"/><Relationship Id="rId174" Type="http://schemas.openxmlformats.org/officeDocument/2006/relationships/presProps" Target="presProps.xml"/><Relationship Id="rId175" Type="http://schemas.openxmlformats.org/officeDocument/2006/relationships/viewProps" Target="viewProps.xml"/><Relationship Id="rId176" Type="http://schemas.openxmlformats.org/officeDocument/2006/relationships/theme" Target="theme/theme1.xml"/><Relationship Id="rId177" Type="http://schemas.openxmlformats.org/officeDocument/2006/relationships/tableStyles" Target="tableStyles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100" Type="http://schemas.openxmlformats.org/officeDocument/2006/relationships/slide" Target="slides/slide99.xml"/><Relationship Id="rId101" Type="http://schemas.openxmlformats.org/officeDocument/2006/relationships/slide" Target="slides/slide100.xml"/><Relationship Id="rId102" Type="http://schemas.openxmlformats.org/officeDocument/2006/relationships/slide" Target="slides/slide101.xml"/><Relationship Id="rId103" Type="http://schemas.openxmlformats.org/officeDocument/2006/relationships/slide" Target="slides/slide102.xml"/><Relationship Id="rId104" Type="http://schemas.openxmlformats.org/officeDocument/2006/relationships/slide" Target="slides/slide103.xml"/><Relationship Id="rId105" Type="http://schemas.openxmlformats.org/officeDocument/2006/relationships/slide" Target="slides/slide104.xml"/><Relationship Id="rId106" Type="http://schemas.openxmlformats.org/officeDocument/2006/relationships/slide" Target="slides/slide105.xml"/><Relationship Id="rId107" Type="http://schemas.openxmlformats.org/officeDocument/2006/relationships/slide" Target="slides/slide106.xml"/><Relationship Id="rId108" Type="http://schemas.openxmlformats.org/officeDocument/2006/relationships/slide" Target="slides/slide107.xml"/><Relationship Id="rId109" Type="http://schemas.openxmlformats.org/officeDocument/2006/relationships/slide" Target="slides/slide108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40" Type="http://schemas.openxmlformats.org/officeDocument/2006/relationships/slide" Target="slides/slide139.xml"/><Relationship Id="rId141" Type="http://schemas.openxmlformats.org/officeDocument/2006/relationships/slide" Target="slides/slide14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F069600-44D6-4D4B-BEDC-16506CCF7912}" type="doc">
      <dgm:prSet loTypeId="urn:microsoft.com/office/officeart/2005/8/layout/cycle7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BFEFC9D-2BB8-664A-BB72-C2B635D1EFEA}">
      <dgm:prSet custT="1"/>
      <dgm:spPr>
        <a:solidFill>
          <a:srgbClr val="EEECE1"/>
        </a:solidFill>
        <a:ln>
          <a:solidFill>
            <a:srgbClr val="000090"/>
          </a:solidFill>
        </a:ln>
      </dgm:spPr>
      <dgm:t>
        <a:bodyPr/>
        <a:lstStyle/>
        <a:p>
          <a:pPr algn="ctr" rtl="0"/>
          <a:r>
            <a:rPr lang="en-US" sz="2000" b="1" u="sng" dirty="0" smtClean="0">
              <a:solidFill>
                <a:srgbClr val="000090"/>
              </a:solidFill>
            </a:rPr>
            <a:t>Data Structures</a:t>
          </a:r>
          <a:endParaRPr lang="en-US" sz="2000" b="1" u="sng" dirty="0">
            <a:solidFill>
              <a:srgbClr val="000090"/>
            </a:solidFill>
          </a:endParaRPr>
        </a:p>
      </dgm:t>
    </dgm:pt>
    <dgm:pt modelId="{E47DDAA5-F554-7549-90D1-AD6A29E9BA3D}" type="parTrans" cxnId="{F9175A58-D34C-4C40-8A4C-FE818F92F529}">
      <dgm:prSet/>
      <dgm:spPr/>
      <dgm:t>
        <a:bodyPr/>
        <a:lstStyle/>
        <a:p>
          <a:endParaRPr lang="en-US"/>
        </a:p>
      </dgm:t>
    </dgm:pt>
    <dgm:pt modelId="{16136496-44D1-CF47-AF09-5F8671563E03}" type="sibTrans" cxnId="{F9175A58-D34C-4C40-8A4C-FE818F92F529}">
      <dgm:prSet/>
      <dgm:spPr>
        <a:ln>
          <a:solidFill>
            <a:srgbClr val="4F81BD"/>
          </a:solidFill>
        </a:ln>
      </dgm:spPr>
      <dgm:t>
        <a:bodyPr/>
        <a:lstStyle/>
        <a:p>
          <a:endParaRPr lang="en-US" dirty="0"/>
        </a:p>
      </dgm:t>
    </dgm:pt>
    <dgm:pt modelId="{FDDF6C13-77A6-654C-9B07-1AFAA3008E5A}">
      <dgm:prSet custT="1"/>
      <dgm:spPr>
        <a:solidFill>
          <a:srgbClr val="EEECE1"/>
        </a:solidFill>
        <a:ln>
          <a:solidFill>
            <a:srgbClr val="000090"/>
          </a:solidFill>
        </a:ln>
      </dgm:spPr>
      <dgm:t>
        <a:bodyPr/>
        <a:lstStyle/>
        <a:p>
          <a:pPr algn="l" rtl="0"/>
          <a:r>
            <a:rPr lang="en-US" sz="1600" b="1" dirty="0" smtClean="0">
              <a:solidFill>
                <a:srgbClr val="000090"/>
              </a:solidFill>
            </a:rPr>
            <a:t>AST  </a:t>
          </a:r>
          <a:r>
            <a:rPr lang="en-US" sz="1600" b="0" dirty="0" smtClean="0">
              <a:solidFill>
                <a:srgbClr val="000090"/>
              </a:solidFill>
            </a:rPr>
            <a:t>-- new AST nodes</a:t>
          </a:r>
          <a:endParaRPr lang="en-US" sz="1600" b="0" dirty="0">
            <a:solidFill>
              <a:srgbClr val="000090"/>
            </a:solidFill>
          </a:endParaRPr>
        </a:p>
      </dgm:t>
    </dgm:pt>
    <dgm:pt modelId="{B9B9066C-23B6-1544-9679-18BF1F8D26DC}" type="parTrans" cxnId="{68FF9735-F178-BF4D-B82F-3476215DEF02}">
      <dgm:prSet/>
      <dgm:spPr/>
      <dgm:t>
        <a:bodyPr/>
        <a:lstStyle/>
        <a:p>
          <a:endParaRPr lang="en-US"/>
        </a:p>
      </dgm:t>
    </dgm:pt>
    <dgm:pt modelId="{E4C9BF9C-FB97-4846-9FF6-0E8F828C210F}" type="sibTrans" cxnId="{68FF9735-F178-BF4D-B82F-3476215DEF02}">
      <dgm:prSet/>
      <dgm:spPr/>
      <dgm:t>
        <a:bodyPr/>
        <a:lstStyle/>
        <a:p>
          <a:endParaRPr lang="en-US"/>
        </a:p>
      </dgm:t>
    </dgm:pt>
    <dgm:pt modelId="{7DA564AC-8BF4-F84A-8C4F-5740390AFD0C}">
      <dgm:prSet custT="1"/>
      <dgm:spPr>
        <a:solidFill>
          <a:srgbClr val="EEECE1"/>
        </a:solidFill>
        <a:ln>
          <a:solidFill>
            <a:srgbClr val="000090"/>
          </a:solidFill>
        </a:ln>
      </dgm:spPr>
      <dgm:t>
        <a:bodyPr/>
        <a:lstStyle/>
        <a:p>
          <a:pPr algn="l" rtl="0"/>
          <a:r>
            <a:rPr lang="en-US" sz="1600" b="1" dirty="0" smtClean="0">
              <a:solidFill>
                <a:srgbClr val="000090"/>
              </a:solidFill>
            </a:rPr>
            <a:t>Basic  </a:t>
          </a:r>
          <a:r>
            <a:rPr lang="en-US" sz="1600" b="0" dirty="0" smtClean="0">
              <a:solidFill>
                <a:srgbClr val="000090"/>
              </a:solidFill>
            </a:rPr>
            <a:t>-- Data structures extensions. </a:t>
          </a:r>
          <a:endParaRPr lang="en-US" sz="1600" b="0" dirty="0">
            <a:solidFill>
              <a:srgbClr val="000090"/>
            </a:solidFill>
          </a:endParaRPr>
        </a:p>
      </dgm:t>
    </dgm:pt>
    <dgm:pt modelId="{AC7A75CD-DCF6-FB47-9F18-41BAA7AD9FA9}" type="parTrans" cxnId="{FD819FF0-CBE4-DD4A-BEB1-1953C6D79C65}">
      <dgm:prSet/>
      <dgm:spPr/>
      <dgm:t>
        <a:bodyPr/>
        <a:lstStyle/>
        <a:p>
          <a:endParaRPr lang="en-US"/>
        </a:p>
      </dgm:t>
    </dgm:pt>
    <dgm:pt modelId="{612F459C-5F66-1F4C-950C-D521B5830AA4}" type="sibTrans" cxnId="{FD819FF0-CBE4-DD4A-BEB1-1953C6D79C65}">
      <dgm:prSet/>
      <dgm:spPr/>
      <dgm:t>
        <a:bodyPr/>
        <a:lstStyle/>
        <a:p>
          <a:endParaRPr lang="en-US"/>
        </a:p>
      </dgm:t>
    </dgm:pt>
    <dgm:pt modelId="{57F3C838-F2ED-CC46-BAEF-E7E1723DBD5D}">
      <dgm:prSet custT="1"/>
      <dgm:spPr>
        <a:solidFill>
          <a:srgbClr val="EEECE1"/>
        </a:solidFill>
        <a:ln>
          <a:solidFill>
            <a:srgbClr val="000090"/>
          </a:solidFill>
        </a:ln>
      </dgm:spPr>
      <dgm:t>
        <a:bodyPr/>
        <a:lstStyle/>
        <a:p>
          <a:pPr rtl="0"/>
          <a:r>
            <a:rPr lang="en-US" sz="2000" b="1" dirty="0" smtClean="0">
              <a:solidFill>
                <a:srgbClr val="000090"/>
              </a:solidFill>
            </a:rPr>
            <a:t>Parse</a:t>
          </a:r>
          <a:endParaRPr lang="en-US" sz="2000" b="1" dirty="0">
            <a:solidFill>
              <a:srgbClr val="000090"/>
            </a:solidFill>
          </a:endParaRPr>
        </a:p>
      </dgm:t>
    </dgm:pt>
    <dgm:pt modelId="{A9A31109-E547-DF4E-B889-30BE5CC632ED}" type="parTrans" cxnId="{DBEE9855-1B5E-CE44-8016-4F8AC93C18B6}">
      <dgm:prSet/>
      <dgm:spPr/>
      <dgm:t>
        <a:bodyPr/>
        <a:lstStyle/>
        <a:p>
          <a:endParaRPr lang="en-US"/>
        </a:p>
      </dgm:t>
    </dgm:pt>
    <dgm:pt modelId="{B6840E5A-E590-4747-B872-70A794AD02D8}" type="sibTrans" cxnId="{DBEE9855-1B5E-CE44-8016-4F8AC93C18B6}">
      <dgm:prSet/>
      <dgm:spPr>
        <a:ln>
          <a:solidFill>
            <a:srgbClr val="4F81BD"/>
          </a:solidFill>
        </a:ln>
      </dgm:spPr>
      <dgm:t>
        <a:bodyPr/>
        <a:lstStyle/>
        <a:p>
          <a:endParaRPr lang="en-US" dirty="0"/>
        </a:p>
      </dgm:t>
    </dgm:pt>
    <dgm:pt modelId="{B74A9B15-7332-7C4C-9753-95759192BC30}">
      <dgm:prSet custT="1"/>
      <dgm:spPr>
        <a:solidFill>
          <a:srgbClr val="EEECE1"/>
        </a:solidFill>
        <a:ln>
          <a:solidFill>
            <a:srgbClr val="000090"/>
          </a:solidFill>
        </a:ln>
      </dgm:spPr>
      <dgm:t>
        <a:bodyPr/>
        <a:lstStyle/>
        <a:p>
          <a:pPr rtl="0"/>
          <a:r>
            <a:rPr lang="en-US" sz="2000" b="1" dirty="0" smtClean="0">
              <a:solidFill>
                <a:srgbClr val="000090"/>
              </a:solidFill>
            </a:rPr>
            <a:t>Sema</a:t>
          </a:r>
          <a:endParaRPr lang="en-US" sz="2000" b="1" dirty="0">
            <a:solidFill>
              <a:srgbClr val="000090"/>
            </a:solidFill>
          </a:endParaRPr>
        </a:p>
      </dgm:t>
    </dgm:pt>
    <dgm:pt modelId="{EAF41280-17F6-5548-AEDB-B2ECE5211022}" type="parTrans" cxnId="{28BF2741-CFF0-E74B-9B1D-277D113E6A94}">
      <dgm:prSet/>
      <dgm:spPr/>
      <dgm:t>
        <a:bodyPr/>
        <a:lstStyle/>
        <a:p>
          <a:endParaRPr lang="en-US"/>
        </a:p>
      </dgm:t>
    </dgm:pt>
    <dgm:pt modelId="{135B4126-E8B7-134B-9B0B-4DDFD8944065}" type="sibTrans" cxnId="{28BF2741-CFF0-E74B-9B1D-277D113E6A94}">
      <dgm:prSet/>
      <dgm:spPr>
        <a:ln>
          <a:solidFill>
            <a:srgbClr val="4F81BD"/>
          </a:solidFill>
        </a:ln>
      </dgm:spPr>
      <dgm:t>
        <a:bodyPr/>
        <a:lstStyle/>
        <a:p>
          <a:endParaRPr lang="en-US" dirty="0"/>
        </a:p>
      </dgm:t>
    </dgm:pt>
    <dgm:pt modelId="{F3D7FE4E-9859-8A41-90BC-07729FFA693C}" type="pres">
      <dgm:prSet presAssocID="{0F069600-44D6-4D4B-BEDC-16506CCF7912}" presName="Name0" presStyleCnt="0">
        <dgm:presLayoutVars>
          <dgm:dir val="rev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B030209-98BB-FF4A-930A-651A485CAF53}" type="pres">
      <dgm:prSet presAssocID="{6BFEFC9D-2BB8-664A-BB72-C2B635D1EFEA}" presName="node" presStyleLbl="node1" presStyleIdx="0" presStyleCnt="3" custScaleX="209650" custScaleY="136843" custRadScaleRad="100757" custRadScaleInc="-1131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C1D6D91-647C-FC45-96E4-A603D973B164}" type="pres">
      <dgm:prSet presAssocID="{16136496-44D1-CF47-AF09-5F8671563E03}" presName="sibTrans" presStyleLbl="sibTrans2D1" presStyleIdx="0" presStyleCnt="3" custAng="21347701" custScaleX="99098" custScaleY="100121" custLinFactNeighborX="-22990" custLinFactNeighborY="-9984"/>
      <dgm:spPr/>
      <dgm:t>
        <a:bodyPr/>
        <a:lstStyle/>
        <a:p>
          <a:endParaRPr lang="en-US"/>
        </a:p>
      </dgm:t>
    </dgm:pt>
    <dgm:pt modelId="{E0629D9B-6E1B-E54C-91D7-731EE593ABEA}" type="pres">
      <dgm:prSet presAssocID="{16136496-44D1-CF47-AF09-5F8671563E03}" presName="connectorText" presStyleLbl="sibTrans2D1" presStyleIdx="0" presStyleCnt="3"/>
      <dgm:spPr/>
      <dgm:t>
        <a:bodyPr/>
        <a:lstStyle/>
        <a:p>
          <a:endParaRPr lang="en-US"/>
        </a:p>
      </dgm:t>
    </dgm:pt>
    <dgm:pt modelId="{2D2B68FB-A537-DB4F-AA52-72951582DD4B}" type="pres">
      <dgm:prSet presAssocID="{57F3C838-F2ED-CC46-BAEF-E7E1723DBD5D}" presName="node" presStyleLbl="node1" presStyleIdx="1" presStyleCnt="3" custRadScaleRad="146731" custRadScaleInc="1676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9D208E4-6707-2F48-8293-5578CAB3F5EB}" type="pres">
      <dgm:prSet presAssocID="{B6840E5A-E590-4747-B872-70A794AD02D8}" presName="sibTrans" presStyleLbl="sibTrans2D1" presStyleIdx="1" presStyleCnt="3" custScaleX="127595" custScaleY="124684"/>
      <dgm:spPr>
        <a:prstGeom prst="rightArrow">
          <a:avLst/>
        </a:prstGeom>
      </dgm:spPr>
      <dgm:t>
        <a:bodyPr/>
        <a:lstStyle/>
        <a:p>
          <a:endParaRPr lang="en-US"/>
        </a:p>
      </dgm:t>
    </dgm:pt>
    <dgm:pt modelId="{B23BF650-7BC7-3843-A7F8-7B014713507C}" type="pres">
      <dgm:prSet presAssocID="{B6840E5A-E590-4747-B872-70A794AD02D8}" presName="connectorText" presStyleLbl="sibTrans2D1" presStyleIdx="1" presStyleCnt="3"/>
      <dgm:spPr/>
      <dgm:t>
        <a:bodyPr/>
        <a:lstStyle/>
        <a:p>
          <a:endParaRPr lang="en-US"/>
        </a:p>
      </dgm:t>
    </dgm:pt>
    <dgm:pt modelId="{BE7DDA72-D58D-FC43-A003-B9DBD1068DE0}" type="pres">
      <dgm:prSet presAssocID="{B74A9B15-7332-7C4C-9753-95759192BC30}" presName="node" presStyleLbl="node1" presStyleIdx="2" presStyleCnt="3" custRadScaleRad="129649" custRadScaleInc="-1215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B4803B-2DC9-DA4E-9AE1-C326957C5350}" type="pres">
      <dgm:prSet presAssocID="{135B4126-E8B7-134B-9B0B-4DDFD8944065}" presName="sibTrans" presStyleLbl="sibTrans2D1" presStyleIdx="2" presStyleCnt="3" custAng="346130" custScaleX="104344" custScaleY="90472" custLinFactNeighborX="27782" custLinFactNeighborY="-9984"/>
      <dgm:spPr/>
      <dgm:t>
        <a:bodyPr/>
        <a:lstStyle/>
        <a:p>
          <a:endParaRPr lang="en-US"/>
        </a:p>
      </dgm:t>
    </dgm:pt>
    <dgm:pt modelId="{5A7D5A83-2B99-A64E-9F7C-A916B0F2D970}" type="pres">
      <dgm:prSet presAssocID="{135B4126-E8B7-134B-9B0B-4DDFD8944065}" presName="connectorText" presStyleLbl="sibTrans2D1" presStyleIdx="2" presStyleCnt="3"/>
      <dgm:spPr/>
      <dgm:t>
        <a:bodyPr/>
        <a:lstStyle/>
        <a:p>
          <a:endParaRPr lang="en-US"/>
        </a:p>
      </dgm:t>
    </dgm:pt>
  </dgm:ptLst>
  <dgm:cxnLst>
    <dgm:cxn modelId="{B3B78264-A2AF-4847-9413-F3116BB4B4BB}" type="presOf" srcId="{B6840E5A-E590-4747-B872-70A794AD02D8}" destId="{99D208E4-6707-2F48-8293-5578CAB3F5EB}" srcOrd="0" destOrd="0" presId="urn:microsoft.com/office/officeart/2005/8/layout/cycle7"/>
    <dgm:cxn modelId="{28BF2741-CFF0-E74B-9B1D-277D113E6A94}" srcId="{0F069600-44D6-4D4B-BEDC-16506CCF7912}" destId="{B74A9B15-7332-7C4C-9753-95759192BC30}" srcOrd="2" destOrd="0" parTransId="{EAF41280-17F6-5548-AEDB-B2ECE5211022}" sibTransId="{135B4126-E8B7-134B-9B0B-4DDFD8944065}"/>
    <dgm:cxn modelId="{11ED5DED-4234-D34F-9CF4-D84C3B87D8C2}" type="presOf" srcId="{0F069600-44D6-4D4B-BEDC-16506CCF7912}" destId="{F3D7FE4E-9859-8A41-90BC-07729FFA693C}" srcOrd="0" destOrd="0" presId="urn:microsoft.com/office/officeart/2005/8/layout/cycle7"/>
    <dgm:cxn modelId="{4DAB7B35-2AF8-E44F-AE21-343A62B3400B}" type="presOf" srcId="{135B4126-E8B7-134B-9B0B-4DDFD8944065}" destId="{27B4803B-2DC9-DA4E-9AE1-C326957C5350}" srcOrd="0" destOrd="0" presId="urn:microsoft.com/office/officeart/2005/8/layout/cycle7"/>
    <dgm:cxn modelId="{FD819FF0-CBE4-DD4A-BEB1-1953C6D79C65}" srcId="{6BFEFC9D-2BB8-664A-BB72-C2B635D1EFEA}" destId="{7DA564AC-8BF4-F84A-8C4F-5740390AFD0C}" srcOrd="1" destOrd="0" parTransId="{AC7A75CD-DCF6-FB47-9F18-41BAA7AD9FA9}" sibTransId="{612F459C-5F66-1F4C-950C-D521B5830AA4}"/>
    <dgm:cxn modelId="{DBEE9855-1B5E-CE44-8016-4F8AC93C18B6}" srcId="{0F069600-44D6-4D4B-BEDC-16506CCF7912}" destId="{57F3C838-F2ED-CC46-BAEF-E7E1723DBD5D}" srcOrd="1" destOrd="0" parTransId="{A9A31109-E547-DF4E-B889-30BE5CC632ED}" sibTransId="{B6840E5A-E590-4747-B872-70A794AD02D8}"/>
    <dgm:cxn modelId="{70B1F962-9CF5-3E4A-8C77-D42A833E4257}" type="presOf" srcId="{16136496-44D1-CF47-AF09-5F8671563E03}" destId="{0C1D6D91-647C-FC45-96E4-A603D973B164}" srcOrd="0" destOrd="0" presId="urn:microsoft.com/office/officeart/2005/8/layout/cycle7"/>
    <dgm:cxn modelId="{6C82754D-FCCA-2F4C-B663-8E5A645D0355}" type="presOf" srcId="{FDDF6C13-77A6-654C-9B07-1AFAA3008E5A}" destId="{DB030209-98BB-FF4A-930A-651A485CAF53}" srcOrd="0" destOrd="1" presId="urn:microsoft.com/office/officeart/2005/8/layout/cycle7"/>
    <dgm:cxn modelId="{14506ECF-91FA-9843-900E-ACB2FC077238}" type="presOf" srcId="{B74A9B15-7332-7C4C-9753-95759192BC30}" destId="{BE7DDA72-D58D-FC43-A003-B9DBD1068DE0}" srcOrd="0" destOrd="0" presId="urn:microsoft.com/office/officeart/2005/8/layout/cycle7"/>
    <dgm:cxn modelId="{F42A3391-9432-864D-8F55-5CF3192FAF0F}" type="presOf" srcId="{135B4126-E8B7-134B-9B0B-4DDFD8944065}" destId="{5A7D5A83-2B99-A64E-9F7C-A916B0F2D970}" srcOrd="1" destOrd="0" presId="urn:microsoft.com/office/officeart/2005/8/layout/cycle7"/>
    <dgm:cxn modelId="{BD14A10F-A772-C943-82EF-ACABF4EF96B6}" type="presOf" srcId="{57F3C838-F2ED-CC46-BAEF-E7E1723DBD5D}" destId="{2D2B68FB-A537-DB4F-AA52-72951582DD4B}" srcOrd="0" destOrd="0" presId="urn:microsoft.com/office/officeart/2005/8/layout/cycle7"/>
    <dgm:cxn modelId="{D27F587D-AACD-FE43-B442-5A1DBDFC664A}" type="presOf" srcId="{B6840E5A-E590-4747-B872-70A794AD02D8}" destId="{B23BF650-7BC7-3843-A7F8-7B014713507C}" srcOrd="1" destOrd="0" presId="urn:microsoft.com/office/officeart/2005/8/layout/cycle7"/>
    <dgm:cxn modelId="{68FF9735-F178-BF4D-B82F-3476215DEF02}" srcId="{6BFEFC9D-2BB8-664A-BB72-C2B635D1EFEA}" destId="{FDDF6C13-77A6-654C-9B07-1AFAA3008E5A}" srcOrd="0" destOrd="0" parTransId="{B9B9066C-23B6-1544-9679-18BF1F8D26DC}" sibTransId="{E4C9BF9C-FB97-4846-9FF6-0E8F828C210F}"/>
    <dgm:cxn modelId="{F9175A58-D34C-4C40-8A4C-FE818F92F529}" srcId="{0F069600-44D6-4D4B-BEDC-16506CCF7912}" destId="{6BFEFC9D-2BB8-664A-BB72-C2B635D1EFEA}" srcOrd="0" destOrd="0" parTransId="{E47DDAA5-F554-7549-90D1-AD6A29E9BA3D}" sibTransId="{16136496-44D1-CF47-AF09-5F8671563E03}"/>
    <dgm:cxn modelId="{450981FA-8AD8-FE40-A2D9-31EA3FCC3339}" type="presOf" srcId="{16136496-44D1-CF47-AF09-5F8671563E03}" destId="{E0629D9B-6E1B-E54C-91D7-731EE593ABEA}" srcOrd="1" destOrd="0" presId="urn:microsoft.com/office/officeart/2005/8/layout/cycle7"/>
    <dgm:cxn modelId="{9FB6E78D-D221-6E43-A7BD-D7089D78A5D4}" type="presOf" srcId="{7DA564AC-8BF4-F84A-8C4F-5740390AFD0C}" destId="{DB030209-98BB-FF4A-930A-651A485CAF53}" srcOrd="0" destOrd="2" presId="urn:microsoft.com/office/officeart/2005/8/layout/cycle7"/>
    <dgm:cxn modelId="{66CC7BF3-E3FB-A744-87F3-F59A69398930}" type="presOf" srcId="{6BFEFC9D-2BB8-664A-BB72-C2B635D1EFEA}" destId="{DB030209-98BB-FF4A-930A-651A485CAF53}" srcOrd="0" destOrd="0" presId="urn:microsoft.com/office/officeart/2005/8/layout/cycle7"/>
    <dgm:cxn modelId="{4AF08907-D25F-F049-87DE-A3B41383476A}" type="presParOf" srcId="{F3D7FE4E-9859-8A41-90BC-07729FFA693C}" destId="{DB030209-98BB-FF4A-930A-651A485CAF53}" srcOrd="0" destOrd="0" presId="urn:microsoft.com/office/officeart/2005/8/layout/cycle7"/>
    <dgm:cxn modelId="{D5B5E1C6-6334-804F-AB97-AFB6A0562E25}" type="presParOf" srcId="{F3D7FE4E-9859-8A41-90BC-07729FFA693C}" destId="{0C1D6D91-647C-FC45-96E4-A603D973B164}" srcOrd="1" destOrd="0" presId="urn:microsoft.com/office/officeart/2005/8/layout/cycle7"/>
    <dgm:cxn modelId="{859F7777-9795-8C42-AB41-041BB0ADFDE6}" type="presParOf" srcId="{0C1D6D91-647C-FC45-96E4-A603D973B164}" destId="{E0629D9B-6E1B-E54C-91D7-731EE593ABEA}" srcOrd="0" destOrd="0" presId="urn:microsoft.com/office/officeart/2005/8/layout/cycle7"/>
    <dgm:cxn modelId="{B8711ADB-D8B4-684C-8245-FD77715B74C1}" type="presParOf" srcId="{F3D7FE4E-9859-8A41-90BC-07729FFA693C}" destId="{2D2B68FB-A537-DB4F-AA52-72951582DD4B}" srcOrd="2" destOrd="0" presId="urn:microsoft.com/office/officeart/2005/8/layout/cycle7"/>
    <dgm:cxn modelId="{AE2BE13F-F433-E449-A9A2-40D7588A1132}" type="presParOf" srcId="{F3D7FE4E-9859-8A41-90BC-07729FFA693C}" destId="{99D208E4-6707-2F48-8293-5578CAB3F5EB}" srcOrd="3" destOrd="0" presId="urn:microsoft.com/office/officeart/2005/8/layout/cycle7"/>
    <dgm:cxn modelId="{62A80983-B0B0-2E42-A3B2-AC0934771C1D}" type="presParOf" srcId="{99D208E4-6707-2F48-8293-5578CAB3F5EB}" destId="{B23BF650-7BC7-3843-A7F8-7B014713507C}" srcOrd="0" destOrd="0" presId="urn:microsoft.com/office/officeart/2005/8/layout/cycle7"/>
    <dgm:cxn modelId="{24923E8D-4383-924B-BF08-585A450C57D9}" type="presParOf" srcId="{F3D7FE4E-9859-8A41-90BC-07729FFA693C}" destId="{BE7DDA72-D58D-FC43-A003-B9DBD1068DE0}" srcOrd="4" destOrd="0" presId="urn:microsoft.com/office/officeart/2005/8/layout/cycle7"/>
    <dgm:cxn modelId="{37E8FACE-3D59-A64B-B2D7-D81514E9569A}" type="presParOf" srcId="{F3D7FE4E-9859-8A41-90BC-07729FFA693C}" destId="{27B4803B-2DC9-DA4E-9AE1-C326957C5350}" srcOrd="5" destOrd="0" presId="urn:microsoft.com/office/officeart/2005/8/layout/cycle7"/>
    <dgm:cxn modelId="{8B1FF74B-E49D-784A-9815-C33C164117F9}" type="presParOf" srcId="{27B4803B-2DC9-DA4E-9AE1-C326957C5350}" destId="{5A7D5A83-2B99-A64E-9F7C-A916B0F2D970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F069600-44D6-4D4B-BEDC-16506CCF7912}" type="doc">
      <dgm:prSet loTypeId="urn:microsoft.com/office/officeart/2005/8/layout/cycle7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BFEFC9D-2BB8-664A-BB72-C2B635D1EFEA}">
      <dgm:prSet custT="1"/>
      <dgm:spPr>
        <a:solidFill>
          <a:srgbClr val="EEECE1"/>
        </a:solidFill>
        <a:ln>
          <a:solidFill>
            <a:srgbClr val="000090"/>
          </a:solidFill>
        </a:ln>
      </dgm:spPr>
      <dgm:t>
        <a:bodyPr/>
        <a:lstStyle/>
        <a:p>
          <a:pPr algn="ctr" rtl="0"/>
          <a:r>
            <a:rPr lang="en-US" sz="2000" b="1" u="none" dirty="0" smtClean="0">
              <a:solidFill>
                <a:srgbClr val="000090"/>
              </a:solidFill>
            </a:rPr>
            <a:t>The Data Structures</a:t>
          </a:r>
        </a:p>
        <a:p>
          <a:pPr algn="l" rtl="0"/>
          <a:r>
            <a:rPr lang="en-US" sz="1600" b="0" dirty="0" smtClean="0">
              <a:solidFill>
                <a:srgbClr val="000090"/>
              </a:solidFill>
            </a:rPr>
            <a:t>* AST nodes</a:t>
          </a:r>
        </a:p>
        <a:p>
          <a:pPr algn="l" rtl="0"/>
          <a:r>
            <a:rPr lang="en-US" sz="1600" b="0" dirty="0" smtClean="0">
              <a:solidFill>
                <a:srgbClr val="000090"/>
              </a:solidFill>
            </a:rPr>
            <a:t>* Data structures extensions</a:t>
          </a:r>
        </a:p>
      </dgm:t>
    </dgm:pt>
    <dgm:pt modelId="{E47DDAA5-F554-7549-90D1-AD6A29E9BA3D}" type="parTrans" cxnId="{F9175A58-D34C-4C40-8A4C-FE818F92F529}">
      <dgm:prSet/>
      <dgm:spPr/>
      <dgm:t>
        <a:bodyPr/>
        <a:lstStyle/>
        <a:p>
          <a:endParaRPr lang="en-US"/>
        </a:p>
      </dgm:t>
    </dgm:pt>
    <dgm:pt modelId="{16136496-44D1-CF47-AF09-5F8671563E03}" type="sibTrans" cxnId="{F9175A58-D34C-4C40-8A4C-FE818F92F529}">
      <dgm:prSet/>
      <dgm:spPr>
        <a:ln>
          <a:solidFill>
            <a:srgbClr val="4F81BD"/>
          </a:solidFill>
        </a:ln>
      </dgm:spPr>
      <dgm:t>
        <a:bodyPr/>
        <a:lstStyle/>
        <a:p>
          <a:endParaRPr lang="en-US" dirty="0"/>
        </a:p>
      </dgm:t>
    </dgm:pt>
    <dgm:pt modelId="{57F3C838-F2ED-CC46-BAEF-E7E1723DBD5D}">
      <dgm:prSet custT="1"/>
      <dgm:spPr>
        <a:solidFill>
          <a:srgbClr val="EEECE1"/>
        </a:solidFill>
        <a:ln>
          <a:solidFill>
            <a:srgbClr val="000090"/>
          </a:solidFill>
        </a:ln>
      </dgm:spPr>
      <dgm:t>
        <a:bodyPr anchor="t"/>
        <a:lstStyle/>
        <a:p>
          <a:pPr rtl="0"/>
          <a:r>
            <a:rPr lang="en-US" sz="2000" b="1" u="none" dirty="0" smtClean="0">
              <a:solidFill>
                <a:srgbClr val="000090"/>
              </a:solidFill>
            </a:rPr>
            <a:t>Parser</a:t>
          </a:r>
        </a:p>
      </dgm:t>
    </dgm:pt>
    <dgm:pt modelId="{A9A31109-E547-DF4E-B889-30BE5CC632ED}" type="parTrans" cxnId="{DBEE9855-1B5E-CE44-8016-4F8AC93C18B6}">
      <dgm:prSet/>
      <dgm:spPr/>
      <dgm:t>
        <a:bodyPr/>
        <a:lstStyle/>
        <a:p>
          <a:endParaRPr lang="en-US"/>
        </a:p>
      </dgm:t>
    </dgm:pt>
    <dgm:pt modelId="{B6840E5A-E590-4747-B872-70A794AD02D8}" type="sibTrans" cxnId="{DBEE9855-1B5E-CE44-8016-4F8AC93C18B6}">
      <dgm:prSet/>
      <dgm:spPr>
        <a:ln>
          <a:solidFill>
            <a:srgbClr val="4F81BD"/>
          </a:solidFill>
        </a:ln>
      </dgm:spPr>
      <dgm:t>
        <a:bodyPr/>
        <a:lstStyle/>
        <a:p>
          <a:endParaRPr lang="en-US" dirty="0"/>
        </a:p>
      </dgm:t>
    </dgm:pt>
    <dgm:pt modelId="{B74A9B15-7332-7C4C-9753-95759192BC30}">
      <dgm:prSet custT="1"/>
      <dgm:spPr>
        <a:solidFill>
          <a:srgbClr val="EEECE1"/>
        </a:solidFill>
        <a:ln>
          <a:solidFill>
            <a:srgbClr val="000090"/>
          </a:solidFill>
        </a:ln>
      </dgm:spPr>
      <dgm:t>
        <a:bodyPr anchor="t"/>
        <a:lstStyle/>
        <a:p>
          <a:pPr algn="ctr" rtl="0"/>
          <a:r>
            <a:rPr lang="en-US" sz="2000" b="1" u="none" dirty="0" smtClean="0">
              <a:solidFill>
                <a:srgbClr val="000090"/>
              </a:solidFill>
            </a:rPr>
            <a:t>Sema</a:t>
          </a:r>
        </a:p>
        <a:p>
          <a:pPr algn="l" rtl="0"/>
          <a:r>
            <a:rPr lang="en-US" sz="1600" b="0" dirty="0" smtClean="0">
              <a:solidFill>
                <a:srgbClr val="000090"/>
              </a:solidFill>
            </a:rPr>
            <a:t>* Entities instances</a:t>
          </a:r>
        </a:p>
        <a:p>
          <a:pPr algn="l" rtl="0"/>
          <a:r>
            <a:rPr lang="en-US" sz="1600" b="0" dirty="0" smtClean="0">
              <a:solidFill>
                <a:srgbClr val="000090"/>
              </a:solidFill>
            </a:rPr>
            <a:t>* Entity references</a:t>
          </a:r>
        </a:p>
        <a:p>
          <a:pPr algn="l" rtl="0"/>
          <a:r>
            <a:rPr lang="en-US" sz="1600" b="0" dirty="0" smtClean="0">
              <a:solidFill>
                <a:srgbClr val="000090"/>
              </a:solidFill>
            </a:rPr>
            <a:t>* Name lookup</a:t>
          </a:r>
        </a:p>
        <a:p>
          <a:pPr algn="l" rtl="0"/>
          <a:r>
            <a:rPr lang="en-US" sz="1600" b="0" dirty="0" smtClean="0">
              <a:solidFill>
                <a:srgbClr val="000090"/>
              </a:solidFill>
            </a:rPr>
            <a:t>* Type-checking + instantiation</a:t>
          </a:r>
        </a:p>
        <a:p>
          <a:pPr algn="l" rtl="0"/>
          <a:r>
            <a:rPr lang="en-US" sz="1600" b="0" dirty="0" smtClean="0">
              <a:solidFill>
                <a:srgbClr val="000090"/>
              </a:solidFill>
            </a:rPr>
            <a:t>* Template argument deduction</a:t>
          </a:r>
          <a:endParaRPr lang="en-US" sz="1600" b="1" dirty="0">
            <a:solidFill>
              <a:srgbClr val="000090"/>
            </a:solidFill>
          </a:endParaRPr>
        </a:p>
      </dgm:t>
    </dgm:pt>
    <dgm:pt modelId="{EAF41280-17F6-5548-AEDB-B2ECE5211022}" type="parTrans" cxnId="{28BF2741-CFF0-E74B-9B1D-277D113E6A94}">
      <dgm:prSet/>
      <dgm:spPr/>
      <dgm:t>
        <a:bodyPr/>
        <a:lstStyle/>
        <a:p>
          <a:endParaRPr lang="en-US"/>
        </a:p>
      </dgm:t>
    </dgm:pt>
    <dgm:pt modelId="{135B4126-E8B7-134B-9B0B-4DDFD8944065}" type="sibTrans" cxnId="{28BF2741-CFF0-E74B-9B1D-277D113E6A94}">
      <dgm:prSet/>
      <dgm:spPr>
        <a:ln>
          <a:solidFill>
            <a:srgbClr val="4F81BD"/>
          </a:solidFill>
        </a:ln>
      </dgm:spPr>
      <dgm:t>
        <a:bodyPr/>
        <a:lstStyle/>
        <a:p>
          <a:endParaRPr lang="en-US" dirty="0"/>
        </a:p>
      </dgm:t>
    </dgm:pt>
    <dgm:pt modelId="{F3D7FE4E-9859-8A41-90BC-07729FFA693C}" type="pres">
      <dgm:prSet presAssocID="{0F069600-44D6-4D4B-BEDC-16506CCF7912}" presName="Name0" presStyleCnt="0">
        <dgm:presLayoutVars>
          <dgm:dir val="rev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B030209-98BB-FF4A-930A-651A485CAF53}" type="pres">
      <dgm:prSet presAssocID="{6BFEFC9D-2BB8-664A-BB72-C2B635D1EFEA}" presName="node" presStyleLbl="node1" presStyleIdx="0" presStyleCnt="3" custScaleX="99606" custScaleY="84763" custRadScaleRad="90458" custRadScaleInc="-3265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C1D6D91-647C-FC45-96E4-A603D973B164}" type="pres">
      <dgm:prSet presAssocID="{16136496-44D1-CF47-AF09-5F8671563E03}" presName="sibTrans" presStyleLbl="sibTrans2D1" presStyleIdx="0" presStyleCnt="3" custAng="21214498" custScaleX="99098" custScaleY="95108" custLinFactNeighborX="-34545" custLinFactNeighborY="-18011"/>
      <dgm:spPr/>
      <dgm:t>
        <a:bodyPr/>
        <a:lstStyle/>
        <a:p>
          <a:endParaRPr lang="en-US"/>
        </a:p>
      </dgm:t>
    </dgm:pt>
    <dgm:pt modelId="{E0629D9B-6E1B-E54C-91D7-731EE593ABEA}" type="pres">
      <dgm:prSet presAssocID="{16136496-44D1-CF47-AF09-5F8671563E03}" presName="connectorText" presStyleLbl="sibTrans2D1" presStyleIdx="0" presStyleCnt="3"/>
      <dgm:spPr/>
      <dgm:t>
        <a:bodyPr/>
        <a:lstStyle/>
        <a:p>
          <a:endParaRPr lang="en-US"/>
        </a:p>
      </dgm:t>
    </dgm:pt>
    <dgm:pt modelId="{2D2B68FB-A537-DB4F-AA52-72951582DD4B}" type="pres">
      <dgm:prSet presAssocID="{57F3C838-F2ED-CC46-BAEF-E7E1723DBD5D}" presName="node" presStyleLbl="node1" presStyleIdx="1" presStyleCnt="3" custScaleX="50208" custScaleY="38742" custRadScaleRad="146731" custRadScaleInc="1676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9D208E4-6707-2F48-8293-5578CAB3F5EB}" type="pres">
      <dgm:prSet presAssocID="{B6840E5A-E590-4747-B872-70A794AD02D8}" presName="sibTrans" presStyleLbl="sibTrans2D1" presStyleIdx="1" presStyleCnt="3" custScaleX="128809" custScaleY="114697"/>
      <dgm:spPr>
        <a:prstGeom prst="rightArrow">
          <a:avLst/>
        </a:prstGeom>
      </dgm:spPr>
      <dgm:t>
        <a:bodyPr/>
        <a:lstStyle/>
        <a:p>
          <a:endParaRPr lang="en-US"/>
        </a:p>
      </dgm:t>
    </dgm:pt>
    <dgm:pt modelId="{B23BF650-7BC7-3843-A7F8-7B014713507C}" type="pres">
      <dgm:prSet presAssocID="{B6840E5A-E590-4747-B872-70A794AD02D8}" presName="connectorText" presStyleLbl="sibTrans2D1" presStyleIdx="1" presStyleCnt="3"/>
      <dgm:spPr/>
      <dgm:t>
        <a:bodyPr/>
        <a:lstStyle/>
        <a:p>
          <a:endParaRPr lang="en-US"/>
        </a:p>
      </dgm:t>
    </dgm:pt>
    <dgm:pt modelId="{BE7DDA72-D58D-FC43-A003-B9DBD1068DE0}" type="pres">
      <dgm:prSet presAssocID="{B74A9B15-7332-7C4C-9753-95759192BC30}" presName="node" presStyleLbl="node1" presStyleIdx="2" presStyleCnt="3" custScaleX="114041" custScaleY="155208" custRadScaleRad="163483" custRadScaleInc="569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B4803B-2DC9-DA4E-9AE1-C326957C5350}" type="pres">
      <dgm:prSet presAssocID="{135B4126-E8B7-134B-9B0B-4DDFD8944065}" presName="sibTrans" presStyleLbl="sibTrans2D1" presStyleIdx="2" presStyleCnt="3" custAng="372368" custScaleX="104344" custScaleY="90472" custLinFactNeighborX="32200" custLinFactNeighborY="-39906"/>
      <dgm:spPr/>
      <dgm:t>
        <a:bodyPr/>
        <a:lstStyle/>
        <a:p>
          <a:endParaRPr lang="en-US"/>
        </a:p>
      </dgm:t>
    </dgm:pt>
    <dgm:pt modelId="{5A7D5A83-2B99-A64E-9F7C-A916B0F2D970}" type="pres">
      <dgm:prSet presAssocID="{135B4126-E8B7-134B-9B0B-4DDFD8944065}" presName="connectorText" presStyleLbl="sibTrans2D1" presStyleIdx="2" presStyleCnt="3"/>
      <dgm:spPr/>
      <dgm:t>
        <a:bodyPr/>
        <a:lstStyle/>
        <a:p>
          <a:endParaRPr lang="en-US"/>
        </a:p>
      </dgm:t>
    </dgm:pt>
  </dgm:ptLst>
  <dgm:cxnLst>
    <dgm:cxn modelId="{9C8E2440-4C65-864C-97FE-FFED238DD1F5}" type="presOf" srcId="{135B4126-E8B7-134B-9B0B-4DDFD8944065}" destId="{5A7D5A83-2B99-A64E-9F7C-A916B0F2D970}" srcOrd="1" destOrd="0" presId="urn:microsoft.com/office/officeart/2005/8/layout/cycle7"/>
    <dgm:cxn modelId="{28BF2741-CFF0-E74B-9B1D-277D113E6A94}" srcId="{0F069600-44D6-4D4B-BEDC-16506CCF7912}" destId="{B74A9B15-7332-7C4C-9753-95759192BC30}" srcOrd="2" destOrd="0" parTransId="{EAF41280-17F6-5548-AEDB-B2ECE5211022}" sibTransId="{135B4126-E8B7-134B-9B0B-4DDFD8944065}"/>
    <dgm:cxn modelId="{F7EDA26E-6F68-614F-9463-AF82D5503C9A}" type="presOf" srcId="{B6840E5A-E590-4747-B872-70A794AD02D8}" destId="{B23BF650-7BC7-3843-A7F8-7B014713507C}" srcOrd="1" destOrd="0" presId="urn:microsoft.com/office/officeart/2005/8/layout/cycle7"/>
    <dgm:cxn modelId="{4AEA69DC-6C1A-AC47-B284-8E39F03CE5F0}" type="presOf" srcId="{135B4126-E8B7-134B-9B0B-4DDFD8944065}" destId="{27B4803B-2DC9-DA4E-9AE1-C326957C5350}" srcOrd="0" destOrd="0" presId="urn:microsoft.com/office/officeart/2005/8/layout/cycle7"/>
    <dgm:cxn modelId="{DBEE9855-1B5E-CE44-8016-4F8AC93C18B6}" srcId="{0F069600-44D6-4D4B-BEDC-16506CCF7912}" destId="{57F3C838-F2ED-CC46-BAEF-E7E1723DBD5D}" srcOrd="1" destOrd="0" parTransId="{A9A31109-E547-DF4E-B889-30BE5CC632ED}" sibTransId="{B6840E5A-E590-4747-B872-70A794AD02D8}"/>
    <dgm:cxn modelId="{D22FD7E1-7945-B049-AB02-99E50C5769F5}" type="presOf" srcId="{B6840E5A-E590-4747-B872-70A794AD02D8}" destId="{99D208E4-6707-2F48-8293-5578CAB3F5EB}" srcOrd="0" destOrd="0" presId="urn:microsoft.com/office/officeart/2005/8/layout/cycle7"/>
    <dgm:cxn modelId="{47A676D3-FECC-D14A-BA27-F2D56601A262}" type="presOf" srcId="{57F3C838-F2ED-CC46-BAEF-E7E1723DBD5D}" destId="{2D2B68FB-A537-DB4F-AA52-72951582DD4B}" srcOrd="0" destOrd="0" presId="urn:microsoft.com/office/officeart/2005/8/layout/cycle7"/>
    <dgm:cxn modelId="{F9175A58-D34C-4C40-8A4C-FE818F92F529}" srcId="{0F069600-44D6-4D4B-BEDC-16506CCF7912}" destId="{6BFEFC9D-2BB8-664A-BB72-C2B635D1EFEA}" srcOrd="0" destOrd="0" parTransId="{E47DDAA5-F554-7549-90D1-AD6A29E9BA3D}" sibTransId="{16136496-44D1-CF47-AF09-5F8671563E03}"/>
    <dgm:cxn modelId="{1F55C5F6-63EE-8348-87C7-26DCF5AE6F83}" type="presOf" srcId="{16136496-44D1-CF47-AF09-5F8671563E03}" destId="{0C1D6D91-647C-FC45-96E4-A603D973B164}" srcOrd="0" destOrd="0" presId="urn:microsoft.com/office/officeart/2005/8/layout/cycle7"/>
    <dgm:cxn modelId="{B8F30091-E564-E342-999B-37DD18CC1500}" type="presOf" srcId="{6BFEFC9D-2BB8-664A-BB72-C2B635D1EFEA}" destId="{DB030209-98BB-FF4A-930A-651A485CAF53}" srcOrd="0" destOrd="0" presId="urn:microsoft.com/office/officeart/2005/8/layout/cycle7"/>
    <dgm:cxn modelId="{620B96AA-A6E5-D449-8991-2B65A0EE76FC}" type="presOf" srcId="{16136496-44D1-CF47-AF09-5F8671563E03}" destId="{E0629D9B-6E1B-E54C-91D7-731EE593ABEA}" srcOrd="1" destOrd="0" presId="urn:microsoft.com/office/officeart/2005/8/layout/cycle7"/>
    <dgm:cxn modelId="{869E48BD-964E-3344-9C23-87814811A306}" type="presOf" srcId="{B74A9B15-7332-7C4C-9753-95759192BC30}" destId="{BE7DDA72-D58D-FC43-A003-B9DBD1068DE0}" srcOrd="0" destOrd="0" presId="urn:microsoft.com/office/officeart/2005/8/layout/cycle7"/>
    <dgm:cxn modelId="{9C850729-DB6E-7A41-A373-76859817E64A}" type="presOf" srcId="{0F069600-44D6-4D4B-BEDC-16506CCF7912}" destId="{F3D7FE4E-9859-8A41-90BC-07729FFA693C}" srcOrd="0" destOrd="0" presId="urn:microsoft.com/office/officeart/2005/8/layout/cycle7"/>
    <dgm:cxn modelId="{EAA6D674-C024-944D-B4CC-47EA3C783F65}" type="presParOf" srcId="{F3D7FE4E-9859-8A41-90BC-07729FFA693C}" destId="{DB030209-98BB-FF4A-930A-651A485CAF53}" srcOrd="0" destOrd="0" presId="urn:microsoft.com/office/officeart/2005/8/layout/cycle7"/>
    <dgm:cxn modelId="{5CF766EB-A52E-AA40-8D1C-B78900064296}" type="presParOf" srcId="{F3D7FE4E-9859-8A41-90BC-07729FFA693C}" destId="{0C1D6D91-647C-FC45-96E4-A603D973B164}" srcOrd="1" destOrd="0" presId="urn:microsoft.com/office/officeart/2005/8/layout/cycle7"/>
    <dgm:cxn modelId="{3DEA1C4B-8A4C-7D4B-BDCD-91CCA05F9F78}" type="presParOf" srcId="{0C1D6D91-647C-FC45-96E4-A603D973B164}" destId="{E0629D9B-6E1B-E54C-91D7-731EE593ABEA}" srcOrd="0" destOrd="0" presId="urn:microsoft.com/office/officeart/2005/8/layout/cycle7"/>
    <dgm:cxn modelId="{E46C37C0-9C6F-B842-B7B5-61E9BD1901A4}" type="presParOf" srcId="{F3D7FE4E-9859-8A41-90BC-07729FFA693C}" destId="{2D2B68FB-A537-DB4F-AA52-72951582DD4B}" srcOrd="2" destOrd="0" presId="urn:microsoft.com/office/officeart/2005/8/layout/cycle7"/>
    <dgm:cxn modelId="{64A4BEE8-002E-4D46-AB8D-82E23E7ADA3A}" type="presParOf" srcId="{F3D7FE4E-9859-8A41-90BC-07729FFA693C}" destId="{99D208E4-6707-2F48-8293-5578CAB3F5EB}" srcOrd="3" destOrd="0" presId="urn:microsoft.com/office/officeart/2005/8/layout/cycle7"/>
    <dgm:cxn modelId="{CF9B3B29-715F-7746-9315-01CDB151C701}" type="presParOf" srcId="{99D208E4-6707-2F48-8293-5578CAB3F5EB}" destId="{B23BF650-7BC7-3843-A7F8-7B014713507C}" srcOrd="0" destOrd="0" presId="urn:microsoft.com/office/officeart/2005/8/layout/cycle7"/>
    <dgm:cxn modelId="{541E0CEA-4337-F54F-96FA-4D68889DA44D}" type="presParOf" srcId="{F3D7FE4E-9859-8A41-90BC-07729FFA693C}" destId="{BE7DDA72-D58D-FC43-A003-B9DBD1068DE0}" srcOrd="4" destOrd="0" presId="urn:microsoft.com/office/officeart/2005/8/layout/cycle7"/>
    <dgm:cxn modelId="{38343908-D5C0-994F-A913-65038410C89A}" type="presParOf" srcId="{F3D7FE4E-9859-8A41-90BC-07729FFA693C}" destId="{27B4803B-2DC9-DA4E-9AE1-C326957C5350}" srcOrd="5" destOrd="0" presId="urn:microsoft.com/office/officeart/2005/8/layout/cycle7"/>
    <dgm:cxn modelId="{368CB2DE-9D8E-4B47-AA0F-FF00E0D6A1B0}" type="presParOf" srcId="{27B4803B-2DC9-DA4E-9AE1-C326957C5350}" destId="{5A7D5A83-2B99-A64E-9F7C-A916B0F2D970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F069600-44D6-4D4B-BEDC-16506CCF7912}" type="doc">
      <dgm:prSet loTypeId="urn:microsoft.com/office/officeart/2005/8/layout/cycle7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BFEFC9D-2BB8-664A-BB72-C2B635D1EFEA}">
      <dgm:prSet custT="1"/>
      <dgm:spPr>
        <a:ln>
          <a:solidFill>
            <a:srgbClr val="000090"/>
          </a:solidFill>
        </a:ln>
      </dgm:spPr>
      <dgm:t>
        <a:bodyPr/>
        <a:lstStyle/>
        <a:p>
          <a:pPr algn="ctr" rtl="0"/>
          <a:r>
            <a:rPr lang="en-US" sz="1800" b="1" u="sng" dirty="0" smtClean="0">
              <a:solidFill>
                <a:srgbClr val="000090"/>
              </a:solidFill>
            </a:rPr>
            <a:t>Data Structures</a:t>
          </a:r>
          <a:endParaRPr lang="en-US" sz="1800" b="1" u="sng" dirty="0">
            <a:solidFill>
              <a:srgbClr val="000090"/>
            </a:solidFill>
          </a:endParaRPr>
        </a:p>
      </dgm:t>
    </dgm:pt>
    <dgm:pt modelId="{E47DDAA5-F554-7549-90D1-AD6A29E9BA3D}" type="parTrans" cxnId="{F9175A58-D34C-4C40-8A4C-FE818F92F529}">
      <dgm:prSet/>
      <dgm:spPr/>
      <dgm:t>
        <a:bodyPr/>
        <a:lstStyle/>
        <a:p>
          <a:endParaRPr lang="en-US"/>
        </a:p>
      </dgm:t>
    </dgm:pt>
    <dgm:pt modelId="{16136496-44D1-CF47-AF09-5F8671563E03}" type="sibTrans" cxnId="{F9175A58-D34C-4C40-8A4C-FE818F92F529}">
      <dgm:prSet/>
      <dgm:spPr/>
      <dgm:t>
        <a:bodyPr/>
        <a:lstStyle/>
        <a:p>
          <a:endParaRPr lang="en-US" dirty="0"/>
        </a:p>
      </dgm:t>
    </dgm:pt>
    <dgm:pt modelId="{FDDF6C13-77A6-654C-9B07-1AFAA3008E5A}">
      <dgm:prSet custT="1"/>
      <dgm:spPr>
        <a:ln>
          <a:solidFill>
            <a:srgbClr val="000090"/>
          </a:solidFill>
        </a:ln>
      </dgm:spPr>
      <dgm:t>
        <a:bodyPr/>
        <a:lstStyle/>
        <a:p>
          <a:pPr algn="l" rtl="0"/>
          <a:r>
            <a:rPr lang="en-US" sz="1200" b="0" dirty="0" smtClean="0">
              <a:solidFill>
                <a:srgbClr val="000090"/>
              </a:solidFill>
            </a:rPr>
            <a:t>DeclConcept.{h,cpp}</a:t>
          </a:r>
          <a:endParaRPr lang="en-US" sz="1200" b="1" dirty="0">
            <a:solidFill>
              <a:srgbClr val="000090"/>
            </a:solidFill>
          </a:endParaRPr>
        </a:p>
      </dgm:t>
    </dgm:pt>
    <dgm:pt modelId="{B9B9066C-23B6-1544-9679-18BF1F8D26DC}" type="parTrans" cxnId="{68FF9735-F178-BF4D-B82F-3476215DEF02}">
      <dgm:prSet/>
      <dgm:spPr/>
      <dgm:t>
        <a:bodyPr/>
        <a:lstStyle/>
        <a:p>
          <a:endParaRPr lang="en-US"/>
        </a:p>
      </dgm:t>
    </dgm:pt>
    <dgm:pt modelId="{E4C9BF9C-FB97-4846-9FF6-0E8F828C210F}" type="sibTrans" cxnId="{68FF9735-F178-BF4D-B82F-3476215DEF02}">
      <dgm:prSet/>
      <dgm:spPr/>
      <dgm:t>
        <a:bodyPr/>
        <a:lstStyle/>
        <a:p>
          <a:endParaRPr lang="en-US"/>
        </a:p>
      </dgm:t>
    </dgm:pt>
    <dgm:pt modelId="{57F3C838-F2ED-CC46-BAEF-E7E1723DBD5D}">
      <dgm:prSet custT="1"/>
      <dgm:spPr>
        <a:ln>
          <a:solidFill>
            <a:srgbClr val="000090"/>
          </a:solidFill>
        </a:ln>
      </dgm:spPr>
      <dgm:t>
        <a:bodyPr anchor="t"/>
        <a:lstStyle/>
        <a:p>
          <a:pPr rtl="0"/>
          <a:r>
            <a:rPr lang="en-US" sz="1800" b="1" u="sng" dirty="0" smtClean="0">
              <a:solidFill>
                <a:srgbClr val="000090"/>
              </a:solidFill>
            </a:rPr>
            <a:t>Parser</a:t>
          </a:r>
          <a:endParaRPr lang="en-US" sz="1800" b="1" dirty="0" smtClean="0">
            <a:solidFill>
              <a:srgbClr val="000090"/>
            </a:solidFill>
          </a:endParaRPr>
        </a:p>
        <a:p>
          <a:pPr rtl="0"/>
          <a:r>
            <a:rPr lang="en-US" sz="1200" b="0" dirty="0" smtClean="0">
              <a:solidFill>
                <a:srgbClr val="000090"/>
              </a:solidFill>
            </a:rPr>
            <a:t>ConceptsDesignParser.cpp</a:t>
          </a:r>
          <a:endParaRPr lang="en-US" sz="1200" b="0" dirty="0">
            <a:solidFill>
              <a:srgbClr val="000090"/>
            </a:solidFill>
          </a:endParaRPr>
        </a:p>
      </dgm:t>
    </dgm:pt>
    <dgm:pt modelId="{A9A31109-E547-DF4E-B889-30BE5CC632ED}" type="parTrans" cxnId="{DBEE9855-1B5E-CE44-8016-4F8AC93C18B6}">
      <dgm:prSet/>
      <dgm:spPr/>
      <dgm:t>
        <a:bodyPr/>
        <a:lstStyle/>
        <a:p>
          <a:endParaRPr lang="en-US"/>
        </a:p>
      </dgm:t>
    </dgm:pt>
    <dgm:pt modelId="{B6840E5A-E590-4747-B872-70A794AD02D8}" type="sibTrans" cxnId="{DBEE9855-1B5E-CE44-8016-4F8AC93C18B6}">
      <dgm:prSet/>
      <dgm:spPr/>
      <dgm:t>
        <a:bodyPr/>
        <a:lstStyle/>
        <a:p>
          <a:endParaRPr lang="en-US" dirty="0"/>
        </a:p>
      </dgm:t>
    </dgm:pt>
    <dgm:pt modelId="{B74A9B15-7332-7C4C-9753-95759192BC30}">
      <dgm:prSet custT="1"/>
      <dgm:spPr>
        <a:ln>
          <a:solidFill>
            <a:srgbClr val="000090"/>
          </a:solidFill>
        </a:ln>
      </dgm:spPr>
      <dgm:t>
        <a:bodyPr anchor="t"/>
        <a:lstStyle/>
        <a:p>
          <a:pPr algn="ctr" rtl="0"/>
          <a:r>
            <a:rPr lang="en-US" sz="1800" b="1" u="sng" dirty="0" smtClean="0">
              <a:solidFill>
                <a:srgbClr val="000090"/>
              </a:solidFill>
            </a:rPr>
            <a:t>Sema</a:t>
          </a:r>
          <a:endParaRPr lang="en-US" sz="1800" b="1" dirty="0" smtClean="0">
            <a:solidFill>
              <a:srgbClr val="000090"/>
            </a:solidFill>
          </a:endParaRPr>
        </a:p>
        <a:p>
          <a:pPr algn="ctr" rtl="0"/>
          <a:r>
            <a:rPr lang="en-US" sz="1200" b="0" dirty="0" smtClean="0">
              <a:solidFill>
                <a:srgbClr val="000090"/>
              </a:solidFill>
            </a:rPr>
            <a:t>ConceptsDesignSema*.cpp</a:t>
          </a:r>
        </a:p>
        <a:p>
          <a:pPr algn="ctr" rtl="0"/>
          <a:r>
            <a:rPr lang="en-US" sz="1000" b="0" dirty="0" smtClean="0">
              <a:solidFill>
                <a:srgbClr val="000090"/>
              </a:solidFill>
            </a:rPr>
            <a:t>------------------------------------------------</a:t>
          </a:r>
        </a:p>
        <a:p>
          <a:pPr algn="just" rtl="0"/>
          <a:r>
            <a:rPr lang="en-US" sz="1200" b="0" dirty="0" smtClean="0">
              <a:solidFill>
                <a:srgbClr val="000090"/>
              </a:solidFill>
            </a:rPr>
            <a:t>* Entities instances</a:t>
          </a:r>
        </a:p>
        <a:p>
          <a:pPr algn="just" rtl="0"/>
          <a:r>
            <a:rPr lang="en-US" sz="1200" b="0" dirty="0" smtClean="0">
              <a:solidFill>
                <a:srgbClr val="000090"/>
              </a:solidFill>
            </a:rPr>
            <a:t>* Entity references</a:t>
          </a:r>
        </a:p>
        <a:p>
          <a:pPr algn="just" rtl="0"/>
          <a:r>
            <a:rPr lang="en-US" sz="1200" b="0" dirty="0" smtClean="0">
              <a:solidFill>
                <a:srgbClr val="000090"/>
              </a:solidFill>
            </a:rPr>
            <a:t>* Name lookup</a:t>
          </a:r>
        </a:p>
        <a:p>
          <a:pPr algn="just" rtl="0"/>
          <a:r>
            <a:rPr lang="en-US" sz="1200" b="0" dirty="0" smtClean="0">
              <a:solidFill>
                <a:srgbClr val="000090"/>
              </a:solidFill>
            </a:rPr>
            <a:t>* Type-checking + instantiation</a:t>
          </a:r>
        </a:p>
        <a:p>
          <a:pPr algn="l" rtl="0"/>
          <a:r>
            <a:rPr lang="en-US" sz="1200" b="0" dirty="0" smtClean="0">
              <a:solidFill>
                <a:srgbClr val="000090"/>
              </a:solidFill>
            </a:rPr>
            <a:t>* Template argument deduction</a:t>
          </a:r>
        </a:p>
      </dgm:t>
    </dgm:pt>
    <dgm:pt modelId="{EAF41280-17F6-5548-AEDB-B2ECE5211022}" type="parTrans" cxnId="{28BF2741-CFF0-E74B-9B1D-277D113E6A94}">
      <dgm:prSet/>
      <dgm:spPr/>
      <dgm:t>
        <a:bodyPr/>
        <a:lstStyle/>
        <a:p>
          <a:endParaRPr lang="en-US"/>
        </a:p>
      </dgm:t>
    </dgm:pt>
    <dgm:pt modelId="{135B4126-E8B7-134B-9B0B-4DDFD8944065}" type="sibTrans" cxnId="{28BF2741-CFF0-E74B-9B1D-277D113E6A94}">
      <dgm:prSet/>
      <dgm:spPr/>
      <dgm:t>
        <a:bodyPr/>
        <a:lstStyle/>
        <a:p>
          <a:endParaRPr lang="en-US" dirty="0"/>
        </a:p>
      </dgm:t>
    </dgm:pt>
    <dgm:pt modelId="{C8AC4874-27E8-104E-B14A-3DB0468DC65D}">
      <dgm:prSet custT="1"/>
      <dgm:spPr>
        <a:ln>
          <a:solidFill>
            <a:srgbClr val="000090"/>
          </a:solidFill>
        </a:ln>
      </dgm:spPr>
      <dgm:t>
        <a:bodyPr/>
        <a:lstStyle/>
        <a:p>
          <a:pPr algn="l" rtl="0"/>
          <a:r>
            <a:rPr lang="en-US" sz="1200" b="0" dirty="0" smtClean="0">
              <a:solidFill>
                <a:srgbClr val="000090"/>
              </a:solidFill>
            </a:rPr>
            <a:t>ConceptsDS.{h,cpp}</a:t>
          </a:r>
          <a:endParaRPr lang="en-US" sz="1200" b="0" dirty="0">
            <a:solidFill>
              <a:srgbClr val="000090"/>
            </a:solidFill>
          </a:endParaRPr>
        </a:p>
      </dgm:t>
    </dgm:pt>
    <dgm:pt modelId="{3ED474C2-296F-BD42-A6AB-BD5DA6E044A8}" type="parTrans" cxnId="{D51DE40D-54DE-1C4D-99F0-29C17320213F}">
      <dgm:prSet/>
      <dgm:spPr/>
      <dgm:t>
        <a:bodyPr/>
        <a:lstStyle/>
        <a:p>
          <a:endParaRPr lang="en-US"/>
        </a:p>
      </dgm:t>
    </dgm:pt>
    <dgm:pt modelId="{698B3557-2836-A84E-8C84-126383B6D2E0}" type="sibTrans" cxnId="{D51DE40D-54DE-1C4D-99F0-29C17320213F}">
      <dgm:prSet/>
      <dgm:spPr/>
      <dgm:t>
        <a:bodyPr/>
        <a:lstStyle/>
        <a:p>
          <a:endParaRPr lang="en-US"/>
        </a:p>
      </dgm:t>
    </dgm:pt>
    <dgm:pt modelId="{857BFC48-269A-754A-B8B0-27C3BF0B133B}">
      <dgm:prSet custT="1"/>
      <dgm:spPr>
        <a:ln>
          <a:solidFill>
            <a:srgbClr val="000090"/>
          </a:solidFill>
        </a:ln>
      </dgm:spPr>
      <dgm:t>
        <a:bodyPr/>
        <a:lstStyle/>
        <a:p>
          <a:pPr algn="l" rtl="0"/>
          <a:r>
            <a:rPr lang="en-US" sz="1200" b="0" dirty="0" smtClean="0">
              <a:solidFill>
                <a:srgbClr val="000090"/>
              </a:solidFill>
            </a:rPr>
            <a:t>. . .</a:t>
          </a:r>
          <a:endParaRPr lang="en-US" sz="1200" b="0" dirty="0">
            <a:solidFill>
              <a:srgbClr val="000090"/>
            </a:solidFill>
          </a:endParaRPr>
        </a:p>
      </dgm:t>
    </dgm:pt>
    <dgm:pt modelId="{9000BBD0-F3C9-CE46-8A3D-C12C254F43EC}" type="parTrans" cxnId="{8BC1B134-2499-E448-8CAF-CBC5599A813A}">
      <dgm:prSet/>
      <dgm:spPr/>
      <dgm:t>
        <a:bodyPr/>
        <a:lstStyle/>
        <a:p>
          <a:endParaRPr lang="en-US"/>
        </a:p>
      </dgm:t>
    </dgm:pt>
    <dgm:pt modelId="{AC7E1530-3157-9143-BBDC-963F038AAA8B}" type="sibTrans" cxnId="{8BC1B134-2499-E448-8CAF-CBC5599A813A}">
      <dgm:prSet/>
      <dgm:spPr/>
      <dgm:t>
        <a:bodyPr/>
        <a:lstStyle/>
        <a:p>
          <a:endParaRPr lang="en-US"/>
        </a:p>
      </dgm:t>
    </dgm:pt>
    <dgm:pt modelId="{F3D7FE4E-9859-8A41-90BC-07729FFA693C}" type="pres">
      <dgm:prSet presAssocID="{0F069600-44D6-4D4B-BEDC-16506CCF7912}" presName="Name0" presStyleCnt="0">
        <dgm:presLayoutVars>
          <dgm:dir val="rev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B030209-98BB-FF4A-930A-651A485CAF53}" type="pres">
      <dgm:prSet presAssocID="{6BFEFC9D-2BB8-664A-BB72-C2B635D1EFEA}" presName="node" presStyleLbl="node1" presStyleIdx="0" presStyleCnt="3" custScaleX="86446" custScaleY="104409" custRadScaleRad="82278" custRadScaleInc="-2428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C1D6D91-647C-FC45-96E4-A603D973B164}" type="pres">
      <dgm:prSet presAssocID="{16136496-44D1-CF47-AF09-5F8671563E03}" presName="sibTrans" presStyleLbl="sibTrans2D1" presStyleIdx="0" presStyleCnt="3" custAng="20921306" custScaleX="119506" custScaleY="89499" custLinFactNeighborX="-19675" custLinFactNeighborY="-14188"/>
      <dgm:spPr/>
      <dgm:t>
        <a:bodyPr/>
        <a:lstStyle/>
        <a:p>
          <a:endParaRPr lang="en-US"/>
        </a:p>
      </dgm:t>
    </dgm:pt>
    <dgm:pt modelId="{E0629D9B-6E1B-E54C-91D7-731EE593ABEA}" type="pres">
      <dgm:prSet presAssocID="{16136496-44D1-CF47-AF09-5F8671563E03}" presName="connectorText" presStyleLbl="sibTrans2D1" presStyleIdx="0" presStyleCnt="3"/>
      <dgm:spPr/>
      <dgm:t>
        <a:bodyPr/>
        <a:lstStyle/>
        <a:p>
          <a:endParaRPr lang="en-US"/>
        </a:p>
      </dgm:t>
    </dgm:pt>
    <dgm:pt modelId="{2D2B68FB-A537-DB4F-AA52-72951582DD4B}" type="pres">
      <dgm:prSet presAssocID="{57F3C838-F2ED-CC46-BAEF-E7E1723DBD5D}" presName="node" presStyleLbl="node1" presStyleIdx="1" presStyleCnt="3" custScaleX="92466" custScaleY="64458" custRadScaleRad="146731" custRadScaleInc="1676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9D208E4-6707-2F48-8293-5578CAB3F5EB}" type="pres">
      <dgm:prSet presAssocID="{B6840E5A-E590-4747-B872-70A794AD02D8}" presName="sibTrans" presStyleLbl="sibTrans2D1" presStyleIdx="1" presStyleCnt="3" custScaleX="139562" custScaleY="94725"/>
      <dgm:spPr>
        <a:prstGeom prst="rightArrow">
          <a:avLst/>
        </a:prstGeom>
      </dgm:spPr>
      <dgm:t>
        <a:bodyPr/>
        <a:lstStyle/>
        <a:p>
          <a:endParaRPr lang="en-US"/>
        </a:p>
      </dgm:t>
    </dgm:pt>
    <dgm:pt modelId="{B23BF650-7BC7-3843-A7F8-7B014713507C}" type="pres">
      <dgm:prSet presAssocID="{B6840E5A-E590-4747-B872-70A794AD02D8}" presName="connectorText" presStyleLbl="sibTrans2D1" presStyleIdx="1" presStyleCnt="3"/>
      <dgm:spPr/>
      <dgm:t>
        <a:bodyPr/>
        <a:lstStyle/>
        <a:p>
          <a:endParaRPr lang="en-US"/>
        </a:p>
      </dgm:t>
    </dgm:pt>
    <dgm:pt modelId="{BE7DDA72-D58D-FC43-A003-B9DBD1068DE0}" type="pres">
      <dgm:prSet presAssocID="{B74A9B15-7332-7C4C-9753-95759192BC30}" presName="node" presStyleLbl="node1" presStyleIdx="2" presStyleCnt="3" custScaleX="111580" custScaleY="198953" custRadScaleRad="147215" custRadScaleInc="-1690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B4803B-2DC9-DA4E-9AE1-C326957C5350}" type="pres">
      <dgm:prSet presAssocID="{135B4126-E8B7-134B-9B0B-4DDFD8944065}" presName="sibTrans" presStyleLbl="sibTrans2D1" presStyleIdx="2" presStyleCnt="3" custAng="338180" custScaleX="94322" custScaleY="95450" custLinFactNeighborX="19179" custLinFactNeighborY="-39606"/>
      <dgm:spPr/>
      <dgm:t>
        <a:bodyPr/>
        <a:lstStyle/>
        <a:p>
          <a:endParaRPr lang="en-US"/>
        </a:p>
      </dgm:t>
    </dgm:pt>
    <dgm:pt modelId="{5A7D5A83-2B99-A64E-9F7C-A916B0F2D970}" type="pres">
      <dgm:prSet presAssocID="{135B4126-E8B7-134B-9B0B-4DDFD8944065}" presName="connectorText" presStyleLbl="sibTrans2D1" presStyleIdx="2" presStyleCnt="3"/>
      <dgm:spPr/>
      <dgm:t>
        <a:bodyPr/>
        <a:lstStyle/>
        <a:p>
          <a:endParaRPr lang="en-US"/>
        </a:p>
      </dgm:t>
    </dgm:pt>
  </dgm:ptLst>
  <dgm:cxnLst>
    <dgm:cxn modelId="{28BF2741-CFF0-E74B-9B1D-277D113E6A94}" srcId="{0F069600-44D6-4D4B-BEDC-16506CCF7912}" destId="{B74A9B15-7332-7C4C-9753-95759192BC30}" srcOrd="2" destOrd="0" parTransId="{EAF41280-17F6-5548-AEDB-B2ECE5211022}" sibTransId="{135B4126-E8B7-134B-9B0B-4DDFD8944065}"/>
    <dgm:cxn modelId="{5F371B50-20D2-E940-8ADC-FF2BF20B1927}" type="presOf" srcId="{135B4126-E8B7-134B-9B0B-4DDFD8944065}" destId="{5A7D5A83-2B99-A64E-9F7C-A916B0F2D970}" srcOrd="1" destOrd="0" presId="urn:microsoft.com/office/officeart/2005/8/layout/cycle7"/>
    <dgm:cxn modelId="{8BC1B134-2499-E448-8CAF-CBC5599A813A}" srcId="{6BFEFC9D-2BB8-664A-BB72-C2B635D1EFEA}" destId="{857BFC48-269A-754A-B8B0-27C3BF0B133B}" srcOrd="2" destOrd="0" parTransId="{9000BBD0-F3C9-CE46-8A3D-C12C254F43EC}" sibTransId="{AC7E1530-3157-9143-BBDC-963F038AAA8B}"/>
    <dgm:cxn modelId="{F78BE099-C93B-F44B-B84B-7376CD2AC5E9}" type="presOf" srcId="{857BFC48-269A-754A-B8B0-27C3BF0B133B}" destId="{DB030209-98BB-FF4A-930A-651A485CAF53}" srcOrd="0" destOrd="3" presId="urn:microsoft.com/office/officeart/2005/8/layout/cycle7"/>
    <dgm:cxn modelId="{2872FAF2-3574-9549-AC8E-C03237430C1B}" type="presOf" srcId="{16136496-44D1-CF47-AF09-5F8671563E03}" destId="{0C1D6D91-647C-FC45-96E4-A603D973B164}" srcOrd="0" destOrd="0" presId="urn:microsoft.com/office/officeart/2005/8/layout/cycle7"/>
    <dgm:cxn modelId="{D89FD7F0-6D8E-CB49-8793-6525E277C755}" type="presOf" srcId="{B6840E5A-E590-4747-B872-70A794AD02D8}" destId="{B23BF650-7BC7-3843-A7F8-7B014713507C}" srcOrd="1" destOrd="0" presId="urn:microsoft.com/office/officeart/2005/8/layout/cycle7"/>
    <dgm:cxn modelId="{360663E8-F895-9D4E-89C0-039108703A2A}" type="presOf" srcId="{57F3C838-F2ED-CC46-BAEF-E7E1723DBD5D}" destId="{2D2B68FB-A537-DB4F-AA52-72951582DD4B}" srcOrd="0" destOrd="0" presId="urn:microsoft.com/office/officeart/2005/8/layout/cycle7"/>
    <dgm:cxn modelId="{DBEE9855-1B5E-CE44-8016-4F8AC93C18B6}" srcId="{0F069600-44D6-4D4B-BEDC-16506CCF7912}" destId="{57F3C838-F2ED-CC46-BAEF-E7E1723DBD5D}" srcOrd="1" destOrd="0" parTransId="{A9A31109-E547-DF4E-B889-30BE5CC632ED}" sibTransId="{B6840E5A-E590-4747-B872-70A794AD02D8}"/>
    <dgm:cxn modelId="{B99F9BB6-9C01-8444-B9BF-4A690448179C}" type="presOf" srcId="{FDDF6C13-77A6-654C-9B07-1AFAA3008E5A}" destId="{DB030209-98BB-FF4A-930A-651A485CAF53}" srcOrd="0" destOrd="1" presId="urn:microsoft.com/office/officeart/2005/8/layout/cycle7"/>
    <dgm:cxn modelId="{143E4747-D4A8-4945-8DAE-C52C334EDDD2}" type="presOf" srcId="{135B4126-E8B7-134B-9B0B-4DDFD8944065}" destId="{27B4803B-2DC9-DA4E-9AE1-C326957C5350}" srcOrd="0" destOrd="0" presId="urn:microsoft.com/office/officeart/2005/8/layout/cycle7"/>
    <dgm:cxn modelId="{68FF9735-F178-BF4D-B82F-3476215DEF02}" srcId="{6BFEFC9D-2BB8-664A-BB72-C2B635D1EFEA}" destId="{FDDF6C13-77A6-654C-9B07-1AFAA3008E5A}" srcOrd="0" destOrd="0" parTransId="{B9B9066C-23B6-1544-9679-18BF1F8D26DC}" sibTransId="{E4C9BF9C-FB97-4846-9FF6-0E8F828C210F}"/>
    <dgm:cxn modelId="{F72D7D5D-2BAE-BB4D-8CA1-DE15BC7C7D01}" type="presOf" srcId="{B6840E5A-E590-4747-B872-70A794AD02D8}" destId="{99D208E4-6707-2F48-8293-5578CAB3F5EB}" srcOrd="0" destOrd="0" presId="urn:microsoft.com/office/officeart/2005/8/layout/cycle7"/>
    <dgm:cxn modelId="{5ABF296B-DA41-EF4F-9C83-DE48AD25CACB}" type="presOf" srcId="{0F069600-44D6-4D4B-BEDC-16506CCF7912}" destId="{F3D7FE4E-9859-8A41-90BC-07729FFA693C}" srcOrd="0" destOrd="0" presId="urn:microsoft.com/office/officeart/2005/8/layout/cycle7"/>
    <dgm:cxn modelId="{C94D055A-C3E7-B84D-BD1B-272C87C12A96}" type="presOf" srcId="{C8AC4874-27E8-104E-B14A-3DB0468DC65D}" destId="{DB030209-98BB-FF4A-930A-651A485CAF53}" srcOrd="0" destOrd="2" presId="urn:microsoft.com/office/officeart/2005/8/layout/cycle7"/>
    <dgm:cxn modelId="{895782B0-A9EA-6C4D-B04F-602CDC1F2D89}" type="presOf" srcId="{6BFEFC9D-2BB8-664A-BB72-C2B635D1EFEA}" destId="{DB030209-98BB-FF4A-930A-651A485CAF53}" srcOrd="0" destOrd="0" presId="urn:microsoft.com/office/officeart/2005/8/layout/cycle7"/>
    <dgm:cxn modelId="{F9175A58-D34C-4C40-8A4C-FE818F92F529}" srcId="{0F069600-44D6-4D4B-BEDC-16506CCF7912}" destId="{6BFEFC9D-2BB8-664A-BB72-C2B635D1EFEA}" srcOrd="0" destOrd="0" parTransId="{E47DDAA5-F554-7549-90D1-AD6A29E9BA3D}" sibTransId="{16136496-44D1-CF47-AF09-5F8671563E03}"/>
    <dgm:cxn modelId="{550D5FCD-0C92-CD4A-9CE3-7396E7180BE1}" type="presOf" srcId="{16136496-44D1-CF47-AF09-5F8671563E03}" destId="{E0629D9B-6E1B-E54C-91D7-731EE593ABEA}" srcOrd="1" destOrd="0" presId="urn:microsoft.com/office/officeart/2005/8/layout/cycle7"/>
    <dgm:cxn modelId="{4C45BDB7-1724-6240-9B08-A7F8E221EF41}" type="presOf" srcId="{B74A9B15-7332-7C4C-9753-95759192BC30}" destId="{BE7DDA72-D58D-FC43-A003-B9DBD1068DE0}" srcOrd="0" destOrd="0" presId="urn:microsoft.com/office/officeart/2005/8/layout/cycle7"/>
    <dgm:cxn modelId="{D51DE40D-54DE-1C4D-99F0-29C17320213F}" srcId="{6BFEFC9D-2BB8-664A-BB72-C2B635D1EFEA}" destId="{C8AC4874-27E8-104E-B14A-3DB0468DC65D}" srcOrd="1" destOrd="0" parTransId="{3ED474C2-296F-BD42-A6AB-BD5DA6E044A8}" sibTransId="{698B3557-2836-A84E-8C84-126383B6D2E0}"/>
    <dgm:cxn modelId="{E52610D8-4929-F347-9B96-0613DC640191}" type="presParOf" srcId="{F3D7FE4E-9859-8A41-90BC-07729FFA693C}" destId="{DB030209-98BB-FF4A-930A-651A485CAF53}" srcOrd="0" destOrd="0" presId="urn:microsoft.com/office/officeart/2005/8/layout/cycle7"/>
    <dgm:cxn modelId="{A1DD378E-F2B1-4D44-BD50-7D11ADB0D6A9}" type="presParOf" srcId="{F3D7FE4E-9859-8A41-90BC-07729FFA693C}" destId="{0C1D6D91-647C-FC45-96E4-A603D973B164}" srcOrd="1" destOrd="0" presId="urn:microsoft.com/office/officeart/2005/8/layout/cycle7"/>
    <dgm:cxn modelId="{70AE0A58-3673-E94F-950B-1CFF71A4E3D7}" type="presParOf" srcId="{0C1D6D91-647C-FC45-96E4-A603D973B164}" destId="{E0629D9B-6E1B-E54C-91D7-731EE593ABEA}" srcOrd="0" destOrd="0" presId="urn:microsoft.com/office/officeart/2005/8/layout/cycle7"/>
    <dgm:cxn modelId="{E8BE7375-C9D1-5843-9FAE-CF79F2FD988D}" type="presParOf" srcId="{F3D7FE4E-9859-8A41-90BC-07729FFA693C}" destId="{2D2B68FB-A537-DB4F-AA52-72951582DD4B}" srcOrd="2" destOrd="0" presId="urn:microsoft.com/office/officeart/2005/8/layout/cycle7"/>
    <dgm:cxn modelId="{79332BDD-8B13-CD49-98B9-90E1D199336E}" type="presParOf" srcId="{F3D7FE4E-9859-8A41-90BC-07729FFA693C}" destId="{99D208E4-6707-2F48-8293-5578CAB3F5EB}" srcOrd="3" destOrd="0" presId="urn:microsoft.com/office/officeart/2005/8/layout/cycle7"/>
    <dgm:cxn modelId="{E6BFAA59-604F-E245-9085-80E70159CDD8}" type="presParOf" srcId="{99D208E4-6707-2F48-8293-5578CAB3F5EB}" destId="{B23BF650-7BC7-3843-A7F8-7B014713507C}" srcOrd="0" destOrd="0" presId="urn:microsoft.com/office/officeart/2005/8/layout/cycle7"/>
    <dgm:cxn modelId="{7D9F0E99-0561-F246-80F8-44C248076916}" type="presParOf" srcId="{F3D7FE4E-9859-8A41-90BC-07729FFA693C}" destId="{BE7DDA72-D58D-FC43-A003-B9DBD1068DE0}" srcOrd="4" destOrd="0" presId="urn:microsoft.com/office/officeart/2005/8/layout/cycle7"/>
    <dgm:cxn modelId="{DF4AA886-33B6-4740-9F25-56BB97DA4CF0}" type="presParOf" srcId="{F3D7FE4E-9859-8A41-90BC-07729FFA693C}" destId="{27B4803B-2DC9-DA4E-9AE1-C326957C5350}" srcOrd="5" destOrd="0" presId="urn:microsoft.com/office/officeart/2005/8/layout/cycle7"/>
    <dgm:cxn modelId="{4B8C1F7D-C2AE-5640-954E-ED611AF61615}" type="presParOf" srcId="{27B4803B-2DC9-DA4E-9AE1-C326957C5350}" destId="{5A7D5A83-2B99-A64E-9F7C-A916B0F2D970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F069600-44D6-4D4B-BEDC-16506CCF7912}" type="doc">
      <dgm:prSet loTypeId="urn:microsoft.com/office/officeart/2005/8/layout/cycle7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BFEFC9D-2BB8-664A-BB72-C2B635D1EFEA}">
      <dgm:prSet custT="1"/>
      <dgm:spPr>
        <a:ln>
          <a:solidFill>
            <a:srgbClr val="000090"/>
          </a:solidFill>
        </a:ln>
      </dgm:spPr>
      <dgm:t>
        <a:bodyPr/>
        <a:lstStyle/>
        <a:p>
          <a:pPr algn="ctr" rtl="0"/>
          <a:r>
            <a:rPr lang="en-US" sz="1800" b="1" u="sng" dirty="0" smtClean="0">
              <a:solidFill>
                <a:srgbClr val="000090"/>
              </a:solidFill>
            </a:rPr>
            <a:t>Data Structures</a:t>
          </a:r>
        </a:p>
        <a:p>
          <a:pPr algn="ctr" rtl="0"/>
          <a:r>
            <a:rPr lang="en-US" sz="1200" b="0" dirty="0" smtClean="0">
              <a:solidFill>
                <a:srgbClr val="000090"/>
              </a:solidFill>
            </a:rPr>
            <a:t>ConstraintsDecl</a:t>
          </a:r>
          <a:endParaRPr lang="en-US" sz="1200" b="1" u="sng" dirty="0">
            <a:solidFill>
              <a:srgbClr val="000090"/>
            </a:solidFill>
          </a:endParaRPr>
        </a:p>
      </dgm:t>
    </dgm:pt>
    <dgm:pt modelId="{E47DDAA5-F554-7549-90D1-AD6A29E9BA3D}" type="parTrans" cxnId="{F9175A58-D34C-4C40-8A4C-FE818F92F529}">
      <dgm:prSet/>
      <dgm:spPr/>
      <dgm:t>
        <a:bodyPr/>
        <a:lstStyle/>
        <a:p>
          <a:endParaRPr lang="en-US"/>
        </a:p>
      </dgm:t>
    </dgm:pt>
    <dgm:pt modelId="{16136496-44D1-CF47-AF09-5F8671563E03}" type="sibTrans" cxnId="{F9175A58-D34C-4C40-8A4C-FE818F92F529}">
      <dgm:prSet/>
      <dgm:spPr/>
      <dgm:t>
        <a:bodyPr/>
        <a:lstStyle/>
        <a:p>
          <a:endParaRPr lang="en-US" dirty="0"/>
        </a:p>
      </dgm:t>
    </dgm:pt>
    <dgm:pt modelId="{57F3C838-F2ED-CC46-BAEF-E7E1723DBD5D}">
      <dgm:prSet custT="1"/>
      <dgm:spPr>
        <a:ln>
          <a:solidFill>
            <a:srgbClr val="000090"/>
          </a:solidFill>
        </a:ln>
      </dgm:spPr>
      <dgm:t>
        <a:bodyPr anchor="t"/>
        <a:lstStyle/>
        <a:p>
          <a:pPr rtl="0"/>
          <a:r>
            <a:rPr lang="en-US" sz="1800" b="1" u="sng" dirty="0" smtClean="0">
              <a:solidFill>
                <a:srgbClr val="000090"/>
              </a:solidFill>
            </a:rPr>
            <a:t>Parser</a:t>
          </a:r>
          <a:endParaRPr lang="en-US" sz="1800" b="1" dirty="0" smtClean="0">
            <a:solidFill>
              <a:srgbClr val="000090"/>
            </a:solidFill>
          </a:endParaRPr>
        </a:p>
        <a:p>
          <a:pPr rtl="0"/>
          <a:r>
            <a:rPr lang="en-US" sz="1200" b="0" dirty="0" smtClean="0">
              <a:solidFill>
                <a:srgbClr val="000090"/>
              </a:solidFill>
            </a:rPr>
            <a:t>PreFrankfurtConceptsDesignParser.cpp</a:t>
          </a:r>
          <a:endParaRPr lang="en-US" sz="1200" b="0" dirty="0">
            <a:solidFill>
              <a:srgbClr val="000090"/>
            </a:solidFill>
          </a:endParaRPr>
        </a:p>
      </dgm:t>
    </dgm:pt>
    <dgm:pt modelId="{A9A31109-E547-DF4E-B889-30BE5CC632ED}" type="parTrans" cxnId="{DBEE9855-1B5E-CE44-8016-4F8AC93C18B6}">
      <dgm:prSet/>
      <dgm:spPr/>
      <dgm:t>
        <a:bodyPr/>
        <a:lstStyle/>
        <a:p>
          <a:endParaRPr lang="en-US"/>
        </a:p>
      </dgm:t>
    </dgm:pt>
    <dgm:pt modelId="{B6840E5A-E590-4747-B872-70A794AD02D8}" type="sibTrans" cxnId="{DBEE9855-1B5E-CE44-8016-4F8AC93C18B6}">
      <dgm:prSet/>
      <dgm:spPr/>
      <dgm:t>
        <a:bodyPr/>
        <a:lstStyle/>
        <a:p>
          <a:endParaRPr lang="en-US" dirty="0"/>
        </a:p>
      </dgm:t>
    </dgm:pt>
    <dgm:pt modelId="{B74A9B15-7332-7C4C-9753-95759192BC30}">
      <dgm:prSet custT="1"/>
      <dgm:spPr>
        <a:ln>
          <a:solidFill>
            <a:srgbClr val="000090"/>
          </a:solidFill>
        </a:ln>
      </dgm:spPr>
      <dgm:t>
        <a:bodyPr anchor="t"/>
        <a:lstStyle/>
        <a:p>
          <a:pPr algn="ctr" rtl="0"/>
          <a:r>
            <a:rPr lang="en-US" sz="1800" b="1" u="sng" dirty="0" smtClean="0">
              <a:solidFill>
                <a:srgbClr val="000090"/>
              </a:solidFill>
            </a:rPr>
            <a:t>Sema</a:t>
          </a:r>
          <a:endParaRPr lang="en-US" sz="1800" b="1" dirty="0" smtClean="0">
            <a:solidFill>
              <a:srgbClr val="000090"/>
            </a:solidFill>
          </a:endParaRPr>
        </a:p>
        <a:p>
          <a:pPr algn="ctr" rtl="0"/>
          <a:r>
            <a:rPr lang="en-US" sz="1200" b="0" dirty="0" smtClean="0">
              <a:solidFill>
                <a:srgbClr val="000090"/>
              </a:solidFill>
            </a:rPr>
            <a:t>PreFrankfurtConceptsDesignSema.cpp</a:t>
          </a:r>
        </a:p>
      </dgm:t>
    </dgm:pt>
    <dgm:pt modelId="{EAF41280-17F6-5548-AEDB-B2ECE5211022}" type="parTrans" cxnId="{28BF2741-CFF0-E74B-9B1D-277D113E6A94}">
      <dgm:prSet/>
      <dgm:spPr/>
      <dgm:t>
        <a:bodyPr/>
        <a:lstStyle/>
        <a:p>
          <a:endParaRPr lang="en-US"/>
        </a:p>
      </dgm:t>
    </dgm:pt>
    <dgm:pt modelId="{135B4126-E8B7-134B-9B0B-4DDFD8944065}" type="sibTrans" cxnId="{28BF2741-CFF0-E74B-9B1D-277D113E6A94}">
      <dgm:prSet/>
      <dgm:spPr/>
      <dgm:t>
        <a:bodyPr/>
        <a:lstStyle/>
        <a:p>
          <a:endParaRPr lang="en-US" dirty="0"/>
        </a:p>
      </dgm:t>
    </dgm:pt>
    <dgm:pt modelId="{F3D7FE4E-9859-8A41-90BC-07729FFA693C}" type="pres">
      <dgm:prSet presAssocID="{0F069600-44D6-4D4B-BEDC-16506CCF7912}" presName="Name0" presStyleCnt="0">
        <dgm:presLayoutVars>
          <dgm:dir val="rev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B030209-98BB-FF4A-930A-651A485CAF53}" type="pres">
      <dgm:prSet presAssocID="{6BFEFC9D-2BB8-664A-BB72-C2B635D1EFEA}" presName="node" presStyleLbl="node1" presStyleIdx="0" presStyleCnt="3" custScaleX="85291" custScaleY="59118" custRadScaleRad="97763" custRadScaleInc="-1065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C1D6D91-647C-FC45-96E4-A603D973B164}" type="pres">
      <dgm:prSet presAssocID="{16136496-44D1-CF47-AF09-5F8671563E03}" presName="sibTrans" presStyleLbl="sibTrans2D1" presStyleIdx="0" presStyleCnt="3" custAng="21373494" custScaleX="99098" custScaleY="100121" custLinFactNeighborX="-24507" custLinFactNeighborY="-18011"/>
      <dgm:spPr/>
      <dgm:t>
        <a:bodyPr/>
        <a:lstStyle/>
        <a:p>
          <a:endParaRPr lang="en-US"/>
        </a:p>
      </dgm:t>
    </dgm:pt>
    <dgm:pt modelId="{E0629D9B-6E1B-E54C-91D7-731EE593ABEA}" type="pres">
      <dgm:prSet presAssocID="{16136496-44D1-CF47-AF09-5F8671563E03}" presName="connectorText" presStyleLbl="sibTrans2D1" presStyleIdx="0" presStyleCnt="3"/>
      <dgm:spPr/>
      <dgm:t>
        <a:bodyPr/>
        <a:lstStyle/>
        <a:p>
          <a:endParaRPr lang="en-US"/>
        </a:p>
      </dgm:t>
    </dgm:pt>
    <dgm:pt modelId="{2D2B68FB-A537-DB4F-AA52-72951582DD4B}" type="pres">
      <dgm:prSet presAssocID="{57F3C838-F2ED-CC46-BAEF-E7E1723DBD5D}" presName="node" presStyleLbl="node1" presStyleIdx="1" presStyleCnt="3" custScaleX="125269" custScaleY="66117" custRadScaleRad="141405" custRadScaleInc="2096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9D208E4-6707-2F48-8293-5578CAB3F5EB}" type="pres">
      <dgm:prSet presAssocID="{B6840E5A-E590-4747-B872-70A794AD02D8}" presName="sibTrans" presStyleLbl="sibTrans2D1" presStyleIdx="1" presStyleCnt="3" custScaleX="97417" custScaleY="117664"/>
      <dgm:spPr>
        <a:prstGeom prst="rightArrow">
          <a:avLst/>
        </a:prstGeom>
      </dgm:spPr>
      <dgm:t>
        <a:bodyPr/>
        <a:lstStyle/>
        <a:p>
          <a:endParaRPr lang="en-US"/>
        </a:p>
      </dgm:t>
    </dgm:pt>
    <dgm:pt modelId="{B23BF650-7BC7-3843-A7F8-7B014713507C}" type="pres">
      <dgm:prSet presAssocID="{B6840E5A-E590-4747-B872-70A794AD02D8}" presName="connectorText" presStyleLbl="sibTrans2D1" presStyleIdx="1" presStyleCnt="3"/>
      <dgm:spPr/>
      <dgm:t>
        <a:bodyPr/>
        <a:lstStyle/>
        <a:p>
          <a:endParaRPr lang="en-US"/>
        </a:p>
      </dgm:t>
    </dgm:pt>
    <dgm:pt modelId="{BE7DDA72-D58D-FC43-A003-B9DBD1068DE0}" type="pres">
      <dgm:prSet presAssocID="{B74A9B15-7332-7C4C-9753-95759192BC30}" presName="node" presStyleLbl="node1" presStyleIdx="2" presStyleCnt="3" custScaleX="125117" custScaleY="66298" custRadScaleRad="136927" custRadScaleInc="-1981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B4803B-2DC9-DA4E-9AE1-C326957C5350}" type="pres">
      <dgm:prSet presAssocID="{135B4126-E8B7-134B-9B0B-4DDFD8944065}" presName="sibTrans" presStyleLbl="sibTrans2D1" presStyleIdx="2" presStyleCnt="3" custAng="649846" custScaleX="104344" custScaleY="90472" custLinFactNeighborX="27970" custLinFactNeighborY="-39628"/>
      <dgm:spPr/>
      <dgm:t>
        <a:bodyPr/>
        <a:lstStyle/>
        <a:p>
          <a:endParaRPr lang="en-US"/>
        </a:p>
      </dgm:t>
    </dgm:pt>
    <dgm:pt modelId="{5A7D5A83-2B99-A64E-9F7C-A916B0F2D970}" type="pres">
      <dgm:prSet presAssocID="{135B4126-E8B7-134B-9B0B-4DDFD8944065}" presName="connectorText" presStyleLbl="sibTrans2D1" presStyleIdx="2" presStyleCnt="3"/>
      <dgm:spPr/>
      <dgm:t>
        <a:bodyPr/>
        <a:lstStyle/>
        <a:p>
          <a:endParaRPr lang="en-US"/>
        </a:p>
      </dgm:t>
    </dgm:pt>
  </dgm:ptLst>
  <dgm:cxnLst>
    <dgm:cxn modelId="{28BF2741-CFF0-E74B-9B1D-277D113E6A94}" srcId="{0F069600-44D6-4D4B-BEDC-16506CCF7912}" destId="{B74A9B15-7332-7C4C-9753-95759192BC30}" srcOrd="2" destOrd="0" parTransId="{EAF41280-17F6-5548-AEDB-B2ECE5211022}" sibTransId="{135B4126-E8B7-134B-9B0B-4DDFD8944065}"/>
    <dgm:cxn modelId="{BB7892ED-2489-5341-94FE-8F27283272B4}" type="presOf" srcId="{B6840E5A-E590-4747-B872-70A794AD02D8}" destId="{99D208E4-6707-2F48-8293-5578CAB3F5EB}" srcOrd="0" destOrd="0" presId="urn:microsoft.com/office/officeart/2005/8/layout/cycle7"/>
    <dgm:cxn modelId="{DBEE9855-1B5E-CE44-8016-4F8AC93C18B6}" srcId="{0F069600-44D6-4D4B-BEDC-16506CCF7912}" destId="{57F3C838-F2ED-CC46-BAEF-E7E1723DBD5D}" srcOrd="1" destOrd="0" parTransId="{A9A31109-E547-DF4E-B889-30BE5CC632ED}" sibTransId="{B6840E5A-E590-4747-B872-70A794AD02D8}"/>
    <dgm:cxn modelId="{1824120B-B75D-E544-A6A6-60B467603525}" type="presOf" srcId="{16136496-44D1-CF47-AF09-5F8671563E03}" destId="{0C1D6D91-647C-FC45-96E4-A603D973B164}" srcOrd="0" destOrd="0" presId="urn:microsoft.com/office/officeart/2005/8/layout/cycle7"/>
    <dgm:cxn modelId="{6F8D0AE7-A463-4044-9059-019145E37557}" type="presOf" srcId="{B74A9B15-7332-7C4C-9753-95759192BC30}" destId="{BE7DDA72-D58D-FC43-A003-B9DBD1068DE0}" srcOrd="0" destOrd="0" presId="urn:microsoft.com/office/officeart/2005/8/layout/cycle7"/>
    <dgm:cxn modelId="{151C689A-A9BD-4245-A298-90272B81430C}" type="presOf" srcId="{B6840E5A-E590-4747-B872-70A794AD02D8}" destId="{B23BF650-7BC7-3843-A7F8-7B014713507C}" srcOrd="1" destOrd="0" presId="urn:microsoft.com/office/officeart/2005/8/layout/cycle7"/>
    <dgm:cxn modelId="{A18F1151-0220-1843-A5B7-B34667E081A7}" type="presOf" srcId="{135B4126-E8B7-134B-9B0B-4DDFD8944065}" destId="{27B4803B-2DC9-DA4E-9AE1-C326957C5350}" srcOrd="0" destOrd="0" presId="urn:microsoft.com/office/officeart/2005/8/layout/cycle7"/>
    <dgm:cxn modelId="{773E5B2F-70CF-584F-A071-6E63C38D9171}" type="presOf" srcId="{16136496-44D1-CF47-AF09-5F8671563E03}" destId="{E0629D9B-6E1B-E54C-91D7-731EE593ABEA}" srcOrd="1" destOrd="0" presId="urn:microsoft.com/office/officeart/2005/8/layout/cycle7"/>
    <dgm:cxn modelId="{06FFE8A0-59B4-B84F-B6CC-4780D4B23BA1}" type="presOf" srcId="{135B4126-E8B7-134B-9B0B-4DDFD8944065}" destId="{5A7D5A83-2B99-A64E-9F7C-A916B0F2D970}" srcOrd="1" destOrd="0" presId="urn:microsoft.com/office/officeart/2005/8/layout/cycle7"/>
    <dgm:cxn modelId="{9D125E15-CEEF-AE40-BEE4-4E07BE082B61}" type="presOf" srcId="{6BFEFC9D-2BB8-664A-BB72-C2B635D1EFEA}" destId="{DB030209-98BB-FF4A-930A-651A485CAF53}" srcOrd="0" destOrd="0" presId="urn:microsoft.com/office/officeart/2005/8/layout/cycle7"/>
    <dgm:cxn modelId="{F9175A58-D34C-4C40-8A4C-FE818F92F529}" srcId="{0F069600-44D6-4D4B-BEDC-16506CCF7912}" destId="{6BFEFC9D-2BB8-664A-BB72-C2B635D1EFEA}" srcOrd="0" destOrd="0" parTransId="{E47DDAA5-F554-7549-90D1-AD6A29E9BA3D}" sibTransId="{16136496-44D1-CF47-AF09-5F8671563E03}"/>
    <dgm:cxn modelId="{3FB0ED37-454E-834A-8EAC-3C26E80C9BFD}" type="presOf" srcId="{57F3C838-F2ED-CC46-BAEF-E7E1723DBD5D}" destId="{2D2B68FB-A537-DB4F-AA52-72951582DD4B}" srcOrd="0" destOrd="0" presId="urn:microsoft.com/office/officeart/2005/8/layout/cycle7"/>
    <dgm:cxn modelId="{D9307BEF-2B65-0C49-9699-50F8BDC71CFD}" type="presOf" srcId="{0F069600-44D6-4D4B-BEDC-16506CCF7912}" destId="{F3D7FE4E-9859-8A41-90BC-07729FFA693C}" srcOrd="0" destOrd="0" presId="urn:microsoft.com/office/officeart/2005/8/layout/cycle7"/>
    <dgm:cxn modelId="{4EF08591-79A7-9949-9401-8657577A8195}" type="presParOf" srcId="{F3D7FE4E-9859-8A41-90BC-07729FFA693C}" destId="{DB030209-98BB-FF4A-930A-651A485CAF53}" srcOrd="0" destOrd="0" presId="urn:microsoft.com/office/officeart/2005/8/layout/cycle7"/>
    <dgm:cxn modelId="{CD8F8679-5C4E-2E4C-92E7-FAE14AC0A801}" type="presParOf" srcId="{F3D7FE4E-9859-8A41-90BC-07729FFA693C}" destId="{0C1D6D91-647C-FC45-96E4-A603D973B164}" srcOrd="1" destOrd="0" presId="urn:microsoft.com/office/officeart/2005/8/layout/cycle7"/>
    <dgm:cxn modelId="{D72FA0AA-BBBD-E446-A84D-1068270647F7}" type="presParOf" srcId="{0C1D6D91-647C-FC45-96E4-A603D973B164}" destId="{E0629D9B-6E1B-E54C-91D7-731EE593ABEA}" srcOrd="0" destOrd="0" presId="urn:microsoft.com/office/officeart/2005/8/layout/cycle7"/>
    <dgm:cxn modelId="{A9D907FD-F34F-AD40-9D8B-D2D07CC8F838}" type="presParOf" srcId="{F3D7FE4E-9859-8A41-90BC-07729FFA693C}" destId="{2D2B68FB-A537-DB4F-AA52-72951582DD4B}" srcOrd="2" destOrd="0" presId="urn:microsoft.com/office/officeart/2005/8/layout/cycle7"/>
    <dgm:cxn modelId="{BE76E8FE-D2DF-E34A-AE0E-F1C979511170}" type="presParOf" srcId="{F3D7FE4E-9859-8A41-90BC-07729FFA693C}" destId="{99D208E4-6707-2F48-8293-5578CAB3F5EB}" srcOrd="3" destOrd="0" presId="urn:microsoft.com/office/officeart/2005/8/layout/cycle7"/>
    <dgm:cxn modelId="{981B6F7E-52DA-E04A-9982-94BDF20627D5}" type="presParOf" srcId="{99D208E4-6707-2F48-8293-5578CAB3F5EB}" destId="{B23BF650-7BC7-3843-A7F8-7B014713507C}" srcOrd="0" destOrd="0" presId="urn:microsoft.com/office/officeart/2005/8/layout/cycle7"/>
    <dgm:cxn modelId="{0946BBBA-CC1E-D045-80CF-8D7644B33AD8}" type="presParOf" srcId="{F3D7FE4E-9859-8A41-90BC-07729FFA693C}" destId="{BE7DDA72-D58D-FC43-A003-B9DBD1068DE0}" srcOrd="4" destOrd="0" presId="urn:microsoft.com/office/officeart/2005/8/layout/cycle7"/>
    <dgm:cxn modelId="{9C63ECB3-6FE0-034B-B2EC-440BFB22E6CE}" type="presParOf" srcId="{F3D7FE4E-9859-8A41-90BC-07729FFA693C}" destId="{27B4803B-2DC9-DA4E-9AE1-C326957C5350}" srcOrd="5" destOrd="0" presId="urn:microsoft.com/office/officeart/2005/8/layout/cycle7"/>
    <dgm:cxn modelId="{FAA78E33-B5AA-E040-A1B7-6C5FC1D298AF}" type="presParOf" srcId="{27B4803B-2DC9-DA4E-9AE1-C326957C5350}" destId="{5A7D5A83-2B99-A64E-9F7C-A916B0F2D970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F069600-44D6-4D4B-BEDC-16506CCF7912}" type="doc">
      <dgm:prSet loTypeId="urn:microsoft.com/office/officeart/2005/8/layout/cycle7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BFEFC9D-2BB8-664A-BB72-C2B635D1EFEA}">
      <dgm:prSet custT="1"/>
      <dgm:spPr>
        <a:ln>
          <a:solidFill>
            <a:srgbClr val="000090"/>
          </a:solidFill>
        </a:ln>
      </dgm:spPr>
      <dgm:t>
        <a:bodyPr/>
        <a:lstStyle/>
        <a:p>
          <a:pPr algn="ctr" rtl="0"/>
          <a:r>
            <a:rPr lang="en-US" sz="1800" b="1" u="sng" dirty="0" smtClean="0">
              <a:solidFill>
                <a:srgbClr val="000090"/>
              </a:solidFill>
            </a:rPr>
            <a:t>Data Structures</a:t>
          </a:r>
        </a:p>
        <a:p>
          <a:pPr algn="ctr" rtl="0"/>
          <a:r>
            <a:rPr lang="en-US" sz="1200" b="0" dirty="0" smtClean="0">
              <a:solidFill>
                <a:srgbClr val="000090"/>
              </a:solidFill>
            </a:rPr>
            <a:t>RequiresDecl</a:t>
          </a:r>
        </a:p>
        <a:p>
          <a:pPr algn="ctr" rtl="0"/>
          <a:r>
            <a:rPr lang="en-US" sz="1200" b="0" dirty="0" smtClean="0">
              <a:solidFill>
                <a:srgbClr val="000090"/>
              </a:solidFill>
            </a:rPr>
            <a:t>DummyAssocDecl</a:t>
          </a:r>
        </a:p>
        <a:p>
          <a:pPr algn="ctr" rtl="0"/>
          <a:r>
            <a:rPr lang="en-US" sz="1200" b="0" dirty="0" smtClean="0">
              <a:solidFill>
                <a:srgbClr val="000090"/>
              </a:solidFill>
            </a:rPr>
            <a:t>UsePatternDecl</a:t>
          </a:r>
        </a:p>
      </dgm:t>
    </dgm:pt>
    <dgm:pt modelId="{E47DDAA5-F554-7549-90D1-AD6A29E9BA3D}" type="parTrans" cxnId="{F9175A58-D34C-4C40-8A4C-FE818F92F529}">
      <dgm:prSet/>
      <dgm:spPr/>
      <dgm:t>
        <a:bodyPr/>
        <a:lstStyle/>
        <a:p>
          <a:endParaRPr lang="en-US"/>
        </a:p>
      </dgm:t>
    </dgm:pt>
    <dgm:pt modelId="{16136496-44D1-CF47-AF09-5F8671563E03}" type="sibTrans" cxnId="{F9175A58-D34C-4C40-8A4C-FE818F92F529}">
      <dgm:prSet/>
      <dgm:spPr/>
      <dgm:t>
        <a:bodyPr/>
        <a:lstStyle/>
        <a:p>
          <a:endParaRPr lang="en-US" dirty="0"/>
        </a:p>
      </dgm:t>
    </dgm:pt>
    <dgm:pt modelId="{57F3C838-F2ED-CC46-BAEF-E7E1723DBD5D}">
      <dgm:prSet custT="1"/>
      <dgm:spPr>
        <a:ln>
          <a:solidFill>
            <a:srgbClr val="000090"/>
          </a:solidFill>
        </a:ln>
      </dgm:spPr>
      <dgm:t>
        <a:bodyPr anchor="t"/>
        <a:lstStyle/>
        <a:p>
          <a:pPr rtl="0"/>
          <a:r>
            <a:rPr lang="en-US" sz="1800" b="1" u="sng" dirty="0" smtClean="0">
              <a:solidFill>
                <a:srgbClr val="000090"/>
              </a:solidFill>
            </a:rPr>
            <a:t>Parser</a:t>
          </a:r>
          <a:endParaRPr lang="en-US" sz="1800" b="1" dirty="0" smtClean="0">
            <a:solidFill>
              <a:srgbClr val="000090"/>
            </a:solidFill>
          </a:endParaRPr>
        </a:p>
        <a:p>
          <a:pPr rtl="0"/>
          <a:r>
            <a:rPr lang="en-US" sz="1200" b="0" dirty="0" smtClean="0">
              <a:solidFill>
                <a:srgbClr val="000090"/>
              </a:solidFill>
            </a:rPr>
            <a:t>PaloAltoConceptsDesignParser.cpp</a:t>
          </a:r>
          <a:endParaRPr lang="en-US" sz="1200" b="0" dirty="0">
            <a:solidFill>
              <a:srgbClr val="000090"/>
            </a:solidFill>
          </a:endParaRPr>
        </a:p>
      </dgm:t>
    </dgm:pt>
    <dgm:pt modelId="{A9A31109-E547-DF4E-B889-30BE5CC632ED}" type="parTrans" cxnId="{DBEE9855-1B5E-CE44-8016-4F8AC93C18B6}">
      <dgm:prSet/>
      <dgm:spPr/>
      <dgm:t>
        <a:bodyPr/>
        <a:lstStyle/>
        <a:p>
          <a:endParaRPr lang="en-US"/>
        </a:p>
      </dgm:t>
    </dgm:pt>
    <dgm:pt modelId="{B6840E5A-E590-4747-B872-70A794AD02D8}" type="sibTrans" cxnId="{DBEE9855-1B5E-CE44-8016-4F8AC93C18B6}">
      <dgm:prSet/>
      <dgm:spPr/>
      <dgm:t>
        <a:bodyPr/>
        <a:lstStyle/>
        <a:p>
          <a:endParaRPr lang="en-US" dirty="0"/>
        </a:p>
      </dgm:t>
    </dgm:pt>
    <dgm:pt modelId="{B74A9B15-7332-7C4C-9753-95759192BC30}">
      <dgm:prSet custT="1"/>
      <dgm:spPr>
        <a:ln>
          <a:solidFill>
            <a:srgbClr val="000090"/>
          </a:solidFill>
        </a:ln>
      </dgm:spPr>
      <dgm:t>
        <a:bodyPr anchor="t"/>
        <a:lstStyle/>
        <a:p>
          <a:pPr algn="ctr" rtl="0"/>
          <a:r>
            <a:rPr lang="en-US" sz="1800" b="1" u="sng" dirty="0" smtClean="0">
              <a:solidFill>
                <a:srgbClr val="000090"/>
              </a:solidFill>
            </a:rPr>
            <a:t>Sema</a:t>
          </a:r>
          <a:endParaRPr lang="en-US" sz="1800" b="1" dirty="0" smtClean="0">
            <a:solidFill>
              <a:srgbClr val="000090"/>
            </a:solidFill>
          </a:endParaRPr>
        </a:p>
        <a:p>
          <a:pPr algn="ctr" rtl="0"/>
          <a:r>
            <a:rPr lang="en-US" sz="1200" b="0" dirty="0" smtClean="0">
              <a:solidFill>
                <a:srgbClr val="000090"/>
              </a:solidFill>
            </a:rPr>
            <a:t>PaloAltoConceptsDesignSema.cpp</a:t>
          </a:r>
        </a:p>
      </dgm:t>
    </dgm:pt>
    <dgm:pt modelId="{EAF41280-17F6-5548-AEDB-B2ECE5211022}" type="parTrans" cxnId="{28BF2741-CFF0-E74B-9B1D-277D113E6A94}">
      <dgm:prSet/>
      <dgm:spPr/>
      <dgm:t>
        <a:bodyPr/>
        <a:lstStyle/>
        <a:p>
          <a:endParaRPr lang="en-US"/>
        </a:p>
      </dgm:t>
    </dgm:pt>
    <dgm:pt modelId="{135B4126-E8B7-134B-9B0B-4DDFD8944065}" type="sibTrans" cxnId="{28BF2741-CFF0-E74B-9B1D-277D113E6A94}">
      <dgm:prSet/>
      <dgm:spPr/>
      <dgm:t>
        <a:bodyPr/>
        <a:lstStyle/>
        <a:p>
          <a:endParaRPr lang="en-US" dirty="0"/>
        </a:p>
      </dgm:t>
    </dgm:pt>
    <dgm:pt modelId="{F3D7FE4E-9859-8A41-90BC-07729FFA693C}" type="pres">
      <dgm:prSet presAssocID="{0F069600-44D6-4D4B-BEDC-16506CCF7912}" presName="Name0" presStyleCnt="0">
        <dgm:presLayoutVars>
          <dgm:dir val="rev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B030209-98BB-FF4A-930A-651A485CAF53}" type="pres">
      <dgm:prSet presAssocID="{6BFEFC9D-2BB8-664A-BB72-C2B635D1EFEA}" presName="node" presStyleLbl="node1" presStyleIdx="0" presStyleCnt="3" custScaleX="84193" custScaleY="112600" custRadScaleRad="84558" custRadScaleInc="-200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C1D6D91-647C-FC45-96E4-A603D973B164}" type="pres">
      <dgm:prSet presAssocID="{16136496-44D1-CF47-AF09-5F8671563E03}" presName="sibTrans" presStyleLbl="sibTrans2D1" presStyleIdx="0" presStyleCnt="3" custAng="21332309" custScaleX="104921" custScaleY="100121" custLinFactNeighborX="-21631" custLinFactNeighborY="-29471"/>
      <dgm:spPr/>
      <dgm:t>
        <a:bodyPr/>
        <a:lstStyle/>
        <a:p>
          <a:endParaRPr lang="en-US"/>
        </a:p>
      </dgm:t>
    </dgm:pt>
    <dgm:pt modelId="{E0629D9B-6E1B-E54C-91D7-731EE593ABEA}" type="pres">
      <dgm:prSet presAssocID="{16136496-44D1-CF47-AF09-5F8671563E03}" presName="connectorText" presStyleLbl="sibTrans2D1" presStyleIdx="0" presStyleCnt="3"/>
      <dgm:spPr/>
      <dgm:t>
        <a:bodyPr/>
        <a:lstStyle/>
        <a:p>
          <a:endParaRPr lang="en-US"/>
        </a:p>
      </dgm:t>
    </dgm:pt>
    <dgm:pt modelId="{2D2B68FB-A537-DB4F-AA52-72951582DD4B}" type="pres">
      <dgm:prSet presAssocID="{57F3C838-F2ED-CC46-BAEF-E7E1723DBD5D}" presName="node" presStyleLbl="node1" presStyleIdx="1" presStyleCnt="3" custScaleX="119992" custScaleY="69752" custRadScaleRad="146731" custRadScaleInc="1676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9D208E4-6707-2F48-8293-5578CAB3F5EB}" type="pres">
      <dgm:prSet presAssocID="{B6840E5A-E590-4747-B872-70A794AD02D8}" presName="sibTrans" presStyleLbl="sibTrans2D1" presStyleIdx="1" presStyleCnt="3" custScaleX="108993" custScaleY="113730"/>
      <dgm:spPr>
        <a:prstGeom prst="rightArrow">
          <a:avLst/>
        </a:prstGeom>
      </dgm:spPr>
      <dgm:t>
        <a:bodyPr/>
        <a:lstStyle/>
        <a:p>
          <a:endParaRPr lang="en-US"/>
        </a:p>
      </dgm:t>
    </dgm:pt>
    <dgm:pt modelId="{B23BF650-7BC7-3843-A7F8-7B014713507C}" type="pres">
      <dgm:prSet presAssocID="{B6840E5A-E590-4747-B872-70A794AD02D8}" presName="connectorText" presStyleLbl="sibTrans2D1" presStyleIdx="1" presStyleCnt="3"/>
      <dgm:spPr/>
      <dgm:t>
        <a:bodyPr/>
        <a:lstStyle/>
        <a:p>
          <a:endParaRPr lang="en-US"/>
        </a:p>
      </dgm:t>
    </dgm:pt>
    <dgm:pt modelId="{BE7DDA72-D58D-FC43-A003-B9DBD1068DE0}" type="pres">
      <dgm:prSet presAssocID="{B74A9B15-7332-7C4C-9753-95759192BC30}" presName="node" presStyleLbl="node1" presStyleIdx="2" presStyleCnt="3" custScaleX="115514" custScaleY="61791" custRadScaleRad="142215" custRadScaleInc="-1516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B4803B-2DC9-DA4E-9AE1-C326957C5350}" type="pres">
      <dgm:prSet presAssocID="{135B4126-E8B7-134B-9B0B-4DDFD8944065}" presName="sibTrans" presStyleLbl="sibTrans2D1" presStyleIdx="2" presStyleCnt="3" custAng="334323" custScaleX="104344" custScaleY="90472" custLinFactNeighborX="18639" custLinFactNeighborY="-28169"/>
      <dgm:spPr/>
      <dgm:t>
        <a:bodyPr/>
        <a:lstStyle/>
        <a:p>
          <a:endParaRPr lang="en-US"/>
        </a:p>
      </dgm:t>
    </dgm:pt>
    <dgm:pt modelId="{5A7D5A83-2B99-A64E-9F7C-A916B0F2D970}" type="pres">
      <dgm:prSet presAssocID="{135B4126-E8B7-134B-9B0B-4DDFD8944065}" presName="connectorText" presStyleLbl="sibTrans2D1" presStyleIdx="2" presStyleCnt="3"/>
      <dgm:spPr/>
      <dgm:t>
        <a:bodyPr/>
        <a:lstStyle/>
        <a:p>
          <a:endParaRPr lang="en-US"/>
        </a:p>
      </dgm:t>
    </dgm:pt>
  </dgm:ptLst>
  <dgm:cxnLst>
    <dgm:cxn modelId="{28BF2741-CFF0-E74B-9B1D-277D113E6A94}" srcId="{0F069600-44D6-4D4B-BEDC-16506CCF7912}" destId="{B74A9B15-7332-7C4C-9753-95759192BC30}" srcOrd="2" destOrd="0" parTransId="{EAF41280-17F6-5548-AEDB-B2ECE5211022}" sibTransId="{135B4126-E8B7-134B-9B0B-4DDFD8944065}"/>
    <dgm:cxn modelId="{C7DFADED-5B37-3940-B085-1A5058422BBF}" type="presOf" srcId="{0F069600-44D6-4D4B-BEDC-16506CCF7912}" destId="{F3D7FE4E-9859-8A41-90BC-07729FFA693C}" srcOrd="0" destOrd="0" presId="urn:microsoft.com/office/officeart/2005/8/layout/cycle7"/>
    <dgm:cxn modelId="{A56F7457-2997-F145-B8AB-09A4AA621009}" type="presOf" srcId="{16136496-44D1-CF47-AF09-5F8671563E03}" destId="{E0629D9B-6E1B-E54C-91D7-731EE593ABEA}" srcOrd="1" destOrd="0" presId="urn:microsoft.com/office/officeart/2005/8/layout/cycle7"/>
    <dgm:cxn modelId="{4CE34E52-9AF6-044D-A220-9470F0D1ED0A}" type="presOf" srcId="{135B4126-E8B7-134B-9B0B-4DDFD8944065}" destId="{27B4803B-2DC9-DA4E-9AE1-C326957C5350}" srcOrd="0" destOrd="0" presId="urn:microsoft.com/office/officeart/2005/8/layout/cycle7"/>
    <dgm:cxn modelId="{DBEE9855-1B5E-CE44-8016-4F8AC93C18B6}" srcId="{0F069600-44D6-4D4B-BEDC-16506CCF7912}" destId="{57F3C838-F2ED-CC46-BAEF-E7E1723DBD5D}" srcOrd="1" destOrd="0" parTransId="{A9A31109-E547-DF4E-B889-30BE5CC632ED}" sibTransId="{B6840E5A-E590-4747-B872-70A794AD02D8}"/>
    <dgm:cxn modelId="{AA732402-767A-DD48-8508-DF44F7C9DDD7}" type="presOf" srcId="{6BFEFC9D-2BB8-664A-BB72-C2B635D1EFEA}" destId="{DB030209-98BB-FF4A-930A-651A485CAF53}" srcOrd="0" destOrd="0" presId="urn:microsoft.com/office/officeart/2005/8/layout/cycle7"/>
    <dgm:cxn modelId="{78197631-4424-4C43-BFFD-D20AF417C949}" type="presOf" srcId="{B74A9B15-7332-7C4C-9753-95759192BC30}" destId="{BE7DDA72-D58D-FC43-A003-B9DBD1068DE0}" srcOrd="0" destOrd="0" presId="urn:microsoft.com/office/officeart/2005/8/layout/cycle7"/>
    <dgm:cxn modelId="{F9175A58-D34C-4C40-8A4C-FE818F92F529}" srcId="{0F069600-44D6-4D4B-BEDC-16506CCF7912}" destId="{6BFEFC9D-2BB8-664A-BB72-C2B635D1EFEA}" srcOrd="0" destOrd="0" parTransId="{E47DDAA5-F554-7549-90D1-AD6A29E9BA3D}" sibTransId="{16136496-44D1-CF47-AF09-5F8671563E03}"/>
    <dgm:cxn modelId="{9A059D32-08C6-1B47-9540-71C91C396EA2}" type="presOf" srcId="{B6840E5A-E590-4747-B872-70A794AD02D8}" destId="{99D208E4-6707-2F48-8293-5578CAB3F5EB}" srcOrd="0" destOrd="0" presId="urn:microsoft.com/office/officeart/2005/8/layout/cycle7"/>
    <dgm:cxn modelId="{A37932B2-1E7E-9D45-BDE1-B04245FC01D8}" type="presOf" srcId="{135B4126-E8B7-134B-9B0B-4DDFD8944065}" destId="{5A7D5A83-2B99-A64E-9F7C-A916B0F2D970}" srcOrd="1" destOrd="0" presId="urn:microsoft.com/office/officeart/2005/8/layout/cycle7"/>
    <dgm:cxn modelId="{44245AE7-C049-FE4D-9889-4550606A10B2}" type="presOf" srcId="{B6840E5A-E590-4747-B872-70A794AD02D8}" destId="{B23BF650-7BC7-3843-A7F8-7B014713507C}" srcOrd="1" destOrd="0" presId="urn:microsoft.com/office/officeart/2005/8/layout/cycle7"/>
    <dgm:cxn modelId="{88637D23-AC05-5444-9B5C-30957EE97868}" type="presOf" srcId="{57F3C838-F2ED-CC46-BAEF-E7E1723DBD5D}" destId="{2D2B68FB-A537-DB4F-AA52-72951582DD4B}" srcOrd="0" destOrd="0" presId="urn:microsoft.com/office/officeart/2005/8/layout/cycle7"/>
    <dgm:cxn modelId="{72822AD9-42F9-3845-963F-58D2996DA95A}" type="presOf" srcId="{16136496-44D1-CF47-AF09-5F8671563E03}" destId="{0C1D6D91-647C-FC45-96E4-A603D973B164}" srcOrd="0" destOrd="0" presId="urn:microsoft.com/office/officeart/2005/8/layout/cycle7"/>
    <dgm:cxn modelId="{AF160A10-3AB7-114E-AE86-E6B9F2F687BF}" type="presParOf" srcId="{F3D7FE4E-9859-8A41-90BC-07729FFA693C}" destId="{DB030209-98BB-FF4A-930A-651A485CAF53}" srcOrd="0" destOrd="0" presId="urn:microsoft.com/office/officeart/2005/8/layout/cycle7"/>
    <dgm:cxn modelId="{A6EBE9B0-C5A1-2140-A554-B53E96CFB437}" type="presParOf" srcId="{F3D7FE4E-9859-8A41-90BC-07729FFA693C}" destId="{0C1D6D91-647C-FC45-96E4-A603D973B164}" srcOrd="1" destOrd="0" presId="urn:microsoft.com/office/officeart/2005/8/layout/cycle7"/>
    <dgm:cxn modelId="{07C121C8-BC13-A141-B9AD-C246F5F72400}" type="presParOf" srcId="{0C1D6D91-647C-FC45-96E4-A603D973B164}" destId="{E0629D9B-6E1B-E54C-91D7-731EE593ABEA}" srcOrd="0" destOrd="0" presId="urn:microsoft.com/office/officeart/2005/8/layout/cycle7"/>
    <dgm:cxn modelId="{0E9822AE-1E07-5240-A73D-DEF6532B5525}" type="presParOf" srcId="{F3D7FE4E-9859-8A41-90BC-07729FFA693C}" destId="{2D2B68FB-A537-DB4F-AA52-72951582DD4B}" srcOrd="2" destOrd="0" presId="urn:microsoft.com/office/officeart/2005/8/layout/cycle7"/>
    <dgm:cxn modelId="{80D8A59C-725F-354E-90DC-BB72354866F9}" type="presParOf" srcId="{F3D7FE4E-9859-8A41-90BC-07729FFA693C}" destId="{99D208E4-6707-2F48-8293-5578CAB3F5EB}" srcOrd="3" destOrd="0" presId="urn:microsoft.com/office/officeart/2005/8/layout/cycle7"/>
    <dgm:cxn modelId="{5DF0D7C8-ECA0-E94E-AB6A-1D06DFACD47F}" type="presParOf" srcId="{99D208E4-6707-2F48-8293-5578CAB3F5EB}" destId="{B23BF650-7BC7-3843-A7F8-7B014713507C}" srcOrd="0" destOrd="0" presId="urn:microsoft.com/office/officeart/2005/8/layout/cycle7"/>
    <dgm:cxn modelId="{215629CF-0A71-F446-9356-631EF2777640}" type="presParOf" srcId="{F3D7FE4E-9859-8A41-90BC-07729FFA693C}" destId="{BE7DDA72-D58D-FC43-A003-B9DBD1068DE0}" srcOrd="4" destOrd="0" presId="urn:microsoft.com/office/officeart/2005/8/layout/cycle7"/>
    <dgm:cxn modelId="{12C2A314-CB7D-A646-B697-787A6EC24ABE}" type="presParOf" srcId="{F3D7FE4E-9859-8A41-90BC-07729FFA693C}" destId="{27B4803B-2DC9-DA4E-9AE1-C326957C5350}" srcOrd="5" destOrd="0" presId="urn:microsoft.com/office/officeart/2005/8/layout/cycle7"/>
    <dgm:cxn modelId="{F9EC9123-060D-F448-A0D8-4C5F0FA09EB6}" type="presParOf" srcId="{27B4803B-2DC9-DA4E-9AE1-C326957C5350}" destId="{5A7D5A83-2B99-A64E-9F7C-A916B0F2D970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030209-98BB-FF4A-930A-651A485CAF53}">
      <dsp:nvSpPr>
        <dsp:cNvPr id="0" name=""/>
        <dsp:cNvSpPr/>
      </dsp:nvSpPr>
      <dsp:spPr>
        <a:xfrm>
          <a:off x="2238040" y="-73619"/>
          <a:ext cx="3386645" cy="1105267"/>
        </a:xfrm>
        <a:prstGeom prst="roundRect">
          <a:avLst>
            <a:gd name="adj" fmla="val 10000"/>
          </a:avLst>
        </a:prstGeom>
        <a:solidFill>
          <a:srgbClr val="EEECE1"/>
        </a:solidFill>
        <a:ln>
          <a:solidFill>
            <a:srgbClr val="000090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u="sng" kern="1200" dirty="0" smtClean="0">
              <a:solidFill>
                <a:srgbClr val="000090"/>
              </a:solidFill>
            </a:rPr>
            <a:t>Data Structures</a:t>
          </a:r>
          <a:endParaRPr lang="en-US" sz="2000" b="1" u="sng" kern="1200" dirty="0">
            <a:solidFill>
              <a:srgbClr val="000090"/>
            </a:solidFill>
          </a:endParaRP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1" kern="1200" dirty="0" smtClean="0">
              <a:solidFill>
                <a:srgbClr val="000090"/>
              </a:solidFill>
            </a:rPr>
            <a:t>AST  </a:t>
          </a:r>
          <a:r>
            <a:rPr lang="en-US" sz="1600" b="0" kern="1200" dirty="0" smtClean="0">
              <a:solidFill>
                <a:srgbClr val="000090"/>
              </a:solidFill>
            </a:rPr>
            <a:t>-- new AST nodes</a:t>
          </a:r>
          <a:endParaRPr lang="en-US" sz="1600" b="0" kern="1200" dirty="0">
            <a:solidFill>
              <a:srgbClr val="000090"/>
            </a:solidFill>
          </a:endParaRP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1" kern="1200" dirty="0" smtClean="0">
              <a:solidFill>
                <a:srgbClr val="000090"/>
              </a:solidFill>
            </a:rPr>
            <a:t>Basic  </a:t>
          </a:r>
          <a:r>
            <a:rPr lang="en-US" sz="1600" b="0" kern="1200" dirty="0" smtClean="0">
              <a:solidFill>
                <a:srgbClr val="000090"/>
              </a:solidFill>
            </a:rPr>
            <a:t>-- Data structures extensions. </a:t>
          </a:r>
          <a:endParaRPr lang="en-US" sz="1600" b="0" kern="1200" dirty="0">
            <a:solidFill>
              <a:srgbClr val="000090"/>
            </a:solidFill>
          </a:endParaRPr>
        </a:p>
      </dsp:txBody>
      <dsp:txXfrm>
        <a:off x="2270412" y="-41247"/>
        <a:ext cx="3321901" cy="1040523"/>
      </dsp:txXfrm>
    </dsp:sp>
    <dsp:sp modelId="{0C1D6D91-647C-FC45-96E4-A603D973B164}">
      <dsp:nvSpPr>
        <dsp:cNvPr id="0" name=""/>
        <dsp:cNvSpPr/>
      </dsp:nvSpPr>
      <dsp:spPr>
        <a:xfrm rot="7549732">
          <a:off x="1873488" y="1538325"/>
          <a:ext cx="1400752" cy="283033"/>
        </a:xfrm>
        <a:prstGeom prst="left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solidFill>
            <a:srgbClr val="4F81BD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 dirty="0"/>
        </a:p>
      </dsp:txBody>
      <dsp:txXfrm rot="10800000">
        <a:off x="1958398" y="1594932"/>
        <a:ext cx="1230932" cy="169819"/>
      </dsp:txXfrm>
    </dsp:sp>
    <dsp:sp modelId="{2D2B68FB-A537-DB4F-AA52-72951582DD4B}">
      <dsp:nvSpPr>
        <dsp:cNvPr id="0" name=""/>
        <dsp:cNvSpPr/>
      </dsp:nvSpPr>
      <dsp:spPr>
        <a:xfrm>
          <a:off x="1183602" y="2384483"/>
          <a:ext cx="1615380" cy="807690"/>
        </a:xfrm>
        <a:prstGeom prst="roundRect">
          <a:avLst>
            <a:gd name="adj" fmla="val 10000"/>
          </a:avLst>
        </a:prstGeom>
        <a:solidFill>
          <a:srgbClr val="EEECE1"/>
        </a:solidFill>
        <a:ln>
          <a:solidFill>
            <a:srgbClr val="000090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rgbClr val="000090"/>
              </a:solidFill>
            </a:rPr>
            <a:t>Parse</a:t>
          </a:r>
          <a:endParaRPr lang="en-US" sz="2000" b="1" kern="1200" dirty="0">
            <a:solidFill>
              <a:srgbClr val="000090"/>
            </a:solidFill>
          </a:endParaRPr>
        </a:p>
      </dsp:txBody>
      <dsp:txXfrm>
        <a:off x="1207258" y="2408139"/>
        <a:ext cx="1568068" cy="760378"/>
      </dsp:txXfrm>
    </dsp:sp>
    <dsp:sp modelId="{99D208E4-6707-2F48-8293-5578CAB3F5EB}">
      <dsp:nvSpPr>
        <dsp:cNvPr id="0" name=""/>
        <dsp:cNvSpPr/>
      </dsp:nvSpPr>
      <dsp:spPr>
        <a:xfrm>
          <a:off x="3071902" y="2612093"/>
          <a:ext cx="1803557" cy="352471"/>
        </a:xfrm>
        <a:prstGeom prst="rightArrow">
          <a:avLst/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solidFill>
            <a:srgbClr val="4F81BD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kern="1200" dirty="0"/>
        </a:p>
      </dsp:txBody>
      <dsp:txXfrm>
        <a:off x="3177643" y="2682587"/>
        <a:ext cx="1592075" cy="211483"/>
      </dsp:txXfrm>
    </dsp:sp>
    <dsp:sp modelId="{BE7DDA72-D58D-FC43-A003-B9DBD1068DE0}">
      <dsp:nvSpPr>
        <dsp:cNvPr id="0" name=""/>
        <dsp:cNvSpPr/>
      </dsp:nvSpPr>
      <dsp:spPr>
        <a:xfrm>
          <a:off x="5148379" y="2384483"/>
          <a:ext cx="1615380" cy="807690"/>
        </a:xfrm>
        <a:prstGeom prst="roundRect">
          <a:avLst>
            <a:gd name="adj" fmla="val 10000"/>
          </a:avLst>
        </a:prstGeom>
        <a:solidFill>
          <a:srgbClr val="EEECE1"/>
        </a:solidFill>
        <a:ln>
          <a:solidFill>
            <a:srgbClr val="000090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rgbClr val="000090"/>
              </a:solidFill>
            </a:rPr>
            <a:t>Sema</a:t>
          </a:r>
          <a:endParaRPr lang="en-US" sz="2000" b="1" kern="1200" dirty="0">
            <a:solidFill>
              <a:srgbClr val="000090"/>
            </a:solidFill>
          </a:endParaRPr>
        </a:p>
      </dsp:txBody>
      <dsp:txXfrm>
        <a:off x="5172035" y="2408139"/>
        <a:ext cx="1568068" cy="760378"/>
      </dsp:txXfrm>
    </dsp:sp>
    <dsp:sp modelId="{27B4803B-2DC9-DA4E-9AE1-C326957C5350}">
      <dsp:nvSpPr>
        <dsp:cNvPr id="0" name=""/>
        <dsp:cNvSpPr/>
      </dsp:nvSpPr>
      <dsp:spPr>
        <a:xfrm rot="14071558">
          <a:off x="4664189" y="1551963"/>
          <a:ext cx="1474904" cy="255756"/>
        </a:xfrm>
        <a:prstGeom prst="left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solidFill>
            <a:srgbClr val="4F81BD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 dirty="0"/>
        </a:p>
      </dsp:txBody>
      <dsp:txXfrm rot="10800000">
        <a:off x="4740916" y="1603114"/>
        <a:ext cx="1321450" cy="15345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030209-98BB-FF4A-930A-651A485CAF53}">
      <dsp:nvSpPr>
        <dsp:cNvPr id="0" name=""/>
        <dsp:cNvSpPr/>
      </dsp:nvSpPr>
      <dsp:spPr>
        <a:xfrm>
          <a:off x="2135780" y="294590"/>
          <a:ext cx="2657244" cy="1130634"/>
        </a:xfrm>
        <a:prstGeom prst="roundRect">
          <a:avLst>
            <a:gd name="adj" fmla="val 10000"/>
          </a:avLst>
        </a:prstGeom>
        <a:solidFill>
          <a:srgbClr val="EEECE1"/>
        </a:solidFill>
        <a:ln>
          <a:solidFill>
            <a:srgbClr val="000090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u="none" kern="1200" dirty="0" smtClean="0">
              <a:solidFill>
                <a:srgbClr val="000090"/>
              </a:solidFill>
            </a:rPr>
            <a:t>The Data Structures</a:t>
          </a:r>
        </a:p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0" kern="1200" dirty="0" smtClean="0">
              <a:solidFill>
                <a:srgbClr val="000090"/>
              </a:solidFill>
            </a:rPr>
            <a:t>* AST nodes</a:t>
          </a:r>
        </a:p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0" kern="1200" dirty="0" smtClean="0">
              <a:solidFill>
                <a:srgbClr val="000090"/>
              </a:solidFill>
            </a:rPr>
            <a:t>* Data structures extensions</a:t>
          </a:r>
        </a:p>
      </dsp:txBody>
      <dsp:txXfrm>
        <a:off x="2168895" y="327705"/>
        <a:ext cx="2591014" cy="1064404"/>
      </dsp:txXfrm>
    </dsp:sp>
    <dsp:sp modelId="{0C1D6D91-647C-FC45-96E4-A603D973B164}">
      <dsp:nvSpPr>
        <dsp:cNvPr id="0" name=""/>
        <dsp:cNvSpPr/>
      </dsp:nvSpPr>
      <dsp:spPr>
        <a:xfrm rot="7324499">
          <a:off x="165112" y="2427076"/>
          <a:ext cx="2132029" cy="444018"/>
        </a:xfrm>
        <a:prstGeom prst="left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solidFill>
            <a:srgbClr val="4F81BD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900" kern="1200" dirty="0"/>
        </a:p>
      </dsp:txBody>
      <dsp:txXfrm rot="10800000">
        <a:off x="298317" y="2515880"/>
        <a:ext cx="1865619" cy="266410"/>
      </dsp:txXfrm>
    </dsp:sp>
    <dsp:sp modelId="{2D2B68FB-A537-DB4F-AA52-72951582DD4B}">
      <dsp:nvSpPr>
        <dsp:cNvPr id="0" name=""/>
        <dsp:cNvSpPr/>
      </dsp:nvSpPr>
      <dsp:spPr>
        <a:xfrm>
          <a:off x="58709" y="4041117"/>
          <a:ext cx="1339426" cy="516770"/>
        </a:xfrm>
        <a:prstGeom prst="roundRect">
          <a:avLst>
            <a:gd name="adj" fmla="val 10000"/>
          </a:avLst>
        </a:prstGeom>
        <a:solidFill>
          <a:srgbClr val="EEECE1"/>
        </a:solidFill>
        <a:ln>
          <a:solidFill>
            <a:srgbClr val="000090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u="none" kern="1200" dirty="0" smtClean="0">
              <a:solidFill>
                <a:srgbClr val="000090"/>
              </a:solidFill>
            </a:rPr>
            <a:t>Parser</a:t>
          </a:r>
        </a:p>
      </dsp:txBody>
      <dsp:txXfrm>
        <a:off x="73845" y="4056253"/>
        <a:ext cx="1309154" cy="486498"/>
      </dsp:txXfrm>
    </dsp:sp>
    <dsp:sp modelId="{99D208E4-6707-2F48-8293-5578CAB3F5EB}">
      <dsp:nvSpPr>
        <dsp:cNvPr id="0" name=""/>
        <dsp:cNvSpPr/>
      </dsp:nvSpPr>
      <dsp:spPr>
        <a:xfrm rot="21599316">
          <a:off x="2121568" y="4031214"/>
          <a:ext cx="2771242" cy="535471"/>
        </a:xfrm>
        <a:prstGeom prst="rightArrow">
          <a:avLst/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solidFill>
            <a:srgbClr val="4F81BD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200" kern="1200" dirty="0"/>
        </a:p>
      </dsp:txBody>
      <dsp:txXfrm>
        <a:off x="2282209" y="4138308"/>
        <a:ext cx="2449960" cy="321283"/>
      </dsp:txXfrm>
    </dsp:sp>
    <dsp:sp modelId="{BE7DDA72-D58D-FC43-A003-B9DBD1068DE0}">
      <dsp:nvSpPr>
        <dsp:cNvPr id="0" name=""/>
        <dsp:cNvSpPr/>
      </dsp:nvSpPr>
      <dsp:spPr>
        <a:xfrm>
          <a:off x="5616243" y="3263084"/>
          <a:ext cx="3042334" cy="2070284"/>
        </a:xfrm>
        <a:prstGeom prst="roundRect">
          <a:avLst>
            <a:gd name="adj" fmla="val 10000"/>
          </a:avLst>
        </a:prstGeom>
        <a:solidFill>
          <a:srgbClr val="EEECE1"/>
        </a:solidFill>
        <a:ln>
          <a:solidFill>
            <a:srgbClr val="000090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u="none" kern="1200" dirty="0" smtClean="0">
              <a:solidFill>
                <a:srgbClr val="000090"/>
              </a:solidFill>
            </a:rPr>
            <a:t>Sema</a:t>
          </a:r>
        </a:p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0" kern="1200" dirty="0" smtClean="0">
              <a:solidFill>
                <a:srgbClr val="000090"/>
              </a:solidFill>
            </a:rPr>
            <a:t>* Entities instances</a:t>
          </a:r>
        </a:p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0" kern="1200" dirty="0" smtClean="0">
              <a:solidFill>
                <a:srgbClr val="000090"/>
              </a:solidFill>
            </a:rPr>
            <a:t>* Entity references</a:t>
          </a:r>
        </a:p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0" kern="1200" dirty="0" smtClean="0">
              <a:solidFill>
                <a:srgbClr val="000090"/>
              </a:solidFill>
            </a:rPr>
            <a:t>* Name lookup</a:t>
          </a:r>
        </a:p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0" kern="1200" dirty="0" smtClean="0">
              <a:solidFill>
                <a:srgbClr val="000090"/>
              </a:solidFill>
            </a:rPr>
            <a:t>* Type-checking + instantiation</a:t>
          </a:r>
        </a:p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0" kern="1200" dirty="0" smtClean="0">
              <a:solidFill>
                <a:srgbClr val="000090"/>
              </a:solidFill>
            </a:rPr>
            <a:t>* Template argument deduction</a:t>
          </a:r>
          <a:endParaRPr lang="en-US" sz="1600" b="1" kern="1200" dirty="0">
            <a:solidFill>
              <a:srgbClr val="000090"/>
            </a:solidFill>
          </a:endParaRPr>
        </a:p>
      </dsp:txBody>
      <dsp:txXfrm>
        <a:off x="5676880" y="3323721"/>
        <a:ext cx="2921060" cy="1949010"/>
      </dsp:txXfrm>
    </dsp:sp>
    <dsp:sp modelId="{27B4803B-2DC9-DA4E-9AE1-C326957C5350}">
      <dsp:nvSpPr>
        <dsp:cNvPr id="0" name=""/>
        <dsp:cNvSpPr/>
      </dsp:nvSpPr>
      <dsp:spPr>
        <a:xfrm rot="13758956">
          <a:off x="4620274" y="1946663"/>
          <a:ext cx="2244893" cy="422375"/>
        </a:xfrm>
        <a:prstGeom prst="left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solidFill>
            <a:srgbClr val="4F81BD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 dirty="0"/>
        </a:p>
      </dsp:txBody>
      <dsp:txXfrm rot="10800000">
        <a:off x="4746986" y="2031138"/>
        <a:ext cx="1991468" cy="25342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8A05C8-C861-E545-AE33-DAB6FB1162C2}" type="datetimeFigureOut">
              <a:rPr lang="en-US" smtClean="0"/>
              <a:t>5/13/12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B23DF6-C3A0-6B45-B782-7FBBF66E66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16046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F11754-D813-7746-89EC-B815C02F2186}" type="datetimeFigureOut">
              <a:rPr lang="en-US" smtClean="0"/>
              <a:t>5/13/12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B0309B-5B1E-2247-B73D-E237526A4E8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845229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4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5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5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5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5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5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5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5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5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5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5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6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6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_rels/notesSlide6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_rels/notesSlide6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_rels/notesSlide6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5.xml"/></Relationships>
</file>

<file path=ppt/notesSlides/_rels/notesSlide6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6.xml"/></Relationships>
</file>

<file path=ppt/notesSlides/_rels/notesSlide6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7.xml"/></Relationships>
</file>

<file path=ppt/notesSlides/_rels/notesSlide6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8.xml"/></Relationships>
</file>

<file path=ppt/notesSlides/_rels/notesSlide6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9.xml"/></Relationships>
</file>

<file path=ppt/notesSlides/_rels/notesSlide6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0.xml"/></Relationships>
</file>

<file path=ppt/notesSlides/_rels/notesSlide7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1.xml"/></Relationships>
</file>

<file path=ppt/notesSlides/_rels/notesSlide7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2.xml"/></Relationships>
</file>

<file path=ppt/notesSlides/_rels/notesSlide7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3.xml"/></Relationships>
</file>

<file path=ppt/notesSlides/_rels/notesSlide7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4.xml"/></Relationships>
</file>

<file path=ppt/notesSlides/_rels/notesSlide7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5.xml"/></Relationships>
</file>

<file path=ppt/notesSlides/_rels/notesSlide7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6.xml"/></Relationships>
</file>

<file path=ppt/notesSlides/_rels/notesSlide7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7.xml"/></Relationships>
</file>

<file path=ppt/notesSlides/_rels/notesSlide7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8.xml"/></Relationships>
</file>

<file path=ppt/notesSlides/_rels/notesSlide7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9.xml"/></Relationships>
</file>

<file path=ppt/notesSlides/_rels/notesSlide7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0.xml"/></Relationships>
</file>

<file path=ppt/notesSlides/_rels/notesSlide8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1.xml"/></Relationships>
</file>

<file path=ppt/notesSlides/_rels/notesSlide8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2.xml"/></Relationships>
</file>

<file path=ppt/notesSlides/_rels/notesSlide8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3.xml"/></Relationships>
</file>

<file path=ppt/notesSlides/_rels/notesSlide8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4.xml"/></Relationships>
</file>

<file path=ppt/notesSlides/_rels/notesSlide8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5.xml"/></Relationships>
</file>

<file path=ppt/notesSlides/_rels/notesSlide8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6.xml"/></Relationships>
</file>

<file path=ppt/notesSlides/_rels/notesSlide8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7.xml"/></Relationships>
</file>

<file path=ppt/notesSlides/_rels/notesSlide8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8.xml"/></Relationships>
</file>

<file path=ppt/notesSlides/_rels/notesSlide8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9.xml"/></Relationships>
</file>

<file path=ppt/notesSlides/_rels/notesSlide8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0.xml"/></Relationships>
</file>

<file path=ppt/notesSlides/_rels/notesSlide9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1.xml"/></Relationships>
</file>

<file path=ppt/notesSlides/_rels/notesSlide9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2.xml"/></Relationships>
</file>

<file path=ppt/notesSlides/_rels/notesSlide9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3.xml"/></Relationships>
</file>

<file path=ppt/notesSlides/_rels/notesSlide9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4.xml"/></Relationships>
</file>

<file path=ppt/notesSlides/_rels/notesSlide9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5.xml"/></Relationships>
</file>

<file path=ppt/notesSlides/_rels/notesSlide9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6.xml"/></Relationships>
</file>

<file path=ppt/notesSlides/_rels/notesSlide9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7.xml"/></Relationships>
</file>

<file path=ppt/notesSlides/_rels/notesSlide9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8.xml"/></Relationships>
</file>

<file path=ppt/notesSlides/_rels/notesSlide9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9.xml"/></Relationships>
</file>

<file path=ppt/notesSlides/_rels/notesSlide9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0.xml"/></Relationships>
</file>

<file path=ppt/notesSlides/_rels/notesSlide10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1.xml"/></Relationships>
</file>

<file path=ppt/notesSlides/_rels/notesSlide10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2.xml"/></Relationships>
</file>

<file path=ppt/notesSlides/_rels/notesSlide10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3.xml"/></Relationships>
</file>

<file path=ppt/notesSlides/_rels/notesSlide10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4.xml"/></Relationships>
</file>

<file path=ppt/notesSlides/_rels/notesSlide10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5.xml"/></Relationships>
</file>

<file path=ppt/notesSlides/_rels/notesSlide10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6.xml"/></Relationships>
</file>

<file path=ppt/notesSlides/_rels/notesSlide10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7.xml"/></Relationships>
</file>

<file path=ppt/notesSlides/_rels/notesSlide10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8.xml"/></Relationships>
</file>

<file path=ppt/notesSlides/_rels/notesSlide10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9.xml"/></Relationships>
</file>

<file path=ppt/notesSlides/_rels/notesSlide10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0.xml"/></Relationships>
</file>

<file path=ppt/notesSlides/_rels/notesSlide1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1.xml"/></Relationships>
</file>

<file path=ppt/notesSlides/_rels/notesSlide1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2.xml"/></Relationships>
</file>

<file path=ppt/notesSlides/_rels/notesSlide1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3.xml"/></Relationships>
</file>

<file path=ppt/notesSlides/_rels/notesSlide1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4.xml"/></Relationships>
</file>

<file path=ppt/notesSlides/_rels/notesSlide1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5.xml"/></Relationships>
</file>

<file path=ppt/notesSlides/_rels/notesSlide1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6.xml"/></Relationships>
</file>

<file path=ppt/notesSlides/_rels/notesSlide1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7.xml"/></Relationships>
</file>

<file path=ppt/notesSlides/_rels/notesSlide1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8.xml"/></Relationships>
</file>

<file path=ppt/notesSlides/_rels/notesSlide1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9.xml"/></Relationships>
</file>

<file path=ppt/notesSlides/_rels/notesSlide1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0.xml"/></Relationships>
</file>

<file path=ppt/notesSlides/_rels/notesSlide1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1.xml"/></Relationships>
</file>

<file path=ppt/notesSlides/_rels/notesSlide1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2.xml"/></Relationships>
</file>

<file path=ppt/notesSlides/_rels/notesSlide1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3.xml"/></Relationships>
</file>

<file path=ppt/notesSlides/_rels/notesSlide1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4.xml"/></Relationships>
</file>

<file path=ppt/notesSlides/_rels/notesSlide1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5.xml"/></Relationships>
</file>

<file path=ppt/notesSlides/_rels/notesSlide1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6.xml"/></Relationships>
</file>

<file path=ppt/notesSlides/_rels/notesSlide1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7.xml"/></Relationships>
</file>

<file path=ppt/notesSlides/_rels/notesSlide1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8.xml"/></Relationships>
</file>

<file path=ppt/notesSlides/_rels/notesSlide1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9.xml"/></Relationships>
</file>

<file path=ppt/notesSlides/_rels/notesSlide1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0.xml"/></Relationships>
</file>

<file path=ppt/notesSlides/_rels/notesSlide1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1.xml"/></Relationships>
</file>

<file path=ppt/notesSlides/_rels/notesSlide1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2.xml"/></Relationships>
</file>

<file path=ppt/notesSlides/_rels/notesSlide1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3.xml"/></Relationships>
</file>

<file path=ppt/notesSlides/_rels/notesSlide1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4.xml"/></Relationships>
</file>

<file path=ppt/notesSlides/_rels/notesSlide1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5.xml"/></Relationships>
</file>

<file path=ppt/notesSlides/_rels/notesSlide1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8.xml"/></Relationships>
</file>

<file path=ppt/notesSlides/_rels/notesSlide1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9.xml"/></Relationships>
</file>

<file path=ppt/notesSlides/_rels/notesSlide1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0.xml"/></Relationships>
</file>

<file path=ppt/notesSlides/_rels/notesSlide1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1.xml"/></Relationships>
</file>

<file path=ppt/notesSlides/_rels/notesSlide1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2.xml"/></Relationships>
</file>

<file path=ppt/notesSlides/_rels/notesSlide1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3.xml"/></Relationships>
</file>

<file path=ppt/notesSlides/_rels/notesSlide1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4.xml"/></Relationships>
</file>

<file path=ppt/notesSlides/_rels/notesSlide1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5.xml"/></Relationships>
</file>

<file path=ppt/notesSlides/_rels/notesSlide14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6.xml"/></Relationships>
</file>

<file path=ppt/notesSlides/_rels/notesSlide14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7.xml"/></Relationships>
</file>

<file path=ppt/notesSlides/_rels/notesSlide14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8.xml"/></Relationships>
</file>

<file path=ppt/notesSlides/_rels/notesSlide14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9.xml"/></Relationships>
</file>

<file path=ppt/notesSlides/_rels/notesSlide14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0.xml"/></Relationships>
</file>

<file path=ppt/notesSlides/_rels/notesSlide14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1.xml"/></Relationships>
</file>

<file path=ppt/notesSlides/_rels/notesSlide14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2.xml"/></Relationships>
</file>

<file path=ppt/notesSlides/_rels/notesSlide15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3.xml"/></Relationships>
</file>

<file path=ppt/notesSlides/_rels/notesSlide15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4.xml"/></Relationships>
</file>

<file path=ppt/notesSlides/_rels/notesSlide15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5.xml"/></Relationships>
</file>

<file path=ppt/notesSlides/_rels/notesSlide15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6.xml"/></Relationships>
</file>

<file path=ppt/notesSlides/_rels/notesSlide15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7.xml"/></Relationships>
</file>

<file path=ppt/notesSlides/_rels/notesSlide15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8.xml"/></Relationships>
</file>

<file path=ppt/notesSlides/_rels/notesSlide15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9.xml"/></Relationships>
</file>

<file path=ppt/notesSlides/_rels/notesSlide15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0.xml"/></Relationships>
</file>

<file path=ppt/notesSlides/_rels/notesSlide15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1.xml"/></Relationships>
</file>

<file path=ppt/notesSlides/_rels/notesSlide15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2.xml"/></Relationships>
</file>

<file path=ppt/notesSlides/_rels/notesSlide16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3.xml"/></Relationships>
</file>

<file path=ppt/notesSlides/_rels/notesSlide16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4.xml"/></Relationships>
</file>

<file path=ppt/notesSlides/_rels/notesSlide16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5.xml"/></Relationships>
</file>

<file path=ppt/notesSlides/_rels/notesSlide16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6.xml"/></Relationships>
</file>

<file path=ppt/notesSlides/_rels/notesSlide16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7.xml"/></Relationships>
</file>

<file path=ppt/notesSlides/_rels/notesSlide16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8.xml"/></Relationships>
</file>

<file path=ppt/notesSlides/_rels/notesSlide16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talk is for:</a:t>
            </a:r>
            <a:r>
              <a:rPr lang="en-US" baseline="0" dirty="0" smtClean="0"/>
              <a:t> C++ developers with interest in concepts design.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95208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talk is intended for library developers</a:t>
            </a:r>
            <a:r>
              <a:rPr lang="en-US" baseline="0" dirty="0" smtClean="0"/>
              <a:t> with an interest in concepts design.</a:t>
            </a:r>
          </a:p>
          <a:p>
            <a:r>
              <a:rPr lang="en-US" baseline="0" dirty="0" smtClean="0"/>
              <a:t>5 min break depending on how the talk is progressing…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Objective of this</a:t>
            </a:r>
            <a:r>
              <a:rPr lang="en-US" baseline="0" dirty="0" smtClean="0"/>
              <a:t> project are to, essentially, implement concepts for C++. </a:t>
            </a:r>
          </a:p>
          <a:p>
            <a:r>
              <a:rPr lang="en-US" baseline="0" dirty="0" smtClean="0"/>
              <a:t>We want to explore ways in which one can define an abstract layer to help reason about concepts designs.</a:t>
            </a:r>
          </a:p>
          <a:p>
            <a:r>
              <a:rPr lang="en-US" baseline="0" dirty="0" smtClean="0"/>
              <a:t>Ultimately, we want our implementation to be as independent from any design alternative as possible. </a:t>
            </a:r>
          </a:p>
          <a:p>
            <a:r>
              <a:rPr lang="en-US" baseline="0" dirty="0" smtClean="0"/>
              <a:t>Further, we want it to be extensible to any design choice.</a:t>
            </a:r>
          </a:p>
          <a:p>
            <a:endParaRPr lang="en-US" baseline="0" dirty="0" smtClean="0"/>
          </a:p>
          <a:p>
            <a:r>
              <a:rPr lang="en-US" baseline="0" dirty="0" smtClean="0"/>
              <a:t>As a result of this goal, we hope to concretely assess the implications of concepts designs, in both general and particular cases, </a:t>
            </a:r>
          </a:p>
          <a:p>
            <a:r>
              <a:rPr lang="en-US" baseline="0" dirty="0" smtClean="0"/>
              <a:t>on either implementers or users. For case in particular, we find it might be helpful to clearly separate any concept related implementation from </a:t>
            </a:r>
          </a:p>
          <a:p>
            <a:r>
              <a:rPr lang="en-US" baseline="0" dirty="0" smtClean="0"/>
              <a:t>C++ standard-based implementations.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Pushing further, we hope to highlight similarities and subtle differences between alternative designs.</a:t>
            </a:r>
          </a:p>
          <a:p>
            <a:r>
              <a:rPr lang="en-US" baseline="0" dirty="0" smtClean="0"/>
              <a:t>For that, we distinguish between two principal layers: an infrastructure and instantiations.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Let me point out here that the word instantiation shows up in two different contexts: template instantiation, and </a:t>
            </a:r>
          </a:p>
          <a:p>
            <a:r>
              <a:rPr lang="en-US" baseline="0" dirty="0" smtClean="0"/>
              <a:t>Design-specific implementations of concepts, as instantiations of our infrastructure layer…</a:t>
            </a:r>
          </a:p>
          <a:p>
            <a:r>
              <a:rPr lang="en-US" baseline="0" dirty="0" smtClean="0"/>
              <a:t>I hope that I will make it clear which is which throughout this talk, but again, please feel free to stop me whenever it gets confusing…</a:t>
            </a:r>
          </a:p>
          <a:p>
            <a:r>
              <a:rPr lang="en-US" baseline="0" dirty="0" smtClean="0"/>
              <a:t>In this particular case, I mean the later: instantiation of our infrastructure layer for design-specific extensions of our infrastructure layer…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project is called </a:t>
            </a:r>
            <a:r>
              <a:rPr lang="en-US" dirty="0" err="1" smtClean="0"/>
              <a:t>ConceptClang</a:t>
            </a:r>
            <a:r>
              <a:rPr lang="en-US" dirty="0" smtClean="0"/>
              <a:t> and it</a:t>
            </a:r>
            <a:r>
              <a:rPr lang="en-US" baseline="0" dirty="0" smtClean="0"/>
              <a:t> is …</a:t>
            </a:r>
          </a:p>
          <a:p>
            <a:endParaRPr lang="en-US" baseline="0" dirty="0" smtClean="0"/>
          </a:p>
          <a:p>
            <a:r>
              <a:rPr lang="en-US" baseline="0" dirty="0" smtClean="0"/>
              <a:t>Pre-Frankfurt == draft of C++ standard before the committee came to the conclusion that the feature was not quite ready for the </a:t>
            </a:r>
          </a:p>
          <a:p>
            <a:r>
              <a:rPr lang="en-US" baseline="0" dirty="0" smtClean="0"/>
              <a:t>What is not the current revision the standard, C++11.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License: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University of Illinois Open Source License</a:t>
            </a:r>
          </a:p>
          <a:p>
            <a:endParaRPr lang="en-US" baseline="0" dirty="0" smtClean="0"/>
          </a:p>
          <a:p>
            <a:r>
              <a:rPr lang="en-US" baseline="0" dirty="0" smtClean="0"/>
              <a:t>We choose to work with Clang, which is an LLVM front-end…. because…</a:t>
            </a:r>
          </a:p>
          <a:p>
            <a:r>
              <a:rPr lang="en-US" baseline="0" dirty="0" smtClean="0">
                <a:sym typeface="Wingdings"/>
              </a:rPr>
              <a:t>Of four reasons:</a:t>
            </a:r>
          </a:p>
          <a:p>
            <a:r>
              <a:rPr lang="en-US" baseline="0" dirty="0" smtClean="0">
                <a:sym typeface="Wingdings"/>
              </a:rPr>
              <a:t>1 - it inherits from  LLVM’s carefully designed coding guideline, and</a:t>
            </a:r>
          </a:p>
          <a:p>
            <a:r>
              <a:rPr lang="en-US" baseline="0" dirty="0" smtClean="0">
                <a:sym typeface="Wingdings"/>
              </a:rPr>
              <a:t>2 – is designed based on modern C++ implementation technology</a:t>
            </a:r>
          </a:p>
          <a:p>
            <a:r>
              <a:rPr lang="en-US" baseline="0" dirty="0" smtClean="0">
                <a:sym typeface="Wingdings"/>
              </a:rPr>
              <a:t>    which makes it highly structured, modular and easy to work with, especially for non-experts. Third,</a:t>
            </a:r>
          </a:p>
          <a:p>
            <a:r>
              <a:rPr lang="en-US" baseline="0" dirty="0" smtClean="0">
                <a:sym typeface="Wingdings"/>
              </a:rPr>
              <a:t>3 – Attempts to follow the C++ standard strictly to improve code portability. Fourth,</a:t>
            </a:r>
          </a:p>
          <a:p>
            <a:r>
              <a:rPr lang="en-US" baseline="0" dirty="0" smtClean="0">
                <a:sym typeface="Wingdings"/>
              </a:rPr>
              <a:t>4 – The license that it is based on allows for the kinds of extensions and experimentations that we need.</a:t>
            </a:r>
          </a:p>
          <a:p>
            <a:endParaRPr lang="en-US" baseline="0" dirty="0" smtClean="0">
              <a:sym typeface="Wingdings"/>
            </a:endParaRPr>
          </a:p>
          <a:p>
            <a:r>
              <a:rPr lang="en-US" baseline="0" dirty="0" smtClean="0">
                <a:sym typeface="Wingdings"/>
              </a:rPr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There</a:t>
            </a:r>
            <a:r>
              <a:rPr lang="en-US" baseline="0" dirty="0" smtClean="0"/>
              <a:t> is another project in this area that was developed by our group, at IU, in the past: </a:t>
            </a:r>
            <a:r>
              <a:rPr lang="en-US" baseline="0" dirty="0" err="1" smtClean="0"/>
              <a:t>ConceptGCC</a:t>
            </a:r>
            <a:r>
              <a:rPr lang="en-US" baseline="0" dirty="0" smtClean="0"/>
              <a:t>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err="1" smtClean="0"/>
              <a:t>ConceptGCC</a:t>
            </a:r>
            <a:r>
              <a:rPr lang="en-US" sz="1200" dirty="0" smtClean="0"/>
              <a:t> is a prototype implementation of concepts, developed for the pre-Frankfurt design.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Introducing from the perspective of generic programming…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Lifting from concrete to abstract implementation must preserve the efficiency of the concrete implementation.</a:t>
            </a:r>
          </a:p>
          <a:p>
            <a:r>
              <a:rPr lang="en-US" baseline="0" dirty="0" smtClean="0"/>
              <a:t>Always provides all possible abstractions to cover all input.</a:t>
            </a:r>
          </a:p>
          <a:p>
            <a:r>
              <a:rPr lang="en-US" baseline="0" dirty="0" smtClean="0"/>
              <a:t>Provided that, for abstractions at the same level, none dominates the other in efficiency for all input,.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  <a:p>
            <a:r>
              <a:rPr lang="en-US" baseline="0" dirty="0" smtClean="0"/>
              <a:t>Lets add some numbers together. Stored in arrays…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Abstractly, they both do the same thing:</a:t>
            </a:r>
            <a:r>
              <a:rPr lang="en-US" baseline="0" dirty="0" smtClean="0"/>
              <a:t> </a:t>
            </a:r>
          </a:p>
          <a:p>
            <a:r>
              <a:rPr lang="en-US" baseline="0" dirty="0" smtClean="0"/>
              <a:t>Their main purpose is to traverse a sequence of numbers and accumulate them on a given initial value.</a:t>
            </a:r>
          </a:p>
          <a:p>
            <a:endParaRPr lang="en-US" baseline="0" dirty="0" smtClean="0"/>
          </a:p>
          <a:p>
            <a:r>
              <a:rPr lang="en-US" baseline="0" dirty="0" smtClean="0"/>
              <a:t>However, they are kept in different implementations because of added unnecessary requirements, for that main purpose:</a:t>
            </a:r>
          </a:p>
          <a:p>
            <a:r>
              <a:rPr lang="en-US" baseline="0" dirty="0" smtClean="0"/>
              <a:t>the types of the elements.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We would like to express this process of summation in a more concise fashion...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baseline="0" dirty="0" smtClean="0"/>
              <a:t>So, we start by grouping these two </a:t>
            </a:r>
          </a:p>
          <a:p>
            <a:r>
              <a:rPr lang="en-US" baseline="0" dirty="0" smtClean="0"/>
              <a:t>Implementations into a single generic one, abstracting over the type of the elements…</a:t>
            </a:r>
          </a:p>
          <a:p>
            <a:r>
              <a:rPr lang="en-US" baseline="0" dirty="0" smtClean="0"/>
              <a:t>The abstraction requires that for any abstract type T, there exists a valid implementation of the + operator </a:t>
            </a:r>
          </a:p>
          <a:p>
            <a:r>
              <a:rPr lang="en-US" baseline="0" dirty="0" smtClean="0"/>
              <a:t>for elements of type 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Then, we come across another variation of the summation that acts on a different type of collection for the elements…</a:t>
            </a:r>
          </a:p>
          <a:p>
            <a:r>
              <a:rPr lang="en-US" baseline="0" dirty="0" smtClean="0"/>
              <a:t>In this case, a list of floating point numbers…(and probably several other implementations along this trend of extension…)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So, we lift up that implementation as well, this time abstracting over the type of the container…</a:t>
            </a:r>
          </a:p>
          <a:p>
            <a:r>
              <a:rPr lang="en-US" baseline="0" dirty="0" smtClean="0"/>
              <a:t>The abstraction now requires an iterator range as input to the generic function, in addition </a:t>
            </a:r>
          </a:p>
          <a:p>
            <a:r>
              <a:rPr lang="en-US" baseline="0" dirty="0" smtClean="0"/>
              <a:t>to the lower abstractions’ + operator.</a:t>
            </a:r>
          </a:p>
          <a:p>
            <a:endParaRPr lang="en-US" baseline="0" dirty="0" smtClean="0"/>
          </a:p>
          <a:p>
            <a:r>
              <a:rPr lang="en-US" baseline="0" dirty="0" smtClean="0"/>
              <a:t>But there’s still a way in which this could be expressed more concisely, especially with respect to the binary operator in use.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For example, instead of adding the numbers together, another variation of these implementations could multiply them together…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We extend our lifting process through those different operations and get a more generalized form of summation called </a:t>
            </a:r>
          </a:p>
          <a:p>
            <a:r>
              <a:rPr lang="en-US" baseline="0" dirty="0" smtClean="0"/>
              <a:t>Accumulate.</a:t>
            </a:r>
          </a:p>
          <a:p>
            <a:endParaRPr lang="en-US" baseline="0" dirty="0" smtClean="0"/>
          </a:p>
          <a:p>
            <a:r>
              <a:rPr lang="en-US" baseline="0" dirty="0" smtClean="0"/>
              <a:t>By this lifting process, we’re not only expressing algorithms in terms of their most essential characteristics, </a:t>
            </a:r>
          </a:p>
          <a:p>
            <a:r>
              <a:rPr lang="en-US" baseline="0" dirty="0" smtClean="0"/>
              <a:t>independently of the data structures they act upon, but </a:t>
            </a:r>
          </a:p>
          <a:p>
            <a:r>
              <a:rPr lang="en-US" baseline="0" dirty="0" smtClean="0"/>
              <a:t>we are also avoiding repetitive implementations in some multiplicative order.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 abstract forms represent different levels of generic implementations. 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  <a:p>
            <a:r>
              <a:rPr lang="en-US" baseline="0" dirty="0" smtClean="0"/>
              <a:t>In C++ we express such generic algorithms using templates…</a:t>
            </a:r>
          </a:p>
          <a:p>
            <a:r>
              <a:rPr lang="en-US" baseline="0" dirty="0" smtClean="0"/>
              <a:t>For example, our more general accumulate algorithm will take this form.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 syntax consists of augmenting function signatures with an abstraction over the types of the input arguments.</a:t>
            </a:r>
          </a:p>
          <a:p>
            <a:r>
              <a:rPr lang="en-US" baseline="0" dirty="0" smtClean="0"/>
              <a:t>We specify the abstract types with what is called template parameters </a:t>
            </a:r>
          </a:p>
          <a:p>
            <a:endParaRPr lang="en-US" baseline="0" dirty="0" smtClean="0"/>
          </a:p>
          <a:p>
            <a:r>
              <a:rPr lang="en-US" baseline="0" dirty="0" smtClean="0"/>
              <a:t>And in doing so, we can now reuse the algorithm for varying purposes like..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 rest of the work, such as the selection of the right specialization, is done by the compiler…</a:t>
            </a:r>
          </a:p>
          <a:p>
            <a:endParaRPr lang="en-US" baseline="0" dirty="0" smtClean="0"/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At compile time, upon parsing</a:t>
            </a:r>
            <a:r>
              <a:rPr lang="en-US" baseline="0" dirty="0" smtClean="0"/>
              <a:t> a call to the generic function accumulate(), </a:t>
            </a:r>
          </a:p>
          <a:p>
            <a:r>
              <a:rPr lang="en-US" baseline="0" dirty="0" smtClean="0"/>
              <a:t>The compiler deduces the appropriate type  arguments, corresponding to the </a:t>
            </a:r>
          </a:p>
          <a:p>
            <a:r>
              <a:rPr lang="en-US" baseline="0" dirty="0" smtClean="0"/>
              <a:t>generic function’s template parameters, </a:t>
            </a:r>
          </a:p>
          <a:p>
            <a:r>
              <a:rPr lang="en-US" baseline="0" dirty="0" smtClean="0"/>
              <a:t>checks the arguments against the parameters, </a:t>
            </a:r>
          </a:p>
          <a:p>
            <a:r>
              <a:rPr lang="en-US" baseline="0" dirty="0" smtClean="0"/>
              <a:t>selecting the most specialized form of the template definition if necessary, </a:t>
            </a:r>
          </a:p>
          <a:p>
            <a:r>
              <a:rPr lang="en-US" baseline="0" dirty="0" smtClean="0"/>
              <a:t>and generates the specialized code if the type-checking succeeds.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In reality, for most compilers, at the point of template use, only a stub of the specialized code is generated.</a:t>
            </a:r>
          </a:p>
          <a:p>
            <a:r>
              <a:rPr lang="en-US" baseline="0" dirty="0" smtClean="0"/>
              <a:t>The generation of the actual implementation does not occur until much later in the process, at the end of a translation unit.</a:t>
            </a:r>
          </a:p>
          <a:p>
            <a:endParaRPr lang="en-US" dirty="0" smtClean="0"/>
          </a:p>
          <a:p>
            <a:r>
              <a:rPr lang="en-US" dirty="0" smtClean="0"/>
              <a:t>Both</a:t>
            </a:r>
            <a:r>
              <a:rPr lang="en-US" baseline="0" dirty="0" smtClean="0"/>
              <a:t> these processes of generating the specialized code stub and its implementation is </a:t>
            </a:r>
            <a:r>
              <a:rPr lang="en-US" baseline="0" dirty="0" err="1" smtClean="0"/>
              <a:t>refered</a:t>
            </a:r>
            <a:r>
              <a:rPr lang="en-US" baseline="0" dirty="0" smtClean="0"/>
              <a:t> to as template instantiation.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499D90-D3E6-4479-9C1B-2E3BF1DB28C4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688058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Paper authored by (Jeremy?) Gibbons provides this classifications…</a:t>
            </a:r>
          </a:p>
          <a:p>
            <a:endParaRPr lang="en-US" baseline="0" dirty="0" smtClean="0"/>
          </a:p>
          <a:p>
            <a:r>
              <a:rPr lang="en-US" baseline="0" dirty="0" smtClean="0"/>
              <a:t>Concepts == structure + property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  <a:p>
            <a:r>
              <a:rPr lang="en-US" baseline="0" dirty="0" smtClean="0"/>
              <a:t>Now, back to our example…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There are some implicit assumptions that we are making here… </a:t>
            </a:r>
          </a:p>
          <a:p>
            <a:r>
              <a:rPr lang="en-US" baseline="0" dirty="0" smtClean="0"/>
              <a:t>These are requirements for successful execution of a call to the generic function.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These requirements can quickly get tedious to keep track of, and </a:t>
            </a:r>
          </a:p>
          <a:p>
            <a:r>
              <a:rPr lang="en-US" baseline="0" dirty="0" smtClean="0"/>
              <a:t>expressing them as input parameters cannot always be a favorable option.</a:t>
            </a:r>
          </a:p>
          <a:p>
            <a:r>
              <a:rPr lang="en-US" baseline="0" dirty="0" smtClean="0"/>
              <a:t>Besides, they also tend to be repetitive across various algorithms.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So we use concepts to express and group them.</a:t>
            </a:r>
          </a:p>
          <a:p>
            <a:r>
              <a:rPr lang="en-US" baseline="0" dirty="0" smtClean="0"/>
              <a:t>When a type covers all the requirements expressed by a concepts, we say that the type satisfied the requirements of the concepts.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For example…</a:t>
            </a:r>
          </a:p>
          <a:p>
            <a:r>
              <a:rPr lang="en-US" baseline="0" dirty="0" smtClean="0"/>
              <a:t>In this example still, we assume that …</a:t>
            </a:r>
          </a:p>
          <a:p>
            <a:endParaRPr lang="en-US" baseline="0" dirty="0" smtClean="0"/>
          </a:p>
          <a:p>
            <a:r>
              <a:rPr lang="en-US" baseline="0" dirty="0" smtClean="0"/>
              <a:t>What we have essentially done here is … </a:t>
            </a:r>
          </a:p>
          <a:p>
            <a:r>
              <a:rPr lang="en-US" baseline="0" dirty="0" smtClean="0"/>
              <a:t>we’ve moved from abstracting over the types of the inputs to abstracting over particular properties of those types.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Such properties can be syntactical, such as whether values can be dereferenced or pre-incremented, </a:t>
            </a:r>
          </a:p>
          <a:p>
            <a:r>
              <a:rPr lang="en-US" baseline="0" dirty="0" err="1" smtClean="0"/>
              <a:t>semantical</a:t>
            </a:r>
            <a:r>
              <a:rPr lang="en-US" baseline="0" dirty="0" smtClean="0"/>
              <a:t>, stating the conditions under which operations are to be applied (pre/post-conditions), </a:t>
            </a:r>
          </a:p>
          <a:p>
            <a:r>
              <a:rPr lang="en-US" baseline="0" dirty="0" smtClean="0"/>
              <a:t>and simply specifying some complexity guarantees.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For this example, here,</a:t>
            </a:r>
          </a:p>
          <a:p>
            <a:r>
              <a:rPr lang="en-US" baseline="0" dirty="0" smtClean="0"/>
              <a:t>there is an implicit assumption that the type </a:t>
            </a:r>
            <a:r>
              <a:rPr lang="en-US" baseline="0" dirty="0" err="1" smtClean="0"/>
              <a:t>Iter</a:t>
            </a:r>
            <a:r>
              <a:rPr lang="en-US" baseline="0" dirty="0" smtClean="0"/>
              <a:t> would satisfy the requirements of an input iterator, </a:t>
            </a:r>
          </a:p>
          <a:p>
            <a:r>
              <a:rPr lang="en-US" baseline="0" dirty="0" smtClean="0"/>
              <a:t>that that </a:t>
            </a:r>
            <a:r>
              <a:rPr lang="en-US" baseline="0" dirty="0" err="1" smtClean="0"/>
              <a:t>BinOp</a:t>
            </a:r>
            <a:r>
              <a:rPr lang="en-US" baseline="0" dirty="0" smtClean="0"/>
              <a:t> would satisfy the requirements of a </a:t>
            </a:r>
            <a:r>
              <a:rPr lang="en-US" baseline="0" dirty="0" err="1" smtClean="0"/>
              <a:t>BinaryFunction</a:t>
            </a:r>
            <a:r>
              <a:rPr lang="en-US" baseline="0" dirty="0" smtClean="0"/>
              <a:t>, and </a:t>
            </a:r>
          </a:p>
          <a:p>
            <a:r>
              <a:rPr lang="en-US" baseline="0" dirty="0" smtClean="0"/>
              <a:t>that the result of applying </a:t>
            </a:r>
            <a:r>
              <a:rPr lang="en-US" baseline="0" dirty="0" err="1" smtClean="0"/>
              <a:t>bin_op</a:t>
            </a:r>
            <a:r>
              <a:rPr lang="en-US" baseline="0" dirty="0" smtClean="0"/>
              <a:t>() can be assigned to things of type the type of the elements in the sequence.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 requirement for an input iterator are that …</a:t>
            </a:r>
          </a:p>
          <a:p>
            <a:pPr marL="171450" indent="-171450">
              <a:buFontTx/>
              <a:buChar char="•"/>
            </a:pPr>
            <a:r>
              <a:rPr lang="en-US" baseline="0" dirty="0" smtClean="0"/>
              <a:t>Values can be copied and copy-constructed</a:t>
            </a:r>
          </a:p>
          <a:p>
            <a:pPr marL="171450" indent="-171450">
              <a:buFontTx/>
              <a:buChar char="•"/>
            </a:pPr>
            <a:r>
              <a:rPr lang="en-US" baseline="0" dirty="0" smtClean="0"/>
              <a:t>Values can be compared for equality or inequality</a:t>
            </a:r>
          </a:p>
          <a:p>
            <a:pPr marL="171450" indent="-171450">
              <a:buFontTx/>
              <a:buChar char="•"/>
            </a:pPr>
            <a:r>
              <a:rPr lang="en-US" baseline="0" dirty="0" smtClean="0"/>
              <a:t>Values can be dereferenced as an </a:t>
            </a:r>
            <a:r>
              <a:rPr lang="en-US" baseline="0" dirty="0" err="1" smtClean="0"/>
              <a:t>rvalue</a:t>
            </a:r>
            <a:endParaRPr lang="en-US" baseline="0" dirty="0" smtClean="0"/>
          </a:p>
          <a:p>
            <a:pPr marL="171450" indent="-171450">
              <a:buFontTx/>
              <a:buChar char="•"/>
            </a:pPr>
            <a:r>
              <a:rPr lang="en-US" baseline="0" dirty="0" smtClean="0"/>
              <a:t>Values can be pre- and post- incremented</a:t>
            </a:r>
          </a:p>
          <a:p>
            <a:pPr marL="171450" indent="-171450">
              <a:buFontTx/>
              <a:buChar char="•"/>
            </a:pPr>
            <a:endParaRPr lang="en-US" baseline="0" dirty="0" smtClean="0"/>
          </a:p>
          <a:p>
            <a:pPr marL="171450" indent="-171450">
              <a:buFontTx/>
              <a:buChar char="•"/>
            </a:pPr>
            <a:r>
              <a:rPr lang="en-US" baseline="0" dirty="0" smtClean="0"/>
              <a:t>Some equivalence relations between pre- and post- increment: ++</a:t>
            </a:r>
            <a:r>
              <a:rPr lang="en-US" baseline="0" dirty="0" err="1" smtClean="0"/>
              <a:t>i</a:t>
            </a:r>
            <a:r>
              <a:rPr lang="en-US" baseline="0" dirty="0" smtClean="0"/>
              <a:t> == (</a:t>
            </a:r>
            <a:r>
              <a:rPr lang="en-US" baseline="0" dirty="0" err="1" smtClean="0"/>
              <a:t>i</a:t>
            </a:r>
            <a:r>
              <a:rPr lang="en-US" baseline="0" dirty="0" smtClean="0"/>
              <a:t>++,</a:t>
            </a:r>
            <a:r>
              <a:rPr lang="en-US" baseline="0" dirty="0" err="1" smtClean="0"/>
              <a:t>i</a:t>
            </a:r>
            <a:r>
              <a:rPr lang="en-US" baseline="0" dirty="0" smtClean="0"/>
              <a:t>)</a:t>
            </a:r>
          </a:p>
          <a:p>
            <a:pPr marL="171450" indent="-171450">
              <a:buFontTx/>
              <a:buChar char="•"/>
            </a:pPr>
            <a:endParaRPr lang="en-US" baseline="0" dirty="0" smtClean="0"/>
          </a:p>
          <a:p>
            <a:pPr marL="171450" indent="-171450">
              <a:buFontTx/>
              <a:buChar char="•"/>
            </a:pPr>
            <a:r>
              <a:rPr lang="en-US" dirty="0" smtClean="0"/>
              <a:t>All operations are amortized constant time. </a:t>
            </a:r>
          </a:p>
          <a:p>
            <a:pPr marL="0" indent="0">
              <a:buFontTx/>
              <a:buNone/>
            </a:pPr>
            <a:endParaRPr lang="en-US" baseline="0" dirty="0" smtClean="0"/>
          </a:p>
          <a:p>
            <a:r>
              <a:rPr lang="en-US" baseline="0" dirty="0" smtClean="0"/>
              <a:t>Those of a binary function are that:</a:t>
            </a:r>
          </a:p>
          <a:p>
            <a:pPr marL="171450" indent="-171450">
              <a:buFontTx/>
              <a:buChar char="•"/>
            </a:pPr>
            <a:r>
              <a:rPr lang="en-US" baseline="0" dirty="0" smtClean="0"/>
              <a:t>Takes two element as input, and return results with appropriate types</a:t>
            </a:r>
          </a:p>
          <a:p>
            <a:pPr marL="171450" indent="-171450">
              <a:buFontTx/>
              <a:buChar char="•"/>
            </a:pPr>
            <a:r>
              <a:rPr lang="en-US" baseline="0" dirty="0" smtClean="0"/>
              <a:t>Copy constructible, assigned, etc… default constructible…</a:t>
            </a:r>
          </a:p>
          <a:p>
            <a:endParaRPr lang="en-US" baseline="0" dirty="0" smtClean="0"/>
          </a:p>
          <a:p>
            <a:r>
              <a:rPr lang="en-US" baseline="0" dirty="0" smtClean="0"/>
              <a:t>To say that a value is  assignable or convertible to another value implies that </a:t>
            </a:r>
          </a:p>
          <a:p>
            <a:r>
              <a:rPr lang="en-US" baseline="0" dirty="0" smtClean="0"/>
              <a:t>The value can be copy constructed or assigned into the type of the other value.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At this point we can start defining what concepts are.</a:t>
            </a:r>
          </a:p>
          <a:p>
            <a:endParaRPr lang="en-US" baseline="0" dirty="0" smtClean="0"/>
          </a:p>
          <a:p>
            <a:r>
              <a:rPr lang="en-US" baseline="0" dirty="0" smtClean="0"/>
              <a:t>As we’ve just seen, concepts are a mechanism for abstraction…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They are an essential component of generic programming.</a:t>
            </a:r>
          </a:p>
          <a:p>
            <a:r>
              <a:rPr lang="en-US" baseline="0" dirty="0" smtClean="0"/>
              <a:t>Some people like to think of them as constraints on types, or type predicates.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Now note that generic programming aims at increasing the reuse of software components, all in </a:t>
            </a:r>
          </a:p>
          <a:p>
            <a:r>
              <a:rPr lang="en-US" baseline="0" dirty="0" smtClean="0"/>
              <a:t>an efficient and safe manner…</a:t>
            </a:r>
          </a:p>
          <a:p>
            <a:endParaRPr lang="en-US" baseline="0" dirty="0" smtClean="0"/>
          </a:p>
          <a:p>
            <a:r>
              <a:rPr lang="en-US" baseline="0" dirty="0" smtClean="0"/>
              <a:t>In general, there tends to be a tradeoff between the level of abstraction and the efficiency of the reuse, since </a:t>
            </a:r>
          </a:p>
          <a:p>
            <a:r>
              <a:rPr lang="en-US" baseline="0" dirty="0" smtClean="0"/>
              <a:t>one needs to consider the cost of instantiating a template.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In our case, the instantiation is done by the compiler, generating code with no runtime overhead. </a:t>
            </a:r>
          </a:p>
          <a:p>
            <a:r>
              <a:rPr lang="en-US" baseline="0" dirty="0" smtClean="0"/>
              <a:t>So for the point of view of the user, we do not worry about the cost.</a:t>
            </a:r>
          </a:p>
          <a:p>
            <a:endParaRPr lang="en-US" baseline="0" dirty="0" smtClean="0"/>
          </a:p>
          <a:p>
            <a:r>
              <a:rPr lang="en-US" baseline="0" dirty="0" smtClean="0"/>
              <a:t>As far as the safety goes… it essentially consists of supporting this notion of separate typing…</a:t>
            </a:r>
          </a:p>
          <a:p>
            <a:r>
              <a:rPr lang="en-US" baseline="0" dirty="0" smtClean="0"/>
              <a:t>The discussion of which leads to another motivation for concepts in </a:t>
            </a:r>
            <a:r>
              <a:rPr lang="en-US" baseline="0" dirty="0" err="1" smtClean="0"/>
              <a:t>c++</a:t>
            </a:r>
            <a:r>
              <a:rPr lang="en-US" baseline="0" dirty="0" smtClean="0"/>
              <a:t>.</a:t>
            </a:r>
          </a:p>
          <a:p>
            <a:endParaRPr lang="en-US" baseline="0" dirty="0" smtClean="0"/>
          </a:p>
          <a:p>
            <a:r>
              <a:rPr lang="en-US" baseline="0" dirty="0" smtClean="0"/>
              <a:t>So, in the next few slides, we are going to define separate type checking, </a:t>
            </a:r>
          </a:p>
          <a:p>
            <a:r>
              <a:rPr lang="en-US" baseline="0" dirty="0" smtClean="0"/>
              <a:t>show how templates do not support the feature, show the problems we encounter with this lack of separate type checking, </a:t>
            </a:r>
          </a:p>
          <a:p>
            <a:r>
              <a:rPr lang="en-US" baseline="0" dirty="0" smtClean="0"/>
              <a:t>And show how the situation can be improved with a language support for concepts.</a:t>
            </a:r>
          </a:p>
          <a:p>
            <a:endParaRPr lang="en-US" baseline="0" dirty="0" smtClean="0"/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Different languages support concepts in varying capacities…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This table is from a study that was carried on between 2005 and 2007 by Garcia and several other people from our group at </a:t>
            </a:r>
          </a:p>
          <a:p>
            <a:r>
              <a:rPr lang="en-US" baseline="0" dirty="0" smtClean="0"/>
              <a:t>Indiana University and </a:t>
            </a:r>
          </a:p>
          <a:p>
            <a:r>
              <a:rPr lang="en-US" baseline="0" dirty="0" smtClean="0"/>
              <a:t>Shows the extent to which various languages support concepts, at least at the time.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C++, ML, Haskell, almost </a:t>
            </a:r>
            <a:r>
              <a:rPr lang="en-US" baseline="0" dirty="0" err="1" smtClean="0"/>
              <a:t>Ocaml</a:t>
            </a:r>
            <a:r>
              <a:rPr lang="en-US" baseline="0" dirty="0" smtClean="0"/>
              <a:t> – support concepts at least almost fully, and other languages in some varying capacity.</a:t>
            </a:r>
          </a:p>
          <a:p>
            <a:endParaRPr lang="en-US" baseline="0" dirty="0" smtClean="0"/>
          </a:p>
          <a:p>
            <a:r>
              <a:rPr lang="en-US" baseline="0" dirty="0" smtClean="0"/>
              <a:t>C++ in particular, covered nearly all features excepts for separate compilation. However, most of its support was not explicit within the language…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  <a:p>
            <a:r>
              <a:rPr lang="en-US" baseline="0" dirty="0" err="1" smtClean="0"/>
              <a:t>Cconcepts</a:t>
            </a:r>
            <a:r>
              <a:rPr lang="en-US" baseline="0" dirty="0" smtClean="0"/>
              <a:t> have been a part of C++, since at least the development of </a:t>
            </a:r>
          </a:p>
          <a:p>
            <a:r>
              <a:rPr lang="en-US" baseline="0" dirty="0" smtClean="0"/>
              <a:t>The Standard Template Library. </a:t>
            </a:r>
          </a:p>
          <a:p>
            <a:r>
              <a:rPr lang="en-US" baseline="0" dirty="0" smtClean="0"/>
              <a:t>Practical C++ libraries are designed with concepts in mind: MTL, STL, Boost, Boost Concept checking library.</a:t>
            </a:r>
          </a:p>
          <a:p>
            <a:r>
              <a:rPr lang="en-US" baseline="0" dirty="0" smtClean="0"/>
              <a:t>And concepts are defined in documentation</a:t>
            </a:r>
          </a:p>
          <a:p>
            <a:endParaRPr lang="en-US" baseline="0" dirty="0" smtClean="0"/>
          </a:p>
          <a:p>
            <a:r>
              <a:rPr lang="en-US" baseline="0" dirty="0" smtClean="0"/>
              <a:t>Often times, library developers use suggestive names to indicate the properties that types must satisfy.</a:t>
            </a:r>
          </a:p>
          <a:p>
            <a:r>
              <a:rPr lang="en-US" baseline="0" dirty="0" smtClean="0"/>
              <a:t>However, this method is only useful to the user of a library and not so much to the compiler, since </a:t>
            </a:r>
          </a:p>
          <a:p>
            <a:r>
              <a:rPr lang="en-US" baseline="0" dirty="0" smtClean="0"/>
              <a:t>The difference in template parameter names means nothing to the compiler…</a:t>
            </a:r>
          </a:p>
          <a:p>
            <a:endParaRPr lang="en-US" baseline="0" dirty="0" smtClean="0"/>
          </a:p>
          <a:p>
            <a:r>
              <a:rPr lang="en-US" baseline="0" dirty="0" smtClean="0"/>
              <a:t>In addition, there is only so much that once can express using suggestive names 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Over the years …</a:t>
            </a:r>
          </a:p>
          <a:p>
            <a:r>
              <a:rPr lang="en-US" baseline="0" dirty="0" smtClean="0"/>
              <a:t>Library developers have developed a number of mostly-meta-programming idioms designed to aid the expression and checking of </a:t>
            </a:r>
          </a:p>
          <a:p>
            <a:r>
              <a:rPr lang="en-US" baseline="0" dirty="0" smtClean="0"/>
              <a:t>Concepts a bit. </a:t>
            </a:r>
          </a:p>
          <a:p>
            <a:r>
              <a:rPr lang="en-US" baseline="0" dirty="0" smtClean="0"/>
              <a:t>Things like type-traits or tag dispatching allow to express the properties of types that form concepts…</a:t>
            </a:r>
          </a:p>
          <a:p>
            <a:r>
              <a:rPr lang="en-US" baseline="0" dirty="0" smtClean="0"/>
              <a:t>But this checking is only partial. </a:t>
            </a:r>
          </a:p>
          <a:p>
            <a:r>
              <a:rPr lang="en-US" baseline="0" dirty="0" smtClean="0"/>
              <a:t>The Boost concept checking library actually pushes the boundaries of what how much can be done </a:t>
            </a:r>
          </a:p>
          <a:p>
            <a:r>
              <a:rPr lang="en-US" baseline="0" dirty="0" smtClean="0"/>
              <a:t>exclusively reusing features of the language.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But, all these methods have limitations.</a:t>
            </a:r>
          </a:p>
          <a:p>
            <a:r>
              <a:rPr lang="en-US" baseline="0" dirty="0" smtClean="0"/>
              <a:t>We run into usability and incompleteness issues.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For one thing, as we saw earlier, the use of suggestive names is not expressive enough.</a:t>
            </a:r>
          </a:p>
          <a:p>
            <a:r>
              <a:rPr lang="en-US" baseline="0" dirty="0" smtClean="0"/>
              <a:t>The extended methods like tag dispatching and type traits tend be too complex, at least for novices of the language to use.</a:t>
            </a:r>
          </a:p>
          <a:p>
            <a:r>
              <a:rPr lang="en-US" baseline="0" dirty="0" smtClean="0"/>
              <a:t>Moreover, once one figures out how to use them, it leads to highly verbose implementations, just to do simple things…</a:t>
            </a:r>
          </a:p>
          <a:p>
            <a:endParaRPr lang="en-US" baseline="0" dirty="0" smtClean="0"/>
          </a:p>
          <a:p>
            <a:r>
              <a:rPr lang="en-US" baseline="0" dirty="0" smtClean="0"/>
              <a:t>From a language perspective, concepts are not checked by the compiler, and the lack of separate type checking </a:t>
            </a:r>
          </a:p>
          <a:p>
            <a:r>
              <a:rPr lang="en-US" baseline="0" dirty="0" smtClean="0"/>
              <a:t>Leads to late or no error detection and lengthy and hard-to-understand error messages…</a:t>
            </a:r>
          </a:p>
          <a:p>
            <a:endParaRPr lang="en-US" baseline="0" dirty="0" smtClean="0"/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 other words, because of  the</a:t>
            </a:r>
            <a:r>
              <a:rPr lang="en-US" baseline="0" dirty="0" smtClean="0"/>
              <a:t> lack of separate type checking, </a:t>
            </a:r>
          </a:p>
          <a:p>
            <a:r>
              <a:rPr lang="en-US" baseline="0" dirty="0" smtClean="0"/>
              <a:t>We get into trouble with our error detection and diagnoses mechanism.</a:t>
            </a:r>
          </a:p>
          <a:p>
            <a:endParaRPr lang="en-US" baseline="0" dirty="0" smtClean="0"/>
          </a:p>
          <a:p>
            <a:r>
              <a:rPr lang="en-US" baseline="0" dirty="0" smtClean="0"/>
              <a:t>Either errors are detected late, occasionally not until run-time, </a:t>
            </a:r>
          </a:p>
          <a:p>
            <a:r>
              <a:rPr lang="en-US" baseline="0" dirty="0" smtClean="0"/>
              <a:t>Or the diagnosis is too long and  complex to understand without some expert knowledge, </a:t>
            </a:r>
          </a:p>
          <a:p>
            <a:r>
              <a:rPr lang="en-US" baseline="0" dirty="0" smtClean="0"/>
              <a:t>Or the errors go completely unnoticed.</a:t>
            </a:r>
          </a:p>
          <a:p>
            <a:endParaRPr lang="en-US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For example, let us consider some faulty implementations and how they are currently handled in C++….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181353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Before </a:t>
            </a:r>
            <a:r>
              <a:rPr lang="en-US" dirty="0" err="1" smtClean="0"/>
              <a:t>msg</a:t>
            </a:r>
            <a:r>
              <a:rPr lang="en-US" dirty="0" smtClean="0"/>
              <a:t>:</a:t>
            </a:r>
          </a:p>
          <a:p>
            <a:r>
              <a:rPr lang="en-US" dirty="0" smtClean="0"/>
              <a:t>In file included from test.cpp:10:</a:t>
            </a:r>
          </a:p>
          <a:p>
            <a:r>
              <a:rPr lang="en-US" dirty="0" smtClean="0"/>
              <a:t>In file included from /</a:t>
            </a:r>
            <a:r>
              <a:rPr lang="en-US" dirty="0" err="1" smtClean="0"/>
              <a:t>usr</a:t>
            </a:r>
            <a:r>
              <a:rPr lang="en-US" dirty="0" smtClean="0"/>
              <a:t>/include/</a:t>
            </a:r>
            <a:r>
              <a:rPr lang="en-US" dirty="0" err="1" smtClean="0"/>
              <a:t>c++</a:t>
            </a:r>
            <a:r>
              <a:rPr lang="en-US" dirty="0" smtClean="0"/>
              <a:t>/4.2.1/numeric:68:</a:t>
            </a:r>
          </a:p>
          <a:p>
            <a:endParaRPr lang="en-US" dirty="0" smtClean="0"/>
          </a:p>
          <a:p>
            <a:r>
              <a:rPr lang="en-US" dirty="0" smtClean="0"/>
              <a:t>In this example,</a:t>
            </a:r>
            <a:r>
              <a:rPr lang="en-US" baseline="0" dirty="0" smtClean="0"/>
              <a:t> perhaps the author of accumulate </a:t>
            </a:r>
            <a:r>
              <a:rPr lang="en-US" baseline="0" dirty="0" err="1" smtClean="0"/>
              <a:t>mis</a:t>
            </a:r>
            <a:r>
              <a:rPr lang="en-US" baseline="0" dirty="0" smtClean="0"/>
              <a:t>-implemented it, or the use of accumulate </a:t>
            </a:r>
            <a:r>
              <a:rPr lang="en-US" baseline="0" dirty="0" err="1" smtClean="0"/>
              <a:t>mis</a:t>
            </a:r>
            <a:r>
              <a:rPr lang="en-US" baseline="0" dirty="0" smtClean="0"/>
              <a:t>-used it.</a:t>
            </a:r>
          </a:p>
          <a:p>
            <a:r>
              <a:rPr lang="en-US" baseline="0" dirty="0" smtClean="0"/>
              <a:t>Either way, we have the addition of integers being passed in as binary operator </a:t>
            </a:r>
          </a:p>
          <a:p>
            <a:r>
              <a:rPr lang="en-US" baseline="0" dirty="0" smtClean="0"/>
              <a:t>to accumulate the elements of types void* in the given range.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 error message has actually gotten better over the course of the years.</a:t>
            </a:r>
          </a:p>
          <a:p>
            <a:r>
              <a:rPr lang="en-US" baseline="0" dirty="0" smtClean="0"/>
              <a:t>We get this, which points to the implementation of accumulate within the STL implementation, </a:t>
            </a:r>
          </a:p>
          <a:p>
            <a:r>
              <a:rPr lang="en-US" baseline="0" dirty="0" smtClean="0"/>
              <a:t>And immediately after, tells us which part of the code caused the problem, </a:t>
            </a:r>
          </a:p>
          <a:p>
            <a:r>
              <a:rPr lang="en-US" baseline="0" dirty="0" smtClean="0"/>
              <a:t>And, while still pointing to library internals, tells us that we can’t convert from void* to int.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This doesn’t tells us what the immediate problem is, but at a less-than-expert can quickly figure out that 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 binary operator is incompatible for the type of the elements in the collection.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181353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Before </a:t>
            </a:r>
            <a:r>
              <a:rPr lang="en-US" dirty="0" err="1" smtClean="0"/>
              <a:t>msg</a:t>
            </a:r>
            <a:r>
              <a:rPr lang="en-US" dirty="0" smtClean="0"/>
              <a:t>:</a:t>
            </a:r>
          </a:p>
          <a:p>
            <a:r>
              <a:rPr lang="en-US" dirty="0" smtClean="0"/>
              <a:t>In file included from test.cpp:13:</a:t>
            </a:r>
          </a:p>
          <a:p>
            <a:r>
              <a:rPr lang="en-US" dirty="0" smtClean="0"/>
              <a:t>In file included from /</a:t>
            </a:r>
            <a:r>
              <a:rPr lang="en-US" dirty="0" err="1" smtClean="0"/>
              <a:t>usr</a:t>
            </a:r>
            <a:r>
              <a:rPr lang="en-US" dirty="0" smtClean="0"/>
              <a:t>/local/include/boost/bind.hpp:22:</a:t>
            </a:r>
          </a:p>
          <a:p>
            <a:endParaRPr lang="en-US" dirty="0" smtClean="0"/>
          </a:p>
          <a:p>
            <a:r>
              <a:rPr lang="en-US" dirty="0" smtClean="0"/>
              <a:t>We complicate our example a little bit, and pass in the operator via another template…</a:t>
            </a:r>
          </a:p>
          <a:p>
            <a:r>
              <a:rPr lang="en-US" dirty="0" smtClean="0"/>
              <a:t>And</a:t>
            </a:r>
            <a:r>
              <a:rPr lang="en-US" baseline="0" dirty="0" smtClean="0"/>
              <a:t> the error diagnosis is starting to get a little bit more complex, and pointing to more library internals…</a:t>
            </a:r>
          </a:p>
          <a:p>
            <a:endParaRPr lang="en-US" baseline="0" dirty="0" smtClean="0"/>
          </a:p>
          <a:p>
            <a:r>
              <a:rPr lang="en-US" baseline="0" dirty="0" smtClean="0"/>
              <a:t>We still eventually get an indication of the location in our code that created the problem, but </a:t>
            </a:r>
          </a:p>
          <a:p>
            <a:r>
              <a:rPr lang="en-US" baseline="0" dirty="0" smtClean="0"/>
              <a:t>That happens much later…</a:t>
            </a:r>
          </a:p>
          <a:p>
            <a:endParaRPr lang="en-US" baseline="0" dirty="0" smtClean="0"/>
          </a:p>
          <a:p>
            <a:r>
              <a:rPr lang="en-US" baseline="0" dirty="0" smtClean="0"/>
              <a:t>Again, all we want this to tell us, is that the binary Operator is incompatible…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181353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Before </a:t>
            </a:r>
            <a:r>
              <a:rPr lang="en-US" dirty="0" err="1" smtClean="0"/>
              <a:t>msg</a:t>
            </a:r>
            <a:r>
              <a:rPr lang="en-US" dirty="0" smtClean="0"/>
              <a:t>:</a:t>
            </a:r>
          </a:p>
          <a:p>
            <a:r>
              <a:rPr lang="en-US" dirty="0" smtClean="0"/>
              <a:t>In file included from test.cpp:13:</a:t>
            </a:r>
          </a:p>
          <a:p>
            <a:r>
              <a:rPr lang="en-US" dirty="0" smtClean="0"/>
              <a:t>In file included from /</a:t>
            </a:r>
            <a:r>
              <a:rPr lang="en-US" dirty="0" err="1" smtClean="0"/>
              <a:t>usr</a:t>
            </a:r>
            <a:r>
              <a:rPr lang="en-US" dirty="0" smtClean="0"/>
              <a:t>/local/include/boost/bind.hpp:22:</a:t>
            </a:r>
          </a:p>
          <a:p>
            <a:endParaRPr lang="en-US" dirty="0" smtClean="0"/>
          </a:p>
          <a:p>
            <a:r>
              <a:rPr lang="en-US" dirty="0" smtClean="0"/>
              <a:t>Now we change to</a:t>
            </a:r>
            <a:r>
              <a:rPr lang="en-US" baseline="0" dirty="0" smtClean="0"/>
              <a:t> bit more complex algorithm, sorting elements in the collection, </a:t>
            </a:r>
          </a:p>
          <a:p>
            <a:r>
              <a:rPr lang="en-US" dirty="0" smtClean="0"/>
              <a:t>And we do</a:t>
            </a:r>
            <a:r>
              <a:rPr lang="en-US" baseline="0" dirty="0" smtClean="0"/>
              <a:t> not even have our first user-code indicator by this point yet…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 error messages can in fact get even worse, depending on how deeply nested calls to polymorphic functions are.</a:t>
            </a:r>
          </a:p>
          <a:p>
            <a:endParaRPr lang="en-US" baseline="0" dirty="0" smtClean="0"/>
          </a:p>
          <a:p>
            <a:r>
              <a:rPr lang="en-US" baseline="0" dirty="0" smtClean="0"/>
              <a:t>And in general, we want then to tell us very simple things, that could have been determined at the interface between the author and user of </a:t>
            </a:r>
          </a:p>
          <a:p>
            <a:r>
              <a:rPr lang="en-US" baseline="0" dirty="0" smtClean="0"/>
              <a:t>A generic code.</a:t>
            </a:r>
          </a:p>
          <a:p>
            <a:endParaRPr lang="en-US" baseline="0" dirty="0" smtClean="0"/>
          </a:p>
          <a:p>
            <a:r>
              <a:rPr lang="en-US" dirty="0" smtClean="0"/>
              <a:t>Now, there is an</a:t>
            </a:r>
            <a:r>
              <a:rPr lang="en-US" baseline="0" dirty="0" smtClean="0"/>
              <a:t> even worse problem…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181353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 try to sort with another</a:t>
            </a:r>
            <a:r>
              <a:rPr lang="en-US" baseline="0" dirty="0" smtClean="0"/>
              <a:t> kind of incompatible binary operator. </a:t>
            </a:r>
          </a:p>
          <a:p>
            <a:r>
              <a:rPr lang="en-US" baseline="0" dirty="0" smtClean="0"/>
              <a:t>A post-condition on sorting algorithms is that the container be sorted after application.</a:t>
            </a:r>
          </a:p>
          <a:p>
            <a:r>
              <a:rPr lang="en-US" baseline="0" dirty="0" smtClean="0"/>
              <a:t>In fact, by definition in the STL, the comparator that is passed in must satisfy the semantic requirements of </a:t>
            </a:r>
          </a:p>
          <a:p>
            <a:r>
              <a:rPr lang="en-US" baseline="0" dirty="0" err="1" smtClean="0"/>
              <a:t>StrictWeakOrdering</a:t>
            </a:r>
            <a:r>
              <a:rPr lang="en-US" baseline="0" dirty="0" smtClean="0"/>
              <a:t>, which </a:t>
            </a:r>
            <a:r>
              <a:rPr lang="en-US" baseline="0" dirty="0" err="1" smtClean="0"/>
              <a:t>not_equal_to</a:t>
            </a:r>
            <a:r>
              <a:rPr lang="en-US" baseline="0" dirty="0" smtClean="0"/>
              <a:t>() does not satisfy.</a:t>
            </a:r>
          </a:p>
          <a:p>
            <a:endParaRPr lang="en-US" baseline="0" dirty="0" smtClean="0"/>
          </a:p>
          <a:p>
            <a:r>
              <a:rPr lang="en-US" baseline="0" dirty="0" smtClean="0"/>
              <a:t>However, we run this piece of code, and we get… nothing.</a:t>
            </a:r>
          </a:p>
          <a:p>
            <a:r>
              <a:rPr lang="en-US" baseline="0" dirty="0" smtClean="0"/>
              <a:t>It’s needless to say that this should not be happening…</a:t>
            </a:r>
          </a:p>
          <a:p>
            <a:endParaRPr lang="en-US" baseline="0" dirty="0" smtClean="0"/>
          </a:p>
          <a:p>
            <a:r>
              <a:rPr lang="en-US" baseline="0" dirty="0" smtClean="0"/>
              <a:t>With proper support for concepts, semantic errors like this should be caught and diagnosed.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932215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With the</a:t>
            </a:r>
            <a:r>
              <a:rPr lang="en-US" baseline="0" dirty="0" smtClean="0"/>
              <a:t> currently deployed</a:t>
            </a:r>
            <a:r>
              <a:rPr lang="en-US" dirty="0" smtClean="0"/>
              <a:t> version of </a:t>
            </a:r>
            <a:r>
              <a:rPr lang="en-US" dirty="0" err="1" smtClean="0"/>
              <a:t>ConceptClang</a:t>
            </a:r>
            <a:r>
              <a:rPr lang="en-US" dirty="0" smtClean="0"/>
              <a:t>, we are actually able to catch and diagnose those errors</a:t>
            </a:r>
          </a:p>
          <a:p>
            <a:r>
              <a:rPr lang="en-US" dirty="0" smtClean="0"/>
              <a:t> right at the point</a:t>
            </a:r>
            <a:r>
              <a:rPr lang="en-US" baseline="0" dirty="0" smtClean="0"/>
              <a:t> of use of the generic </a:t>
            </a:r>
            <a:r>
              <a:rPr lang="en-US" baseline="0" dirty="0" err="1" smtClean="0"/>
              <a:t>algo</a:t>
            </a:r>
            <a:r>
              <a:rPr lang="en-US" baseline="0" dirty="0" smtClean="0"/>
              <a:t>….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926042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Essentially, a language support for concepts would improve C++ in terms of usability and safety, </a:t>
            </a:r>
          </a:p>
          <a:p>
            <a:r>
              <a:rPr lang="en-US" baseline="0" dirty="0" smtClean="0"/>
              <a:t>The current tricky library practices will be simplified by a great deal, reducing verbosity </a:t>
            </a:r>
          </a:p>
          <a:p>
            <a:r>
              <a:rPr lang="en-US" baseline="0" dirty="0" smtClean="0"/>
              <a:t>and making things more accessible to novices…</a:t>
            </a:r>
          </a:p>
          <a:p>
            <a:r>
              <a:rPr lang="en-US" baseline="0" dirty="0" smtClean="0"/>
              <a:t>Our semantic errors will be detected, and diagnostic message will improve a little bit, </a:t>
            </a:r>
          </a:p>
          <a:p>
            <a:r>
              <a:rPr lang="en-US" baseline="0" dirty="0" smtClean="0"/>
              <a:t>To the extend that we can make separate type checking lack less…</a:t>
            </a:r>
          </a:p>
          <a:p>
            <a:endParaRPr lang="en-US" baseline="0" dirty="0" smtClean="0"/>
          </a:p>
          <a:p>
            <a:r>
              <a:rPr lang="en-US" baseline="0" dirty="0" smtClean="0"/>
              <a:t>As a language feature, this implies adding new syntactic constructs to express and check the </a:t>
            </a:r>
          </a:p>
          <a:p>
            <a:r>
              <a:rPr lang="en-US" baseline="0" dirty="0" smtClean="0"/>
              <a:t>requirements on algorithms…</a:t>
            </a:r>
          </a:p>
          <a:p>
            <a:endParaRPr lang="en-US" baseline="0" dirty="0" smtClean="0"/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In general, use simple form whenever possible, and use requires clause for complex requirements…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In order to even begin to parse a constrained template,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We’d need a way to define concepts. Each definition must come with a name and some parameters.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Example based on SGI STL Documentation.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Requirements are expressed in terms of associated types, valid expressions, expression semantics, etc….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For the input iterator concept …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Value type 	The type of the value obtained by dereferencing an Input Iterator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Distance type 	A signed integral type used to represent the distance from one iterator to another, or the number of elements in a range. </a:t>
            </a:r>
            <a:endParaRPr lang="en-US" baseline="0" dirty="0" smtClean="0"/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Once we have concepts defined,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in order to use a constrained template, we’d need a way to state which types satisfy the requirements of which concepts, and how.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err="1" smtClean="0"/>
              <a:t>a.k.a</a:t>
            </a:r>
            <a:r>
              <a:rPr lang="en-US" baseline="0" dirty="0" smtClean="0"/>
              <a:t> a Modeling mechanism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We express modeling mechanisms via concept models </a:t>
            </a:r>
          </a:p>
          <a:p>
            <a:r>
              <a:rPr lang="en-US" baseline="0" dirty="0" smtClean="0"/>
              <a:t>Which, in turn must have a name, arguments corresponding to concept parameters, </a:t>
            </a:r>
          </a:p>
          <a:p>
            <a:r>
              <a:rPr lang="en-US" baseline="0" dirty="0" smtClean="0"/>
              <a:t>And descriptions of how the types in the arguments are matching the requirements in the concept.</a:t>
            </a:r>
          </a:p>
          <a:p>
            <a:r>
              <a:rPr lang="en-US" baseline="0" dirty="0" smtClean="0"/>
              <a:t>We call those requirement satisfactions.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Concept models can be expressed generically as well, in the form of concept model templates and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Concepts can extend the requirements of other concepts – a mechanism known as concept refinement.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In other words, there is a certain hierarchy that can be established on the requirements imposed by algorithms.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In parallel, for each refinement of a given concept, a concept model must satisfy the requirements of that refinement as well…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Concept models can be expressed generically as well, in the form of concept model templates and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Concepts can extend the requirements of other concepts – a mechanism known as concept refinement.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In other words, there is a certain hierarchy that can be established on the requirements imposed by algorithms.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In parallel, for each refinement of a given concept, a concept model must satisfy the requirements of that refinement as well…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Concept models can be expressed generically as well, in the form of concept model templates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Example: </a:t>
            </a:r>
            <a:r>
              <a:rPr lang="en-US" baseline="0" dirty="0" err="1" smtClean="0"/>
              <a:t>my_type</a:t>
            </a:r>
            <a:r>
              <a:rPr lang="en-US" baseline="0" dirty="0" smtClean="0"/>
              <a:t> represents some abstract type…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We complete our elementary components with the use of constrained templates,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Which triggers the compiler to performs some constraints satisfaction…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And now, to recap…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</a:t>
            </a:r>
            <a:r>
              <a:rPr lang="en-US" baseline="0" dirty="0" smtClean="0"/>
              <a:t> are going to go over some implementation considerations and review some alternative proposed designs </a:t>
            </a:r>
          </a:p>
          <a:p>
            <a:r>
              <a:rPr lang="en-US" baseline="0" dirty="0" smtClean="0"/>
              <a:t>out there, which plays a major part on why this project exists in the fist place…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Then, we’re going to start diving into </a:t>
            </a:r>
            <a:r>
              <a:rPr lang="en-US" baseline="0" dirty="0" err="1" smtClean="0"/>
              <a:t>ConceptClang</a:t>
            </a:r>
            <a:r>
              <a:rPr lang="en-US" baseline="0" dirty="0" smtClean="0"/>
              <a:t>…</a:t>
            </a:r>
          </a:p>
          <a:p>
            <a:r>
              <a:rPr lang="en-US" baseline="0" dirty="0" smtClean="0"/>
              <a:t>  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Given a constrained template like this, we can use it like we do with normal/unconstrained templates.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However, the type-checking of the use requires that we check the deduced template arguments against the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constraints specified on the generic component…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In other words, 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When the checking of the arguments against the parameters succeeds,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Constraints satisfaction attempts to find al the models matching the specified constraints,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based on the arguments.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All the found models are then considered along side the specialized code to be instantiated.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499D90-D3E6-4479-9C1B-2E3BF1DB28C4}" type="slidenum">
              <a:rPr lang="en-US" smtClean="0"/>
              <a:pPr>
                <a:defRPr/>
              </a:pPr>
              <a:t>49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6880580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We refer to the code generation with respect to the models returned by constraints satisfaction</a:t>
            </a:r>
          </a:p>
          <a:p>
            <a:r>
              <a:rPr lang="en-US" baseline="0" dirty="0" smtClean="0"/>
              <a:t>As “entity (reference) rebuilding”.</a:t>
            </a:r>
          </a:p>
          <a:p>
            <a:r>
              <a:rPr lang="en-US" baseline="0" dirty="0" smtClean="0"/>
              <a:t>The basic idea is to repoint references to entities in the constraints environment to their corresponding implementation in the </a:t>
            </a:r>
          </a:p>
          <a:p>
            <a:r>
              <a:rPr lang="en-US" baseline="0" dirty="0" smtClean="0"/>
              <a:t>Models returned from constraints satisfaction.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 idea of rebuilding entity references extends to references to constrained templates, but with a little bit of a different flavor…</a:t>
            </a:r>
          </a:p>
          <a:p>
            <a:endParaRPr lang="en-US" baseline="0" dirty="0" smtClean="0"/>
          </a:p>
          <a:p>
            <a:r>
              <a:rPr lang="en-US" baseline="0" dirty="0" smtClean="0"/>
              <a:t>For calls to constrained template, we simply redo name lookup, and check the call expression with the concrete models acting as </a:t>
            </a:r>
          </a:p>
          <a:p>
            <a:r>
              <a:rPr lang="en-US" baseline="0" dirty="0" smtClean="0"/>
              <a:t>constrained environment.</a:t>
            </a:r>
          </a:p>
          <a:p>
            <a:endParaRPr lang="en-US" baseline="0" dirty="0" smtClean="0"/>
          </a:p>
          <a:p>
            <a:r>
              <a:rPr lang="en-US" baseline="0" dirty="0" smtClean="0"/>
              <a:t>We probably should simply perform type substitution like is generally the case for overloaded call expressions, </a:t>
            </a:r>
          </a:p>
          <a:p>
            <a:r>
              <a:rPr lang="en-US" baseline="0" dirty="0" smtClean="0"/>
              <a:t>But that is dependent on telling clang to substitute constraints environments while transforming template declarations as well…</a:t>
            </a:r>
          </a:p>
          <a:p>
            <a:r>
              <a:rPr lang="en-US" baseline="0" dirty="0" smtClean="0"/>
              <a:t>But that is a mechanism that we have yet to implement …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50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Parsing depending on the syntax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51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Axioms, when supported, are usually parsed, but not checked.</a:t>
            </a:r>
          </a:p>
          <a:p>
            <a:r>
              <a:rPr lang="en-US" baseline="0" dirty="0" smtClean="0"/>
              <a:t>The difference is in the kinds of logical sentences that are expressible…</a:t>
            </a:r>
          </a:p>
          <a:p>
            <a:endParaRPr lang="en-US" baseline="0" dirty="0" smtClean="0"/>
          </a:p>
          <a:p>
            <a:r>
              <a:rPr lang="en-US" baseline="0" dirty="0" smtClean="0"/>
              <a:t>I am going to be giving a broad picture of the recurring topics in matters of these differences, </a:t>
            </a:r>
          </a:p>
          <a:p>
            <a:r>
              <a:rPr lang="en-US" baseline="0" dirty="0" smtClean="0"/>
              <a:t>And then connect them to a listing of design </a:t>
            </a:r>
            <a:r>
              <a:rPr lang="en-US" baseline="0" dirty="0" err="1" smtClean="0"/>
              <a:t>aleternatives</a:t>
            </a:r>
            <a:r>
              <a:rPr lang="en-US" baseline="0" dirty="0" smtClean="0"/>
              <a:t>…</a:t>
            </a:r>
          </a:p>
          <a:p>
            <a:r>
              <a:rPr lang="en-US" baseline="0" dirty="0" smtClean="0"/>
              <a:t>First, for axioms… whenever supported, the differences have tended to be more syntactic that semantics-related.</a:t>
            </a:r>
          </a:p>
          <a:p>
            <a:r>
              <a:rPr lang="en-US" baseline="0" dirty="0" smtClean="0"/>
              <a:t>In essence…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52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2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 dirty="0" smtClean="0">
                <a:sym typeface="Wingdings"/>
              </a:rPr>
              <a:t>structural conformance</a:t>
            </a:r>
            <a:r>
              <a:rPr lang="en-US" sz="1600" dirty="0" smtClean="0">
                <a:sym typeface="Wingdings"/>
              </a:rPr>
              <a:t>:  Structurally matching types to concepts, by compiler…</a:t>
            </a:r>
          </a:p>
          <a:p>
            <a:pPr marL="0" marR="0" lvl="2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 smtClean="0">
                <a:sym typeface="Wingdings"/>
              </a:rPr>
              <a:t>	Checks</a:t>
            </a:r>
            <a:r>
              <a:rPr lang="en-US" sz="1600" baseline="0" dirty="0" smtClean="0">
                <a:sym typeface="Wingdings"/>
              </a:rPr>
              <a:t> syntax, not semantics.</a:t>
            </a:r>
            <a:endParaRPr lang="en-US" sz="1600" dirty="0" smtClean="0">
              <a:sym typeface="Wingdings"/>
            </a:endParaRPr>
          </a:p>
          <a:p>
            <a:r>
              <a:rPr lang="en-US" sz="1200" b="1" dirty="0" smtClean="0">
                <a:sym typeface="Wingdings"/>
              </a:rPr>
              <a:t>named conformance</a:t>
            </a:r>
            <a:r>
              <a:rPr lang="en-US" sz="1200" dirty="0" smtClean="0">
                <a:sym typeface="Wingdings"/>
              </a:rPr>
              <a:t>: Nominally matching types to concepts by finding</a:t>
            </a:r>
            <a:r>
              <a:rPr lang="en-US" sz="1200" baseline="0" dirty="0" smtClean="0">
                <a:sym typeface="Wingdings"/>
              </a:rPr>
              <a:t> a model defined by a user.</a:t>
            </a:r>
          </a:p>
          <a:p>
            <a:r>
              <a:rPr lang="en-US" sz="1200" baseline="0" dirty="0" smtClean="0">
                <a:sym typeface="Wingdings"/>
              </a:rPr>
              <a:t>	Semantics can be encoded in the name.</a:t>
            </a: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53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The representation of requirements can come in two main flavors:…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Representation is tied to satisfaction and body-checking of the constrained template definitions.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[clarify]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54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i is an expression.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55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i</a:t>
            </a:r>
            <a:r>
              <a:rPr lang="en-US" baseline="0" smtClean="0"/>
              <a:t> </a:t>
            </a:r>
            <a:r>
              <a:rPr lang="en-US" baseline="0" dirty="0" smtClean="0"/>
              <a:t>is </a:t>
            </a:r>
            <a:r>
              <a:rPr lang="en-US" baseline="0" smtClean="0"/>
              <a:t>an expression.</a:t>
            </a: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56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There were also some considerations given to axioms in all designs, except for the explicit one…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In general, whenever supported, they were only supported at the parsing level, and not semantically…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err="1" smtClean="0"/>
              <a:t>PreFrankfurt</a:t>
            </a:r>
            <a:r>
              <a:rPr lang="en-US" baseline="0" dirty="0" smtClean="0"/>
              <a:t> design proposal came with a prototype, </a:t>
            </a:r>
            <a:r>
              <a:rPr lang="en-US" baseline="0" dirty="0" err="1" smtClean="0"/>
              <a:t>ConceptGCC</a:t>
            </a:r>
            <a:r>
              <a:rPr lang="en-US" baseline="0" dirty="0" smtClean="0"/>
              <a:t>,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the implementation of which has a different basis than </a:t>
            </a:r>
            <a:r>
              <a:rPr lang="en-US" baseline="0" dirty="0" err="1" smtClean="0"/>
              <a:t>ConceptClang</a:t>
            </a:r>
            <a:r>
              <a:rPr lang="en-US" baseline="0" dirty="0" smtClean="0"/>
              <a:t>.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However, </a:t>
            </a:r>
            <a:r>
              <a:rPr lang="en-US" baseline="0" dirty="0" err="1" smtClean="0"/>
              <a:t>ConceptClang</a:t>
            </a:r>
            <a:r>
              <a:rPr lang="en-US" baseline="0" dirty="0" smtClean="0"/>
              <a:t> will eventually be utilizing some of the ideas from </a:t>
            </a:r>
            <a:r>
              <a:rPr lang="en-US" baseline="0" dirty="0" err="1" smtClean="0"/>
              <a:t>ConcetGCC</a:t>
            </a:r>
            <a:r>
              <a:rPr lang="en-US" baseline="0" dirty="0" smtClean="0"/>
              <a:t> for completion…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57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Yes, </a:t>
            </a:r>
            <a:r>
              <a:rPr lang="en-US" baseline="0" dirty="0" err="1" smtClean="0"/>
              <a:t>ext’d</a:t>
            </a:r>
            <a:r>
              <a:rPr lang="en-US" baseline="0" dirty="0" smtClean="0"/>
              <a:t> </a:t>
            </a:r>
            <a:r>
              <a:rPr lang="en-US" baseline="0" dirty="0" smtClean="0">
                <a:sym typeface="Wingdings"/>
              </a:rPr>
              <a:t> extended with more logical connectives: implication and double implication.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>
                <a:sym typeface="Wingdings"/>
              </a:rPr>
              <a:t>Yes.  minimal. Only simple form of if statements.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>
                <a:sym typeface="Wingdings"/>
              </a:rPr>
              <a:t> </a:t>
            </a:r>
            <a:endParaRPr lang="en-US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Since axioms are only parsed and not checked in these cases (and most cases), we are only going to focus on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The first forth areas of differences throughout the rest of this talk.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58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 smtClean="0">
                <a:solidFill>
                  <a:srgbClr val="000000"/>
                </a:solidFill>
              </a:rPr>
              <a:t>Name concept models:</a:t>
            </a:r>
          </a:p>
          <a:p>
            <a:r>
              <a:rPr lang="en-US" sz="2400" dirty="0" smtClean="0">
                <a:solidFill>
                  <a:srgbClr val="000000"/>
                </a:solidFill>
              </a:rPr>
              <a:t>	resolve ambiguity in modeling hierarchy</a:t>
            </a:r>
          </a:p>
          <a:p>
            <a:endParaRPr lang="en-US" sz="2400" dirty="0" smtClean="0">
              <a:solidFill>
                <a:srgbClr val="000000"/>
              </a:solidFill>
            </a:endParaRP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59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As we move to abstracting over all these differences, </a:t>
            </a:r>
            <a:r>
              <a:rPr lang="en-US" baseline="0" dirty="0" err="1" smtClean="0"/>
              <a:t>ConceptClang</a:t>
            </a:r>
            <a:r>
              <a:rPr lang="en-US" baseline="0" dirty="0" smtClean="0"/>
              <a:t> requires that, at the infrastructure layer…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60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Then, for design-specific extensions of </a:t>
            </a:r>
            <a:r>
              <a:rPr lang="en-US" baseline="0" dirty="0" err="1" smtClean="0"/>
              <a:t>ConceptClang’s</a:t>
            </a:r>
            <a:r>
              <a:rPr lang="en-US" baseline="0" dirty="0" smtClean="0"/>
              <a:t> infrastructure layer, </a:t>
            </a:r>
          </a:p>
          <a:p>
            <a:r>
              <a:rPr lang="en-US" baseline="0" dirty="0" smtClean="0"/>
              <a:t>We note that… </a:t>
            </a:r>
            <a:endParaRPr lang="en-US" baseline="0" dirty="0" smtClean="0"/>
          </a:p>
          <a:p>
            <a:endParaRPr lang="en-US" baseline="0" dirty="0" smtClean="0"/>
          </a:p>
          <a:p>
            <a:r>
              <a:rPr lang="en-US" baseline="0" dirty="0" smtClean="0"/>
              <a:t>Palo Alto: what concepts are, how to use them, not how o </a:t>
            </a:r>
            <a:r>
              <a:rPr lang="en-US" baseline="0" smtClean="0"/>
              <a:t>implement them…</a:t>
            </a: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61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62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A reminder of the objectives of </a:t>
            </a:r>
            <a:r>
              <a:rPr lang="en-US" baseline="0" dirty="0" err="1" smtClean="0"/>
              <a:t>ConceptClang</a:t>
            </a:r>
            <a:r>
              <a:rPr lang="en-US" baseline="0" dirty="0" smtClean="0"/>
              <a:t>…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63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In this section, we will focus on the preliminary results from explorations and </a:t>
            </a:r>
          </a:p>
          <a:p>
            <a:r>
              <a:rPr lang="en-US" baseline="0" dirty="0" smtClean="0"/>
              <a:t>highlight implementation only as it is directly related to our assessments.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Essentially, we want to emphasize that it is possible to reason about concepts at an abstract layer.</a:t>
            </a:r>
          </a:p>
          <a:p>
            <a:r>
              <a:rPr lang="en-US" baseline="0" dirty="0" smtClean="0"/>
              <a:t>That layers comes with a lot of functionality that have their own set of problems.</a:t>
            </a:r>
          </a:p>
          <a:p>
            <a:r>
              <a:rPr lang="en-US" baseline="0" dirty="0" smtClean="0"/>
              <a:t>Then extensions of the infrastructure layer into design-specific implementations give us some</a:t>
            </a:r>
          </a:p>
          <a:p>
            <a:r>
              <a:rPr lang="en-US" baseline="0" dirty="0" smtClean="0"/>
              <a:t>concrete  idea about what really sets a given design apart from another…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Then, by the end of the talk, we will go over the implementation details of </a:t>
            </a:r>
          </a:p>
          <a:p>
            <a:r>
              <a:rPr lang="en-US" baseline="0" dirty="0" smtClean="0"/>
              <a:t>extending the checking of templates in clang  into checking constrained templates</a:t>
            </a:r>
          </a:p>
          <a:p>
            <a:r>
              <a:rPr lang="en-US" baseline="0" dirty="0" smtClean="0"/>
              <a:t> in Concept Clang, just to get a bit of flavor of how we approach our implementations and needed extensions.  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 hope is that ideas from here can be adapted to extensions in other C++ compilers…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64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 There are three components in </a:t>
            </a:r>
            <a:r>
              <a:rPr lang="en-US" baseline="0" dirty="0" err="1" smtClean="0"/>
              <a:t>ConceptClang</a:t>
            </a:r>
            <a:r>
              <a:rPr lang="en-US" baseline="0" dirty="0" smtClean="0"/>
              <a:t>, and </a:t>
            </a:r>
          </a:p>
          <a:p>
            <a:r>
              <a:rPr lang="en-US" baseline="0" dirty="0" smtClean="0"/>
              <a:t>These were essential derived from the kind of extensions that we made from the Clang implementation base…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65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 We’ve organized our Semantic components into 5 subcomponents, mostly for structural reasons…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66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  <a:p>
            <a:r>
              <a:rPr lang="en-US" baseline="0" dirty="0" smtClean="0"/>
              <a:t>To performed the following extensions, from clang to the concept clang infrastructure, and then </a:t>
            </a:r>
          </a:p>
          <a:p>
            <a:r>
              <a:rPr lang="en-US" baseline="0" dirty="0" smtClean="0"/>
              <a:t>From the concept clang infrastructure to its design specific extensions, </a:t>
            </a:r>
          </a:p>
          <a:p>
            <a:r>
              <a:rPr lang="en-US" baseline="0" dirty="0" smtClean="0"/>
              <a:t>We defines several procedures, however, understanding the goal of those procedures as well as how they are connected to </a:t>
            </a:r>
          </a:p>
          <a:p>
            <a:r>
              <a:rPr lang="en-US" baseline="0" dirty="0" smtClean="0"/>
              <a:t>one another necessitates that </a:t>
            </a:r>
          </a:p>
          <a:p>
            <a:r>
              <a:rPr lang="en-US" baseline="0" dirty="0" smtClean="0"/>
              <a:t>we first go through the essential data structures… </a:t>
            </a:r>
          </a:p>
          <a:p>
            <a:r>
              <a:rPr lang="en-US" baseline="0" dirty="0" smtClean="0"/>
              <a:t>Then, we will navigate our way to the procedures via a description of how requirements are parsed and satisfied, as well as how </a:t>
            </a:r>
          </a:p>
          <a:p>
            <a:r>
              <a:rPr lang="en-US" baseline="0" dirty="0" smtClean="0"/>
              <a:t>constrained template definitions are parsed.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This is essentially giving you a broad picture of our implementation, which will be followed by some ongoing analysis. 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67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At the infrastructure layer, </a:t>
            </a:r>
          </a:p>
          <a:p>
            <a:r>
              <a:rPr lang="en-US" baseline="0" dirty="0" smtClean="0"/>
              <a:t>First a preliminary setup…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68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Concept maps are not visible by name lookup:</a:t>
            </a:r>
          </a:p>
          <a:p>
            <a:pPr marL="171450" marR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lang="en-US" baseline="0" dirty="0" smtClean="0"/>
              <a:t>For reduced complexity.</a:t>
            </a:r>
          </a:p>
          <a:p>
            <a:pPr marL="171450" marR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lang="en-US" baseline="0" dirty="0" smtClean="0"/>
              <a:t>This lookup is really only needed whenever we have information about the mapped concept.</a:t>
            </a:r>
          </a:p>
          <a:p>
            <a:pPr marL="171450" marR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lang="en-US" baseline="0" dirty="0" smtClean="0"/>
              <a:t>It is simpler to search within a specific list, than within all the names in the environment.  </a:t>
            </a:r>
          </a:p>
          <a:p>
            <a:pPr marL="171450" marR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endParaRPr lang="en-US" baseline="0" dirty="0" smtClean="0"/>
          </a:p>
          <a:p>
            <a:pPr marL="171450" marR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lang="en-US" baseline="0" dirty="0" smtClean="0"/>
              <a:t>They are additional bookkeeping flags stored in the concept model structures, that help their varying uses: </a:t>
            </a:r>
          </a:p>
          <a:p>
            <a:pPr marL="171450" marR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lang="en-US" baseline="0" dirty="0" smtClean="0"/>
              <a:t>E.g. isNegative, isArchetype, 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69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Once we’re done parsing a concept model into a </a:t>
            </a:r>
            <a:r>
              <a:rPr lang="en-US" baseline="0" dirty="0" err="1" smtClean="0"/>
              <a:t>ConceptMapDecl</a:t>
            </a:r>
            <a:r>
              <a:rPr lang="en-US" baseline="0" dirty="0" smtClean="0"/>
              <a:t> instance, we </a:t>
            </a:r>
          </a:p>
          <a:p>
            <a:r>
              <a:rPr lang="en-US" baseline="0" dirty="0" smtClean="0"/>
              <a:t>Must satisfy the requirements in the modeled concept. This essentially consists of collecting all valid candidates for use of those </a:t>
            </a:r>
            <a:r>
              <a:rPr lang="en-US" baseline="0" dirty="0" err="1" smtClean="0"/>
              <a:t>requriements</a:t>
            </a:r>
            <a:r>
              <a:rPr lang="en-US" baseline="0" dirty="0" smtClean="0"/>
              <a:t>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70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err="1" smtClean="0"/>
              <a:t>my_type</a:t>
            </a:r>
            <a:r>
              <a:rPr lang="en-US" baseline="0" dirty="0" smtClean="0"/>
              <a:t> is a type that we made up, denoting a concept argument that should normally be abstract…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71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Now that we have the data structures, we can talk about parsing and checking the requirements, starting from the pre-Frankfurt implementation…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All declarations correspond to declarations that already exist in C++. Hence… reuse Clang…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72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73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74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75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76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Now, we have parsed and checked requirements for both the Pre-Frankfurt and Palo Alto extensions,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Now the parsing of constrained template definitions starts from a uniform ground between the two alternatives…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77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There are fours possible entity references:</a:t>
            </a:r>
          </a:p>
          <a:p>
            <a:pPr marL="171450" indent="-171450">
              <a:buFontTx/>
              <a:buChar char="•"/>
            </a:pPr>
            <a:r>
              <a:rPr lang="en-US" baseline="0" dirty="0" smtClean="0"/>
              <a:t>either associated to a concept in the specified constraints, and thus found in the constrains environment by name lookup, </a:t>
            </a:r>
          </a:p>
          <a:p>
            <a:pPr marL="171450" indent="-171450">
              <a:buFontTx/>
              <a:buChar char="•"/>
            </a:pPr>
            <a:r>
              <a:rPr lang="en-US" baseline="0" dirty="0" smtClean="0"/>
              <a:t>Or constrained template,</a:t>
            </a:r>
          </a:p>
          <a:p>
            <a:pPr marL="171450" indent="-171450">
              <a:buFontTx/>
              <a:buChar char="•"/>
            </a:pPr>
            <a:r>
              <a:rPr lang="en-US" baseline="0" dirty="0" smtClean="0"/>
              <a:t>Or in template parameter scope, </a:t>
            </a:r>
          </a:p>
          <a:p>
            <a:pPr marL="171450" indent="-171450">
              <a:buFontTx/>
              <a:buChar char="•"/>
            </a:pPr>
            <a:r>
              <a:rPr lang="en-US" baseline="0" dirty="0" smtClean="0"/>
              <a:t>Or non-dependent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78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79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80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So.. I think that by now, we’ve covered enough to be able to list the following essential procedures…</a:t>
            </a:r>
          </a:p>
          <a:p>
            <a:endParaRPr lang="en-US" baseline="0" dirty="0" smtClean="0"/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81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At the infrastructure layer, all of these procedures are defined, with the exception of expression validation.</a:t>
            </a:r>
          </a:p>
          <a:p>
            <a:r>
              <a:rPr lang="en-US" baseline="0" dirty="0" smtClean="0"/>
              <a:t>However, the implementation is parameterized over the parsing and checking of requirements, </a:t>
            </a:r>
          </a:p>
          <a:p>
            <a:r>
              <a:rPr lang="en-US" baseline="0" dirty="0" smtClean="0"/>
              <a:t>Which have design-</a:t>
            </a:r>
            <a:r>
              <a:rPr lang="en-US" baseline="0" smtClean="0"/>
              <a:t>specific implementations…</a:t>
            </a:r>
            <a:endParaRPr lang="en-US" baseline="0" dirty="0" smtClean="0"/>
          </a:p>
          <a:p>
            <a:endParaRPr lang="en-US" baseline="0" dirty="0" smtClean="0"/>
          </a:p>
          <a:p>
            <a:r>
              <a:rPr lang="en-US" baseline="0" dirty="0" smtClean="0"/>
              <a:t>We can put all this in the form of a picture and describe the interaction with the design specific interactions as follows…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82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Here are the components displayed, in some capacity, with respect to our semantic analysis component,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and more specifically, it looks at the type-checking, instantiation, and name lookup subcomponents…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Constraints satisfaction consists of …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model lookup…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Model checking…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Model generation from template…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Talk about the effect of explicit modeling…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83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During our instantiation for the </a:t>
            </a:r>
            <a:r>
              <a:rPr lang="en-US" baseline="0" dirty="0" err="1" smtClean="0"/>
              <a:t>PreFranfurt</a:t>
            </a:r>
            <a:r>
              <a:rPr lang="en-US" baseline="0" dirty="0" smtClean="0"/>
              <a:t> design, nothing changes,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Except for codes related to satisfying and building requirements…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84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When we moved to the Palo Alto design, We get a reduction in complexity, due to the fact that explicit model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mechanism is not supported.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However, we have an added complexity that is due to the use of use-patterns.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The use of use-patterns essentially extends our parsing mechanisms, data structures, and semantic analysis components in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various ways. More particular in this layer, is the addition of a new procedure, used when parsing constrained template definitions.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More specifically, …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act that we now have to validate expression, i.e.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Check expressions against use-patterns.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This mechanism essentially causes an extension of C++’s expression parsing mechanism, as well as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Introduces new data structures, and affects our instantiation code even further…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85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Here are the various ways in which the Palo Alto design affects the essential components from the infrastructure layer…</a:t>
            </a:r>
          </a:p>
          <a:p>
            <a:endParaRPr lang="en-US" baseline="0" dirty="0" smtClean="0"/>
          </a:p>
          <a:p>
            <a:r>
              <a:rPr lang="en-US" baseline="0" dirty="0" smtClean="0"/>
              <a:t>Name lookup in restricted scope, for concept definitions, </a:t>
            </a:r>
          </a:p>
          <a:p>
            <a:r>
              <a:rPr lang="en-US" baseline="0" dirty="0" smtClean="0"/>
              <a:t>Generates dummy declarations for each name it encounters while parsing use-patterns…</a:t>
            </a:r>
          </a:p>
          <a:p>
            <a:endParaRPr lang="en-US" baseline="0" dirty="0" smtClean="0"/>
          </a:p>
          <a:p>
            <a:r>
              <a:rPr lang="en-US" baseline="0" dirty="0" smtClean="0"/>
              <a:t>For the case of types, and just for now, until we understand the implications of using </a:t>
            </a:r>
          </a:p>
          <a:p>
            <a:r>
              <a:rPr lang="en-US" baseline="0" dirty="0" smtClean="0"/>
              <a:t>These dummy declarations better, we assume that types are defined in context the the concept definition.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 parsing and checking of requirements has been added, requirement satisfaction replacing dummy declarations with valid candidates, </a:t>
            </a:r>
          </a:p>
          <a:p>
            <a:r>
              <a:rPr lang="en-US" baseline="0" dirty="0" smtClean="0"/>
              <a:t>Or requirement substitution copying them over to the model, which extends the rebuilding of entity references.  </a:t>
            </a:r>
          </a:p>
          <a:p>
            <a:endParaRPr lang="en-US" baseline="0" dirty="0" smtClean="0"/>
          </a:p>
          <a:p>
            <a:r>
              <a:rPr lang="en-US" baseline="0" dirty="0" smtClean="0"/>
              <a:t>With the dummy declarations in the concept model archetypes that are used to represent the constraints, </a:t>
            </a:r>
          </a:p>
          <a:p>
            <a:r>
              <a:rPr lang="en-US" baseline="0" dirty="0" smtClean="0"/>
              <a:t>Name lookup follows the same pattern as in the infrastructure layer. However, </a:t>
            </a:r>
          </a:p>
          <a:p>
            <a:r>
              <a:rPr lang="en-US" baseline="0" dirty="0" smtClean="0"/>
              <a:t>Each encountered call expression must be marked for validation, and each expression is validated against the constraints environment.</a:t>
            </a:r>
          </a:p>
          <a:p>
            <a:r>
              <a:rPr lang="en-US" baseline="0" dirty="0" smtClean="0"/>
              <a:t>This essentially consists of checking the expression against the use-patterns in the constraints…</a:t>
            </a:r>
          </a:p>
          <a:p>
            <a:endParaRPr lang="en-US" baseline="0" dirty="0" smtClean="0"/>
          </a:p>
          <a:p>
            <a:r>
              <a:rPr lang="en-US" baseline="0" dirty="0" smtClean="0"/>
              <a:t>Note that there is no generation of models from model templates…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86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In contrast, the pre-Frankfurt design affects the infrastructure in the following ways…</a:t>
            </a:r>
          </a:p>
          <a:p>
            <a:r>
              <a:rPr lang="en-US" baseline="0" dirty="0" smtClean="0"/>
              <a:t>First, we again implement procedures for parsing and checking requirements.</a:t>
            </a:r>
          </a:p>
          <a:p>
            <a:r>
              <a:rPr lang="en-US" baseline="0" dirty="0" smtClean="0"/>
              <a:t>However, the way we satisfy requirements has changed a bit.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Instead of substituting the use-expressions, we perform a name lookup in 3 stages: </a:t>
            </a:r>
          </a:p>
          <a:p>
            <a:r>
              <a:rPr lang="en-US" baseline="0" dirty="0" smtClean="0"/>
              <a:t>Inside the model, in the surrounding scope, or inside the modeled concept.</a:t>
            </a:r>
          </a:p>
          <a:p>
            <a:endParaRPr lang="en-US" baseline="0" dirty="0" smtClean="0"/>
          </a:p>
          <a:p>
            <a:r>
              <a:rPr lang="en-US" baseline="0" dirty="0" smtClean="0"/>
              <a:t>We treat associated types as template parameters, and nothing else really changes in this extension…</a:t>
            </a:r>
          </a:p>
          <a:p>
            <a:endParaRPr lang="en-US" baseline="0" dirty="0" smtClean="0"/>
          </a:p>
          <a:p>
            <a:r>
              <a:rPr lang="en-US" baseline="0" dirty="0" smtClean="0"/>
              <a:t>Nevertheless we put together a quick summary of the ways in which these instantiations different for each component of the compilation model: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87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 A sketchy assessment of the differences… </a:t>
            </a:r>
          </a:p>
          <a:p>
            <a:r>
              <a:rPr lang="en-US" baseline="0" dirty="0" smtClean="0"/>
              <a:t>For completeness reasons. </a:t>
            </a:r>
          </a:p>
          <a:p>
            <a:r>
              <a:rPr lang="en-US" baseline="0" dirty="0" smtClean="0"/>
              <a:t>We are actually still in the process of assessing the meaning of these observations, but </a:t>
            </a:r>
          </a:p>
          <a:p>
            <a:r>
              <a:rPr lang="en-US" baseline="0" dirty="0" smtClean="0"/>
              <a:t>I though some might find it worthwhile to simply highlight them over here…</a:t>
            </a:r>
          </a:p>
          <a:p>
            <a:r>
              <a:rPr lang="en-US" baseline="0" dirty="0" smtClean="0"/>
              <a:t>Those who are interested in more detailed evaluations, I’d be happy to talk about it off </a:t>
            </a:r>
          </a:p>
          <a:p>
            <a:r>
              <a:rPr lang="en-US" baseline="0" dirty="0" smtClean="0"/>
              <a:t>presentation (after the talk)…</a:t>
            </a:r>
          </a:p>
          <a:p>
            <a:endParaRPr lang="en-US" sz="1400" u="none" baseline="0" dirty="0" smtClean="0">
              <a:solidFill>
                <a:schemeClr val="tx1"/>
              </a:solidFill>
            </a:endParaRPr>
          </a:p>
          <a:p>
            <a:r>
              <a:rPr lang="en-US" sz="1400" u="none" baseline="0" dirty="0" smtClean="0">
                <a:solidFill>
                  <a:schemeClr val="tx1"/>
                </a:solidFill>
              </a:rPr>
              <a:t>Well, just to give you an idea of the kind of differences we’ve gathered…</a:t>
            </a:r>
          </a:p>
          <a:p>
            <a:r>
              <a:rPr lang="en-US" sz="1400" u="none" baseline="0" dirty="0" smtClean="0">
                <a:solidFill>
                  <a:schemeClr val="tx1"/>
                </a:solidFill>
              </a:rPr>
              <a:t>Things to keep in mind when extending these ideas to different platforms…</a:t>
            </a:r>
          </a:p>
          <a:p>
            <a:r>
              <a:rPr lang="en-US" sz="1400" u="none" baseline="0" dirty="0" smtClean="0">
                <a:solidFill>
                  <a:schemeClr val="tx1"/>
                </a:solidFill>
              </a:rPr>
              <a:t>In the Parse component of our compilation model, </a:t>
            </a:r>
            <a:endParaRPr lang="en-US" sz="1400" u="none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88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 The parser got extended with functions to parse concept declarations, concept model declarations, constraints specifications and anything related, as needed…</a:t>
            </a:r>
          </a:p>
          <a:p>
            <a:endParaRPr lang="en-US" baseline="0" dirty="0" smtClean="0"/>
          </a:p>
          <a:p>
            <a:pPr lvl="0" algn="l"/>
            <a:r>
              <a:rPr lang="en-US" sz="1600" u="none" dirty="0" smtClean="0">
                <a:solidFill>
                  <a:schemeClr val="tx1"/>
                </a:solidFill>
              </a:rPr>
              <a:t>The concept scope flags are:</a:t>
            </a:r>
          </a:p>
          <a:p>
            <a:pPr lvl="1"/>
            <a:r>
              <a:rPr lang="en-US" sz="1400" b="1" u="none" dirty="0" err="1" smtClean="0">
                <a:solidFill>
                  <a:schemeClr val="tx1"/>
                </a:solidFill>
              </a:rPr>
              <a:t>DeclScope</a:t>
            </a:r>
            <a:r>
              <a:rPr lang="en-US" sz="1400" u="none" dirty="0" smtClean="0">
                <a:solidFill>
                  <a:schemeClr val="tx1"/>
                </a:solidFill>
              </a:rPr>
              <a:t>, </a:t>
            </a:r>
            <a:r>
              <a:rPr lang="en-US" sz="1400" b="1" u="none" dirty="0" err="1" smtClean="0">
                <a:solidFill>
                  <a:schemeClr val="tx1"/>
                </a:solidFill>
              </a:rPr>
              <a:t>ConceptDefnScope</a:t>
            </a:r>
            <a:r>
              <a:rPr lang="en-US" sz="1400" u="none" dirty="0" smtClean="0">
                <a:solidFill>
                  <a:schemeClr val="tx1"/>
                </a:solidFill>
              </a:rPr>
              <a:t>, </a:t>
            </a:r>
            <a:r>
              <a:rPr lang="en-US" sz="1400" b="1" u="none" dirty="0" err="1" smtClean="0">
                <a:solidFill>
                  <a:schemeClr val="tx1"/>
                </a:solidFill>
              </a:rPr>
              <a:t>RestrictedScope</a:t>
            </a:r>
            <a:r>
              <a:rPr lang="en-US" sz="1400" u="none" dirty="0" smtClean="0">
                <a:solidFill>
                  <a:schemeClr val="tx1"/>
                </a:solidFill>
              </a:rPr>
              <a:t>.</a:t>
            </a:r>
          </a:p>
          <a:p>
            <a:pPr lvl="0"/>
            <a:r>
              <a:rPr lang="en-US" sz="1600" u="none" dirty="0" smtClean="0">
                <a:solidFill>
                  <a:schemeClr val="tx1"/>
                </a:solidFill>
              </a:rPr>
              <a:t>The requires and axiom clauses flags are:</a:t>
            </a:r>
          </a:p>
          <a:p>
            <a:pPr lvl="1"/>
            <a:r>
              <a:rPr lang="en-US" sz="1400" b="1" u="none" dirty="0" err="1" smtClean="0">
                <a:solidFill>
                  <a:schemeClr val="tx1"/>
                </a:solidFill>
              </a:rPr>
              <a:t>DeclScope</a:t>
            </a:r>
            <a:r>
              <a:rPr lang="en-US" sz="1400" u="none" dirty="0" smtClean="0">
                <a:solidFill>
                  <a:schemeClr val="tx1"/>
                </a:solidFill>
              </a:rPr>
              <a:t>, </a:t>
            </a:r>
            <a:r>
              <a:rPr lang="en-US" sz="1400" b="1" u="none" dirty="0" err="1" smtClean="0">
                <a:solidFill>
                  <a:schemeClr val="tx1"/>
                </a:solidFill>
              </a:rPr>
              <a:t>RestrictedScope</a:t>
            </a:r>
            <a:r>
              <a:rPr lang="en-US" sz="1400" u="none" dirty="0" smtClean="0">
                <a:solidFill>
                  <a:schemeClr val="tx1"/>
                </a:solidFill>
              </a:rPr>
              <a:t>.</a:t>
            </a:r>
            <a:endParaRPr lang="en-US" sz="1400" u="none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89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 Deciding on which alternative is easier on the compilation depends also on how </a:t>
            </a:r>
          </a:p>
          <a:p>
            <a:r>
              <a:rPr lang="en-US" baseline="0" dirty="0" smtClean="0"/>
              <a:t>easier their implications are with respect to one another…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90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 Subtle extensions not mentioned in the standard…</a:t>
            </a:r>
          </a:p>
          <a:p>
            <a:r>
              <a:rPr lang="en-US" baseline="0" dirty="0" smtClean="0"/>
              <a:t>So.. Implementers might want to keep this in mind…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91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To give you an idea of the implementation workload, here is </a:t>
            </a:r>
            <a:r>
              <a:rPr lang="en-US" baseline="0" dirty="0" err="1" smtClean="0"/>
              <a:t>Doxygen</a:t>
            </a:r>
            <a:r>
              <a:rPr lang="en-US" baseline="0" dirty="0" smtClean="0"/>
              <a:t> generated UML diagram from the ongoing implementation… </a:t>
            </a:r>
          </a:p>
          <a:p>
            <a:endParaRPr lang="en-US" baseline="0" dirty="0" smtClean="0"/>
          </a:p>
          <a:p>
            <a:r>
              <a:rPr lang="en-US" baseline="0" dirty="0" smtClean="0"/>
              <a:t># Functions </a:t>
            </a:r>
            <a:r>
              <a:rPr lang="en-US" baseline="0" dirty="0" smtClean="0">
                <a:sym typeface="Wingdings"/>
              </a:rPr>
              <a:t> how much functionality had to be extended? What aspects of the design are affected by the extension ? </a:t>
            </a:r>
            <a:endParaRPr lang="en-US" baseline="0" dirty="0" smtClean="0"/>
          </a:p>
          <a:p>
            <a:endParaRPr lang="en-US" baseline="0" dirty="0" smtClean="0"/>
          </a:p>
          <a:p>
            <a:r>
              <a:rPr lang="en-US" baseline="0" dirty="0" smtClean="0"/>
              <a:t>There are also some interesting design questions, some more interesting than others,  that we have gathered.</a:t>
            </a:r>
          </a:p>
          <a:p>
            <a:r>
              <a:rPr lang="en-US" baseline="0" dirty="0" smtClean="0"/>
              <a:t>We will go over those later, by the end of this presentation… Well, after the next section…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92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To illustrate our extensions from clang, let us take a look at the type-checking of templates…</a:t>
            </a:r>
          </a:p>
          <a:p>
            <a:endParaRPr lang="en-US" baseline="0" dirty="0" smtClean="0"/>
          </a:p>
          <a:p>
            <a:r>
              <a:rPr lang="en-US" baseline="0" dirty="0" smtClean="0"/>
              <a:t>To help developers port ideas to other C++ compilers.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93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Recall this picture that we saw earlier, when describing how generic components are used in </a:t>
            </a:r>
            <a:r>
              <a:rPr lang="en-US" dirty="0" err="1" smtClean="0"/>
              <a:t>c++</a:t>
            </a:r>
            <a:r>
              <a:rPr lang="en-US" dirty="0" smtClean="0"/>
              <a:t>, and what that means to the compiler….</a:t>
            </a:r>
          </a:p>
          <a:p>
            <a:endParaRPr lang="en-US" dirty="0" smtClean="0"/>
          </a:p>
          <a:p>
            <a:r>
              <a:rPr lang="en-US" dirty="0" smtClean="0"/>
              <a:t>The idea was that, </a:t>
            </a:r>
          </a:p>
          <a:p>
            <a:r>
              <a:rPr lang="en-US" dirty="0" smtClean="0"/>
              <a:t>when</a:t>
            </a:r>
            <a:r>
              <a:rPr lang="en-US" baseline="0" dirty="0" smtClean="0"/>
              <a:t> type checking succeeds, a specialized code stub is generated to avoid repetitions of, and sometimes unnecessary, code generation, and </a:t>
            </a:r>
          </a:p>
          <a:p>
            <a:r>
              <a:rPr lang="en-US" baseline="0" dirty="0" smtClean="0"/>
              <a:t>the actual generation of the code happens only once, at the end of the translation unit.</a:t>
            </a:r>
          </a:p>
          <a:p>
            <a:endParaRPr lang="en-US" baseline="0" dirty="0" smtClean="0"/>
          </a:p>
          <a:p>
            <a:r>
              <a:rPr lang="en-US" dirty="0" smtClean="0"/>
              <a:t>To</a:t>
            </a:r>
            <a:r>
              <a:rPr lang="en-US" baseline="0" dirty="0" smtClean="0"/>
              <a:t> describe how this works with respect to separate type-checking, I have to introduce a bit of terminology, which necessitates </a:t>
            </a:r>
          </a:p>
          <a:p>
            <a:r>
              <a:rPr lang="en-US" baseline="0" dirty="0" smtClean="0"/>
              <a:t>A closer look at the body of template definitions…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499D90-D3E6-4479-9C1B-2E3BF1DB28C4}" type="slidenum">
              <a:rPr lang="en-US" smtClean="0"/>
              <a:pPr>
                <a:defRPr/>
              </a:pPr>
              <a:t>94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6880580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When the checking of the arguments against the parameters succeeds,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Constraints satisfaction attempts to find al the models matching the specified constraints,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based on the arguments.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All the found models are then considered along side the specialized code to be instantiated.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499D90-D3E6-4479-9C1B-2E3BF1DB28C4}" type="slidenum">
              <a:rPr lang="en-US" smtClean="0"/>
              <a:pPr>
                <a:defRPr/>
              </a:pPr>
              <a:t>95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6880580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</a:t>
            </a:r>
            <a:r>
              <a:rPr lang="en-US" baseline="0" dirty="0" smtClean="0"/>
              <a:t> the body of a template definition, there is this notion of dependent or non-dependent entity reference. </a:t>
            </a:r>
          </a:p>
          <a:p>
            <a:r>
              <a:rPr lang="en-US" baseline="0" dirty="0" smtClean="0"/>
              <a:t>A good example, that might be more relatable to some is its application to function calls, which leads to </a:t>
            </a:r>
          </a:p>
          <a:p>
            <a:r>
              <a:rPr lang="en-US" baseline="0" dirty="0" smtClean="0"/>
              <a:t>this notion of dependent or non-dependent call expressions.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An entity is anything that can be used to represent a node in the abstract syntax tree: </a:t>
            </a:r>
          </a:p>
          <a:p>
            <a:r>
              <a:rPr lang="en-US" baseline="0" dirty="0" smtClean="0"/>
              <a:t>Expressions, declarations, etc…</a:t>
            </a:r>
          </a:p>
          <a:p>
            <a:r>
              <a:rPr lang="en-US" baseline="0" dirty="0" smtClean="0"/>
              <a:t>An entity reference is anything that refers to an entity, such as</a:t>
            </a:r>
          </a:p>
          <a:p>
            <a:r>
              <a:rPr lang="en-US" baseline="0" dirty="0" smtClean="0"/>
              <a:t> a function call expression, which refers to a function declaration, or </a:t>
            </a:r>
          </a:p>
          <a:p>
            <a:r>
              <a:rPr lang="en-US" baseline="0" dirty="0" smtClean="0"/>
              <a:t>The use of a type to when declaring a variable, which refers to a type declaration</a:t>
            </a:r>
          </a:p>
          <a:p>
            <a:endParaRPr lang="en-US" baseline="0" dirty="0" smtClean="0"/>
          </a:p>
          <a:p>
            <a:r>
              <a:rPr lang="en-US" baseline="0" dirty="0" smtClean="0"/>
              <a:t>A dependent entity reference depends on a template parameter, while a </a:t>
            </a:r>
          </a:p>
          <a:p>
            <a:r>
              <a:rPr lang="en-US" baseline="0" dirty="0" smtClean="0"/>
              <a:t>non-dependent entity reference does not refer to a template parameter.</a:t>
            </a:r>
          </a:p>
          <a:p>
            <a:endParaRPr lang="en-US" baseline="0" dirty="0" smtClean="0"/>
          </a:p>
          <a:p>
            <a:r>
              <a:rPr lang="en-US" baseline="0" dirty="0" smtClean="0"/>
              <a:t>For example, in our definition of accumulate(), there are no non-dependent entity reference:</a:t>
            </a:r>
          </a:p>
          <a:p>
            <a:r>
              <a:rPr lang="en-US" baseline="0" dirty="0" smtClean="0"/>
              <a:t>first, last: refer to the input parameters of type </a:t>
            </a:r>
            <a:r>
              <a:rPr lang="en-US" baseline="0" dirty="0" err="1" smtClean="0"/>
              <a:t>InputIterator</a:t>
            </a:r>
            <a:endParaRPr lang="en-US" baseline="0" dirty="0" smtClean="0"/>
          </a:p>
          <a:p>
            <a:r>
              <a:rPr lang="en-US" baseline="0" dirty="0" err="1" smtClean="0"/>
              <a:t>init</a:t>
            </a:r>
            <a:r>
              <a:rPr lang="en-US" baseline="0" dirty="0" smtClean="0"/>
              <a:t>: refers to the input parameter of type T</a:t>
            </a:r>
          </a:p>
          <a:p>
            <a:r>
              <a:rPr lang="en-US" baseline="0" dirty="0" err="1" smtClean="0"/>
              <a:t>Bin_op</a:t>
            </a:r>
            <a:r>
              <a:rPr lang="en-US" baseline="0" dirty="0" smtClean="0"/>
              <a:t>…. Type </a:t>
            </a:r>
            <a:r>
              <a:rPr lang="en-US" baseline="0" dirty="0" err="1" smtClean="0"/>
              <a:t>BinaryFunction</a:t>
            </a:r>
            <a:endParaRPr lang="en-US" baseline="0" dirty="0" smtClean="0"/>
          </a:p>
          <a:p>
            <a:r>
              <a:rPr lang="en-US" baseline="0" dirty="0" smtClean="0"/>
              <a:t>The application of the operators ++, *, !=, = ….  All have arguments that are type-dependent on the template parameters.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499D90-D3E6-4479-9C1B-2E3BF1DB28C4}" type="slidenum">
              <a:rPr lang="en-US" smtClean="0"/>
              <a:pPr>
                <a:defRPr/>
              </a:pPr>
              <a:t>96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6880580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In this modified form of accumulate, however, where we add elements of type int, independently of the container, </a:t>
            </a:r>
          </a:p>
          <a:p>
            <a:r>
              <a:rPr lang="en-US" baseline="0" dirty="0" smtClean="0"/>
              <a:t>We actually have a mix of dependent and non-dependent entity references:</a:t>
            </a:r>
          </a:p>
          <a:p>
            <a:endParaRPr lang="en-US" baseline="0" dirty="0" smtClean="0"/>
          </a:p>
          <a:p>
            <a:r>
              <a:rPr lang="en-US" baseline="0" dirty="0" smtClean="0"/>
              <a:t>first, last: still refer to a name of type that is dependent on Container. So it is a dependent reference.</a:t>
            </a:r>
          </a:p>
          <a:p>
            <a:r>
              <a:rPr lang="en-US" baseline="0" dirty="0" smtClean="0"/>
              <a:t>But </a:t>
            </a:r>
            <a:r>
              <a:rPr lang="en-US" baseline="0" dirty="0" err="1" smtClean="0"/>
              <a:t>init</a:t>
            </a:r>
            <a:r>
              <a:rPr lang="en-US" baseline="0" dirty="0" smtClean="0"/>
              <a:t> and </a:t>
            </a:r>
            <a:r>
              <a:rPr lang="en-US" baseline="0" dirty="0" err="1" smtClean="0"/>
              <a:t>bin_op</a:t>
            </a:r>
            <a:r>
              <a:rPr lang="en-US" baseline="0" dirty="0" smtClean="0"/>
              <a:t> are now non-</a:t>
            </a:r>
            <a:r>
              <a:rPr lang="en-US" baseline="0" dirty="0" err="1" smtClean="0"/>
              <a:t>dependant</a:t>
            </a:r>
            <a:r>
              <a:rPr lang="en-US" baseline="0" dirty="0" smtClean="0"/>
              <a:t>, </a:t>
            </a:r>
          </a:p>
          <a:p>
            <a:r>
              <a:rPr lang="en-US" baseline="0" dirty="0" smtClean="0"/>
              <a:t>Which makes the call to </a:t>
            </a:r>
            <a:r>
              <a:rPr lang="en-US" baseline="0" dirty="0" err="1" smtClean="0"/>
              <a:t>bin_op</a:t>
            </a:r>
            <a:r>
              <a:rPr lang="en-US" baseline="0" dirty="0" smtClean="0"/>
              <a:t>() and the = operator non-</a:t>
            </a:r>
            <a:r>
              <a:rPr lang="en-US" baseline="0" dirty="0" err="1" smtClean="0"/>
              <a:t>depenent</a:t>
            </a:r>
            <a:r>
              <a:rPr lang="en-US" baseline="0" dirty="0" smtClean="0"/>
              <a:t> as well..</a:t>
            </a:r>
          </a:p>
          <a:p>
            <a:r>
              <a:rPr lang="en-US" baseline="0" dirty="0" smtClean="0"/>
              <a:t>Note that </a:t>
            </a:r>
            <a:r>
              <a:rPr lang="en-US" baseline="0" dirty="0" err="1" smtClean="0"/>
              <a:t>bin_op</a:t>
            </a:r>
            <a:r>
              <a:rPr lang="en-US" baseline="0" dirty="0" smtClean="0"/>
              <a:t> expects it’s input to be of type int, so the result of *first has to be convertible to int.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[when is this conversion handled ?]</a:t>
            </a:r>
          </a:p>
          <a:p>
            <a:endParaRPr lang="en-US" baseline="0" dirty="0" smtClean="0"/>
          </a:p>
          <a:p>
            <a:r>
              <a:rPr lang="en-US" baseline="0" dirty="0" smtClean="0"/>
              <a:t>Using this example, I can now describe how the checking of templates relates to separate type-checking…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499D90-D3E6-4479-9C1B-2E3BF1DB28C4}" type="slidenum">
              <a:rPr lang="en-US" smtClean="0"/>
              <a:pPr>
                <a:defRPr/>
              </a:pPr>
              <a:t>97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6880580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During</a:t>
            </a:r>
            <a:r>
              <a:rPr lang="en-US" baseline="0" dirty="0" smtClean="0"/>
              <a:t> the parsing of template definitions, non-dependent entity references are checked, while </a:t>
            </a:r>
          </a:p>
          <a:p>
            <a:r>
              <a:rPr lang="en-US" baseline="0" dirty="0" smtClean="0"/>
              <a:t>the checking of dependent entity references is delayed. </a:t>
            </a:r>
          </a:p>
          <a:p>
            <a:r>
              <a:rPr lang="en-US" baseline="0" dirty="0" smtClean="0"/>
              <a:t>While parsing the template use, the arguments are checked against the parameters as we stated before, </a:t>
            </a:r>
          </a:p>
          <a:p>
            <a:r>
              <a:rPr lang="en-US" baseline="0" dirty="0" smtClean="0"/>
              <a:t>and the specialization is generated.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It is not until the compiler is attempting to generate the specialized code that it checks the remaining part of the definition body, </a:t>
            </a:r>
          </a:p>
          <a:p>
            <a:r>
              <a:rPr lang="en-US" baseline="0" dirty="0" smtClean="0"/>
              <a:t>the part consisting of dependent entity references…</a:t>
            </a:r>
          </a:p>
          <a:p>
            <a:r>
              <a:rPr lang="en-US" baseline="0" dirty="0" smtClean="0"/>
              <a:t>And this is usually where late instantiation errors occur.</a:t>
            </a:r>
          </a:p>
          <a:p>
            <a:endParaRPr lang="en-US" baseline="0" dirty="0" smtClean="0"/>
          </a:p>
          <a:p>
            <a:r>
              <a:rPr lang="en-US" baseline="0" dirty="0" smtClean="0"/>
              <a:t>For function call expressions, for example, the compiler substitutes the type arguments into the call’s candidates, </a:t>
            </a:r>
          </a:p>
          <a:p>
            <a:r>
              <a:rPr lang="en-US" baseline="0" dirty="0" smtClean="0"/>
              <a:t>which was formed during the parsing of the  expression, </a:t>
            </a:r>
          </a:p>
          <a:p>
            <a:r>
              <a:rPr lang="en-US" baseline="0" dirty="0" smtClean="0"/>
              <a:t>and repeats overload resolution…</a:t>
            </a:r>
          </a:p>
          <a:p>
            <a:r>
              <a:rPr lang="en-US" baseline="0" dirty="0" smtClean="0"/>
              <a:t>(this is in addition to the first time during parsing…)</a:t>
            </a:r>
          </a:p>
          <a:p>
            <a:endParaRPr lang="en-US" baseline="0" dirty="0" smtClean="0"/>
          </a:p>
          <a:p>
            <a:r>
              <a:rPr lang="en-US" baseline="0" dirty="0" smtClean="0"/>
              <a:t>Essentially, the checking of the definition and of the use span through instantiation time, and </a:t>
            </a:r>
          </a:p>
          <a:p>
            <a:r>
              <a:rPr lang="en-US" baseline="0" dirty="0" smtClean="0"/>
              <a:t>the definitions and uses are not checked separately.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This causes some issues with the usability of templates, and is an area in where </a:t>
            </a:r>
          </a:p>
          <a:p>
            <a:r>
              <a:rPr lang="en-US" baseline="0" dirty="0" smtClean="0"/>
              <a:t>allowing the compiler to check concepts, explicitly, is considered to be potentially helpful. 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499D90-D3E6-4479-9C1B-2E3BF1DB28C4}" type="slidenum">
              <a:rPr lang="en-US" smtClean="0"/>
              <a:pPr>
                <a:defRPr/>
              </a:pPr>
              <a:t>98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6880580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When the checking of the arguments against the parameters succeeds,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Constraints satisfaction attempts to find al the models matching the specified constraints,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based on the arguments.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All the found models are then considered along side the specialized code to be instantiated.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499D90-D3E6-4479-9C1B-2E3BF1DB28C4}" type="slidenum">
              <a:rPr lang="en-US" smtClean="0"/>
              <a:pPr>
                <a:defRPr/>
              </a:pPr>
              <a:t>99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6880580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With respect to separate type-checking, </a:t>
            </a:r>
          </a:p>
          <a:p>
            <a:r>
              <a:rPr lang="en-US" baseline="0" dirty="0" smtClean="0"/>
              <a:t>All non-dependent entity references are now treated as dependent, due to the requirement that </a:t>
            </a:r>
          </a:p>
          <a:p>
            <a:r>
              <a:rPr lang="en-US" baseline="0" dirty="0" smtClean="0"/>
              <a:t>the referred entities either be associated to the concepts in the specified constraints, </a:t>
            </a:r>
          </a:p>
          <a:p>
            <a:r>
              <a:rPr lang="en-US" baseline="0" dirty="0" smtClean="0"/>
              <a:t>or be constrained templates themselves.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So the compiler checks all entity references, and there are no delay.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Then, the checking of the use is relatively the same, extended with constraints satisfaction.</a:t>
            </a:r>
          </a:p>
          <a:p>
            <a:endParaRPr lang="en-US" baseline="0" dirty="0" smtClean="0"/>
          </a:p>
          <a:p>
            <a:r>
              <a:rPr lang="en-US" baseline="0" dirty="0" smtClean="0"/>
              <a:t>Once we have the models from constraints satisfaction, which we didn’t have at the time of parsing </a:t>
            </a:r>
          </a:p>
          <a:p>
            <a:r>
              <a:rPr lang="en-US" baseline="0" dirty="0" smtClean="0"/>
              <a:t>the constrained template definition, </a:t>
            </a:r>
          </a:p>
          <a:p>
            <a:r>
              <a:rPr lang="en-US" baseline="0" dirty="0" smtClean="0"/>
              <a:t>the dependent entity references need to be updated to match the models…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This process may involve re-performing name lookup, and for function call expressions, </a:t>
            </a:r>
          </a:p>
          <a:p>
            <a:r>
              <a:rPr lang="en-US" baseline="0" dirty="0" smtClean="0"/>
              <a:t>repeating overload resolution…</a:t>
            </a:r>
          </a:p>
          <a:p>
            <a:r>
              <a:rPr lang="en-US" baseline="0" dirty="0" smtClean="0"/>
              <a:t>yielding to 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499D90-D3E6-4479-9C1B-2E3BF1DB28C4}" type="slidenum">
              <a:rPr lang="en-US" smtClean="0"/>
              <a:pPr>
                <a:defRPr/>
              </a:pPr>
              <a:t>100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6880580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… potential ambiguity errors that must be handled. </a:t>
            </a:r>
          </a:p>
          <a:p>
            <a:r>
              <a:rPr lang="en-US" baseline="0" dirty="0" smtClean="0"/>
              <a:t>So, while we’re able to guarantee the success of instantiation for most cases, there are still </a:t>
            </a:r>
          </a:p>
          <a:p>
            <a:r>
              <a:rPr lang="en-US" baseline="0" dirty="0" smtClean="0"/>
              <a:t>A few cases for which things may not go perfectly well, depending on the definitions of the models, </a:t>
            </a:r>
          </a:p>
          <a:p>
            <a:r>
              <a:rPr lang="en-US" baseline="0" dirty="0" smtClean="0"/>
              <a:t>Or of how we relate the type-checking components…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499D90-D3E6-4479-9C1B-2E3BF1DB28C4}" type="slidenum">
              <a:rPr lang="en-US" smtClean="0"/>
              <a:pPr>
                <a:defRPr/>
              </a:pPr>
              <a:t>101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6880580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Just to give you a bit more context and refresher, </a:t>
            </a:r>
          </a:p>
          <a:p>
            <a:r>
              <a:rPr lang="en-US" baseline="0" dirty="0" smtClean="0"/>
              <a:t>We want to go from this… in Clang…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499D90-D3E6-4479-9C1B-2E3BF1DB28C4}" type="slidenum">
              <a:rPr lang="en-US" smtClean="0"/>
              <a:pPr>
                <a:defRPr/>
              </a:pPr>
              <a:t>102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6880580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… to this… in </a:t>
            </a:r>
            <a:r>
              <a:rPr lang="en-US" baseline="0" dirty="0" err="1" smtClean="0"/>
              <a:t>ConceptClang</a:t>
            </a: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499D90-D3E6-4479-9C1B-2E3BF1DB28C4}" type="slidenum">
              <a:rPr lang="en-US" smtClean="0"/>
              <a:pPr>
                <a:defRPr/>
              </a:pPr>
              <a:t>103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6880580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It’s gets pretty clear that there are 3 main steps that we’ll need to go through…</a:t>
            </a:r>
            <a:br>
              <a:rPr lang="en-US" baseline="0" dirty="0" smtClean="0"/>
            </a:b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104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  <a:p>
            <a:r>
              <a:rPr lang="en-US" baseline="0" dirty="0" smtClean="0"/>
              <a:t>The parsing of expressions is the same way in which template uses are parsed…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105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There are several which in which can go, depending on the kind of expression.</a:t>
            </a:r>
          </a:p>
          <a:p>
            <a:r>
              <a:rPr lang="en-US" baseline="0" dirty="0" smtClean="0"/>
              <a:t>For example for references to types, we go through </a:t>
            </a:r>
            <a:r>
              <a:rPr lang="en-US" baseline="0" dirty="0" err="1" smtClean="0"/>
              <a:t>ParseDeclarator,which</a:t>
            </a:r>
            <a:r>
              <a:rPr lang="en-US" baseline="0" dirty="0" smtClean="0"/>
              <a:t> eventually leads to </a:t>
            </a:r>
          </a:p>
          <a:p>
            <a:r>
              <a:rPr lang="en-US" baseline="0" dirty="0" smtClean="0"/>
              <a:t>The </a:t>
            </a:r>
            <a:r>
              <a:rPr lang="en-US" baseline="0" dirty="0" err="1" smtClean="0"/>
              <a:t>ckecking</a:t>
            </a:r>
            <a:r>
              <a:rPr lang="en-US" baseline="0" dirty="0" smtClean="0"/>
              <a:t> of the type reference…</a:t>
            </a:r>
          </a:p>
          <a:p>
            <a:endParaRPr lang="en-US" baseline="0" dirty="0" smtClean="0"/>
          </a:p>
          <a:p>
            <a:r>
              <a:rPr lang="en-US" baseline="0" dirty="0" smtClean="0"/>
              <a:t>For Parsing call expressions, we read </a:t>
            </a:r>
            <a:r>
              <a:rPr lang="en-US" baseline="0" dirty="0" err="1" smtClean="0"/>
              <a:t>ParseExpression</a:t>
            </a:r>
            <a:r>
              <a:rPr lang="en-US" baseline="0" dirty="0" smtClean="0"/>
              <a:t>(), which leads to </a:t>
            </a:r>
            <a:r>
              <a:rPr lang="en-US" baseline="0" dirty="0" err="1" smtClean="0"/>
              <a:t>ParsePostfixExpressionSuffix</a:t>
            </a:r>
            <a:r>
              <a:rPr lang="en-US" baseline="0" dirty="0" smtClean="0"/>
              <a:t>(), </a:t>
            </a:r>
          </a:p>
          <a:p>
            <a:r>
              <a:rPr lang="en-US" baseline="0" dirty="0" smtClean="0"/>
              <a:t>And which eventually leads to the checking of the call expression.</a:t>
            </a:r>
          </a:p>
          <a:p>
            <a:endParaRPr lang="en-US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To cover uses of !=, ++, or *,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err="1" smtClean="0"/>
              <a:t>ParseExpression</a:t>
            </a:r>
            <a:r>
              <a:rPr lang="en-US" baseline="0" dirty="0" smtClean="0"/>
              <a:t>() also eventually leads </a:t>
            </a:r>
          </a:p>
          <a:p>
            <a:r>
              <a:rPr lang="en-US" baseline="0" dirty="0" smtClean="0"/>
              <a:t>To the checking of overload unary and binary operators, which may go through </a:t>
            </a:r>
          </a:p>
          <a:p>
            <a:r>
              <a:rPr lang="en-US" baseline="0" dirty="0" err="1" smtClean="0"/>
              <a:t>CreateOverloadedUnaryOperator</a:t>
            </a:r>
            <a:r>
              <a:rPr lang="en-US" baseline="0" dirty="0" smtClean="0"/>
              <a:t>(), </a:t>
            </a:r>
            <a:r>
              <a:rPr lang="en-US" baseline="0" dirty="0" err="1" smtClean="0"/>
              <a:t>CreateOverloadedBinaryOperator</a:t>
            </a:r>
            <a:r>
              <a:rPr lang="en-US" baseline="0" dirty="0" smtClean="0"/>
              <a:t>(), etc…</a:t>
            </a:r>
          </a:p>
          <a:p>
            <a:endParaRPr lang="en-US" baseline="0" dirty="0" smtClean="0"/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106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To check a call expression, the parser calls </a:t>
            </a:r>
            <a:r>
              <a:rPr lang="en-US" baseline="0" dirty="0" err="1" smtClean="0"/>
              <a:t>ActOnCallExpr</a:t>
            </a:r>
            <a:r>
              <a:rPr lang="en-US" baseline="0" dirty="0" smtClean="0"/>
              <a:t>(), </a:t>
            </a:r>
          </a:p>
          <a:p>
            <a:r>
              <a:rPr lang="en-US" baseline="0" dirty="0" smtClean="0"/>
              <a:t>Which makes a decision based on the kind of call expression…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107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Overload resolution consists of two main steps:</a:t>
            </a:r>
          </a:p>
          <a:p>
            <a:pPr marL="228600" indent="-228600">
              <a:buAutoNum type="arabicPeriod"/>
            </a:pPr>
            <a:r>
              <a:rPr lang="en-US" baseline="0" dirty="0" smtClean="0"/>
              <a:t>Building candidate sets, based on the results of name lookup, and </a:t>
            </a:r>
          </a:p>
          <a:p>
            <a:pPr marL="228600" indent="-228600">
              <a:buAutoNum type="arabicPeriod"/>
            </a:pPr>
            <a:r>
              <a:rPr lang="en-US" baseline="0" dirty="0" smtClean="0"/>
              <a:t>Selecting the best viable candidate</a:t>
            </a:r>
          </a:p>
          <a:p>
            <a:pPr marL="0" indent="0">
              <a:buNone/>
            </a:pPr>
            <a:endParaRPr lang="en-US" baseline="0" dirty="0" smtClean="0"/>
          </a:p>
          <a:p>
            <a:r>
              <a:rPr lang="en-US" baseline="0" dirty="0" smtClean="0"/>
              <a:t>The building of a candidate set goes though functions like …</a:t>
            </a:r>
          </a:p>
          <a:p>
            <a:r>
              <a:rPr lang="en-US" baseline="0" dirty="0" err="1" smtClean="0"/>
              <a:t>AddFunctionOverloadcandidates</a:t>
            </a:r>
            <a:r>
              <a:rPr lang="en-US" baseline="0" dirty="0" smtClean="0"/>
              <a:t>()</a:t>
            </a:r>
          </a:p>
          <a:p>
            <a:r>
              <a:rPr lang="en-US" baseline="0" dirty="0" err="1" smtClean="0"/>
              <a:t>AddMemberOverloadCandidates</a:t>
            </a:r>
            <a:r>
              <a:rPr lang="en-US" baseline="0" dirty="0" smtClean="0"/>
              <a:t>()</a:t>
            </a:r>
          </a:p>
          <a:p>
            <a:r>
              <a:rPr lang="en-US" baseline="0" dirty="0" err="1" smtClean="0"/>
              <a:t>AddConversioncandidates</a:t>
            </a:r>
            <a:r>
              <a:rPr lang="en-US" baseline="0" dirty="0" smtClean="0"/>
              <a:t>()</a:t>
            </a:r>
          </a:p>
          <a:p>
            <a:r>
              <a:rPr lang="en-US" baseline="0" dirty="0" err="1" smtClean="0"/>
              <a:t>AddSurrogateCandidates</a:t>
            </a:r>
            <a:r>
              <a:rPr lang="en-US" baseline="0" dirty="0" smtClean="0"/>
              <a:t>()</a:t>
            </a:r>
          </a:p>
          <a:p>
            <a:endParaRPr lang="en-US" baseline="0" dirty="0" smtClean="0"/>
          </a:p>
          <a:p>
            <a:r>
              <a:rPr lang="en-US" baseline="0" dirty="0" smtClean="0"/>
              <a:t>… depending on the kind of overloaded </a:t>
            </a:r>
            <a:r>
              <a:rPr lang="en-US" baseline="0" dirty="0" err="1" smtClean="0"/>
              <a:t>expr</a:t>
            </a:r>
            <a:r>
              <a:rPr lang="en-US" baseline="0" dirty="0" smtClean="0"/>
              <a:t>…</a:t>
            </a:r>
          </a:p>
          <a:p>
            <a:r>
              <a:rPr lang="en-US" baseline="0" dirty="0" smtClean="0"/>
              <a:t>Some of which eventually lead to some form of template argument deduction…</a:t>
            </a:r>
          </a:p>
          <a:p>
            <a:endParaRPr lang="en-US" baseline="0" dirty="0" smtClean="0"/>
          </a:p>
          <a:p>
            <a:r>
              <a:rPr lang="en-US" baseline="0" dirty="0" smtClean="0"/>
              <a:t>For function call expressions, it essentially consists of going through each result of name lookup, </a:t>
            </a:r>
          </a:p>
          <a:p>
            <a:r>
              <a:rPr lang="en-US" baseline="0" dirty="0" smtClean="0"/>
              <a:t>Collected during the parsing of the expression, and performing template argument deduction on the result.</a:t>
            </a:r>
          </a:p>
          <a:p>
            <a:r>
              <a:rPr lang="en-US" baseline="0" dirty="0" smtClean="0"/>
              <a:t>Each result for for which template argument deduction succeeds is added to the candidate set, as applicable…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108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Template argument deduction is performed via </a:t>
            </a:r>
            <a:r>
              <a:rPr lang="en-US" baseline="0" dirty="0" err="1" smtClean="0"/>
              <a:t>DeduceTemplateArguments</a:t>
            </a:r>
            <a:r>
              <a:rPr lang="en-US" baseline="0" dirty="0" smtClean="0"/>
              <a:t> in the file </a:t>
            </a:r>
            <a:r>
              <a:rPr lang="en-US" baseline="0" dirty="0" err="1" smtClean="0"/>
              <a:t>SemeTemplateDeduction.cpp</a:t>
            </a:r>
            <a:endParaRPr lang="en-US" baseline="0" dirty="0" smtClean="0"/>
          </a:p>
          <a:p>
            <a:r>
              <a:rPr lang="en-US" baseline="0" dirty="0" smtClean="0"/>
              <a:t>It too consists of two parts…</a:t>
            </a:r>
          </a:p>
          <a:p>
            <a:pPr marL="228600" indent="-228600">
              <a:buAutoNum type="arabicPeriod"/>
            </a:pPr>
            <a:r>
              <a:rPr lang="en-US" baseline="0" dirty="0" smtClean="0"/>
              <a:t>Checking the template arguments against the template parameters, and </a:t>
            </a:r>
          </a:p>
          <a:p>
            <a:pPr marL="228600" indent="-228600">
              <a:buAutoNum type="arabicPeriod"/>
            </a:pPr>
            <a:r>
              <a:rPr lang="en-US" baseline="0" dirty="0" smtClean="0"/>
              <a:t>Creating the specialized code stub if it succeeds.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109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Creating a template specialization code stub is done via</a:t>
            </a:r>
          </a:p>
          <a:p>
            <a:r>
              <a:rPr lang="en-US" baseline="0" dirty="0" err="1" smtClean="0"/>
              <a:t>SubstDecl</a:t>
            </a:r>
            <a:r>
              <a:rPr lang="en-US" baseline="0" dirty="0" smtClean="0"/>
              <a:t>, which, for function calls, simply creates a new </a:t>
            </a:r>
            <a:r>
              <a:rPr lang="en-US" baseline="0" dirty="0" err="1" smtClean="0"/>
              <a:t>FunctionDecl</a:t>
            </a:r>
            <a:r>
              <a:rPr lang="en-US" baseline="0" dirty="0" smtClean="0"/>
              <a:t> object, </a:t>
            </a:r>
          </a:p>
          <a:p>
            <a:r>
              <a:rPr lang="en-US" baseline="0" dirty="0" smtClean="0"/>
              <a:t>Such that the type signature consists of a type-substituted copy of the type of the </a:t>
            </a:r>
            <a:r>
              <a:rPr lang="en-US" baseline="0" dirty="0" err="1" smtClean="0"/>
              <a:t>templated</a:t>
            </a:r>
            <a:r>
              <a:rPr lang="en-US" baseline="0" dirty="0" smtClean="0"/>
              <a:t> function.</a:t>
            </a:r>
          </a:p>
          <a:p>
            <a:endParaRPr lang="en-US" baseline="0" dirty="0" smtClean="0"/>
          </a:p>
          <a:p>
            <a:r>
              <a:rPr lang="en-US" baseline="0" dirty="0" smtClean="0"/>
              <a:t>Once we are done with this, 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110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… and done with template argument deduction for each name lookup result, we now have candidate set, </a:t>
            </a:r>
          </a:p>
          <a:p>
            <a:r>
              <a:rPr lang="en-US" baseline="0" dirty="0" smtClean="0"/>
              <a:t>And need to select the best viable candidate…</a:t>
            </a:r>
          </a:p>
          <a:p>
            <a:endParaRPr lang="en-US" baseline="0" dirty="0" smtClean="0"/>
          </a:p>
          <a:p>
            <a:r>
              <a:rPr lang="en-US" baseline="0" dirty="0" smtClean="0"/>
              <a:t>To do this, we go through template argument deduction again. </a:t>
            </a:r>
          </a:p>
          <a:p>
            <a:r>
              <a:rPr lang="en-US" baseline="0" dirty="0" smtClean="0"/>
              <a:t>Once we have the best viable candidate, we mark it for instantiation, </a:t>
            </a:r>
          </a:p>
          <a:p>
            <a:r>
              <a:rPr lang="en-US" baseline="0" dirty="0" smtClean="0"/>
              <a:t>And return to the parser with a resolved result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111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At this point, we’ve finished parsing all out template definitions and uses, in a given translation unit, </a:t>
            </a:r>
          </a:p>
          <a:p>
            <a:r>
              <a:rPr lang="en-US" baseline="0" dirty="0" smtClean="0"/>
              <a:t>And are now getting ready to generate the specialized implementation for the pending declarations.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112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At this point, we’ve finished parsing all out template definitions and uses, in a given translation unit, </a:t>
            </a:r>
          </a:p>
          <a:p>
            <a:r>
              <a:rPr lang="en-US" baseline="0" dirty="0" smtClean="0"/>
              <a:t>And are now getting ready to generate the specialized implementation for the pending declarations.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113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Transforming the entities in each statement is a recursive process </a:t>
            </a:r>
          </a:p>
          <a:p>
            <a:r>
              <a:rPr lang="en-US" baseline="0" dirty="0" smtClean="0"/>
              <a:t>that attempts to transform each declaration, statement, expressions or </a:t>
            </a:r>
          </a:p>
          <a:p>
            <a:r>
              <a:rPr lang="en-US" baseline="0" dirty="0" smtClean="0"/>
              <a:t>type that it finds in the way of transforming each statement in the body of </a:t>
            </a:r>
          </a:p>
          <a:p>
            <a:r>
              <a:rPr lang="en-US" baseline="0" dirty="0" smtClean="0"/>
              <a:t>the template declaration that we are instantiating.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 general scheme of this translation is to </a:t>
            </a:r>
          </a:p>
          <a:p>
            <a:r>
              <a:rPr lang="en-US" baseline="0" dirty="0" smtClean="0"/>
              <a:t>Perform the appropriate type substitutions on the pattern, and </a:t>
            </a:r>
          </a:p>
          <a:p>
            <a:r>
              <a:rPr lang="en-US" baseline="0" dirty="0" smtClean="0"/>
              <a:t>Rebuild the entity with the result of the substitution.</a:t>
            </a:r>
          </a:p>
          <a:p>
            <a:endParaRPr lang="en-US" baseline="0" dirty="0" smtClean="0"/>
          </a:p>
          <a:p>
            <a:r>
              <a:rPr lang="en-US" baseline="0" dirty="0" smtClean="0"/>
              <a:t>For example, for call expression, again,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114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Transforming the entities in each statement is a recursive process </a:t>
            </a:r>
          </a:p>
          <a:p>
            <a:r>
              <a:rPr lang="en-US" baseline="0" dirty="0" smtClean="0"/>
              <a:t>that attempts to transform each declaration, statement, expressions or </a:t>
            </a:r>
          </a:p>
          <a:p>
            <a:r>
              <a:rPr lang="en-US" baseline="0" dirty="0" smtClean="0"/>
              <a:t>type that it finds in the way of transforming each statement in the body of </a:t>
            </a:r>
          </a:p>
          <a:p>
            <a:r>
              <a:rPr lang="en-US" baseline="0" dirty="0" smtClean="0"/>
              <a:t>the template declaration that we are instantiating.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 general scheme of this translation is to </a:t>
            </a:r>
          </a:p>
          <a:p>
            <a:r>
              <a:rPr lang="en-US" baseline="0" dirty="0" smtClean="0"/>
              <a:t>Perform the appropriate type substitutions on the pattern, and </a:t>
            </a:r>
          </a:p>
          <a:p>
            <a:r>
              <a:rPr lang="en-US" baseline="0" dirty="0" smtClean="0"/>
              <a:t>Rebuild the entity with the result of the substitution.</a:t>
            </a:r>
          </a:p>
          <a:p>
            <a:endParaRPr lang="en-US" baseline="0" dirty="0" smtClean="0"/>
          </a:p>
          <a:p>
            <a:r>
              <a:rPr lang="en-US" baseline="0" dirty="0" smtClean="0"/>
              <a:t>For example, for call expression, again,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115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Clang first attempts to transform the </a:t>
            </a:r>
            <a:r>
              <a:rPr lang="en-US" baseline="0" dirty="0" err="1" smtClean="0"/>
              <a:t>subexpression</a:t>
            </a:r>
            <a:r>
              <a:rPr lang="en-US" baseline="0" dirty="0" smtClean="0"/>
              <a:t>.</a:t>
            </a:r>
          </a:p>
          <a:p>
            <a:r>
              <a:rPr lang="en-US" baseline="0" dirty="0" smtClean="0"/>
              <a:t>That consists of the expression representation of the </a:t>
            </a:r>
            <a:r>
              <a:rPr lang="en-US" baseline="0" dirty="0" err="1" smtClean="0"/>
              <a:t>callee</a:t>
            </a:r>
            <a:r>
              <a:rPr lang="en-US" baseline="0" dirty="0" smtClean="0"/>
              <a:t>, </a:t>
            </a:r>
          </a:p>
          <a:p>
            <a:r>
              <a:rPr lang="en-US" baseline="0" dirty="0" smtClean="0"/>
              <a:t>As well as the expression representations of the call’s arguments.</a:t>
            </a:r>
          </a:p>
          <a:p>
            <a:r>
              <a:rPr lang="en-US" baseline="0" dirty="0" smtClean="0"/>
              <a:t>If the call </a:t>
            </a:r>
            <a:r>
              <a:rPr lang="en-US" baseline="0" dirty="0" err="1" smtClean="0"/>
              <a:t>expr</a:t>
            </a:r>
            <a:r>
              <a:rPr lang="en-US" baseline="0" dirty="0" smtClean="0"/>
              <a:t> is a delayed dependent call expressions, </a:t>
            </a:r>
          </a:p>
          <a:p>
            <a:r>
              <a:rPr lang="en-US" baseline="0" dirty="0" smtClean="0"/>
              <a:t>Clang simply type-substitutes in the results from name lookup that are stored in </a:t>
            </a:r>
          </a:p>
          <a:p>
            <a:r>
              <a:rPr lang="en-US" baseline="0" dirty="0" smtClean="0"/>
              <a:t>expression representation of the </a:t>
            </a:r>
            <a:r>
              <a:rPr lang="en-US" baseline="0" dirty="0" err="1" smtClean="0"/>
              <a:t>callee</a:t>
            </a:r>
            <a:r>
              <a:rPr lang="en-US" baseline="0" dirty="0" smtClean="0"/>
              <a:t>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Then, once all is done well, Clang now attempts to rebuild the call </a:t>
            </a:r>
            <a:r>
              <a:rPr lang="en-US" baseline="0" dirty="0" err="1" smtClean="0"/>
              <a:t>expr</a:t>
            </a:r>
            <a:r>
              <a:rPr lang="en-US" baseline="0" dirty="0" smtClean="0"/>
              <a:t>. </a:t>
            </a:r>
          </a:p>
          <a:p>
            <a:r>
              <a:rPr lang="en-US" baseline="0" dirty="0" smtClean="0"/>
              <a:t>This is done via nothing other than a reusing the checking of call expressions, </a:t>
            </a:r>
          </a:p>
          <a:p>
            <a:r>
              <a:rPr lang="en-US" baseline="0" dirty="0" smtClean="0"/>
              <a:t>Which, as we’ve seen, has the potential of going through overload resolution, then template argument deduction, </a:t>
            </a:r>
          </a:p>
          <a:p>
            <a:r>
              <a:rPr lang="en-US" baseline="0" dirty="0" smtClean="0"/>
              <a:t>Then creating the specialized code, etc…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This is when dependent calls get checked.</a:t>
            </a:r>
          </a:p>
          <a:p>
            <a:endParaRPr lang="en-US" baseline="0" dirty="0" smtClean="0"/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116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  <a:p>
            <a:r>
              <a:rPr lang="en-US" baseline="0" dirty="0" smtClean="0"/>
              <a:t>A general picture of all that we just described looks a bit like this:.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117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  <a:p>
            <a:r>
              <a:rPr lang="en-US" baseline="0" dirty="0" smtClean="0"/>
              <a:t>A general picture of all that we just described looks a bit like this:.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118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119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There are fours possible entity references:</a:t>
            </a:r>
          </a:p>
          <a:p>
            <a:pPr marL="171450" indent="-171450">
              <a:buFontTx/>
              <a:buChar char="•"/>
            </a:pPr>
            <a:r>
              <a:rPr lang="en-US" baseline="0" dirty="0" smtClean="0"/>
              <a:t>either associated to a concept in the specified constraints, and thus found in the constrains environment by name lookup, </a:t>
            </a:r>
          </a:p>
          <a:p>
            <a:pPr marL="171450" indent="-171450">
              <a:buFontTx/>
              <a:buChar char="•"/>
            </a:pPr>
            <a:r>
              <a:rPr lang="en-US" baseline="0" dirty="0" smtClean="0"/>
              <a:t>Or constrained template,</a:t>
            </a:r>
          </a:p>
          <a:p>
            <a:pPr marL="171450" indent="-171450">
              <a:buFontTx/>
              <a:buChar char="•"/>
            </a:pPr>
            <a:r>
              <a:rPr lang="en-US" baseline="0" dirty="0" smtClean="0"/>
              <a:t>Or in template parameter scope, </a:t>
            </a:r>
          </a:p>
          <a:p>
            <a:pPr marL="171450" indent="-171450">
              <a:buFontTx/>
              <a:buChar char="•"/>
            </a:pPr>
            <a:r>
              <a:rPr lang="en-US" baseline="0" dirty="0" smtClean="0"/>
              <a:t>Or non-dependent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120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There are fours possible entity references:</a:t>
            </a:r>
          </a:p>
          <a:p>
            <a:pPr marL="171450" indent="-171450">
              <a:buFontTx/>
              <a:buChar char="•"/>
            </a:pPr>
            <a:r>
              <a:rPr lang="en-US" baseline="0" dirty="0" smtClean="0"/>
              <a:t>either associated to a concept in the specified constraints, and thus found in the constrains environment by name lookup, </a:t>
            </a:r>
          </a:p>
          <a:p>
            <a:pPr marL="171450" indent="-171450">
              <a:buFontTx/>
              <a:buChar char="•"/>
            </a:pPr>
            <a:r>
              <a:rPr lang="en-US" baseline="0" dirty="0" smtClean="0"/>
              <a:t>Or constrained template,</a:t>
            </a:r>
          </a:p>
          <a:p>
            <a:pPr marL="171450" indent="-171450">
              <a:buFontTx/>
              <a:buChar char="•"/>
            </a:pPr>
            <a:r>
              <a:rPr lang="en-US" baseline="0" dirty="0" smtClean="0"/>
              <a:t>Or in template parameter scope, </a:t>
            </a:r>
          </a:p>
          <a:p>
            <a:pPr marL="171450" indent="-171450">
              <a:buFontTx/>
              <a:buChar char="•"/>
            </a:pPr>
            <a:r>
              <a:rPr lang="en-US" baseline="0" dirty="0" smtClean="0"/>
              <a:t>Or non-dependent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121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Repeats the checking of template uses as well, but for </a:t>
            </a:r>
            <a:r>
              <a:rPr lang="en-US" baseline="0" smtClean="0"/>
              <a:t>different reasons…</a:t>
            </a: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122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Repeats the checking of template uses as well, but for different reasons…</a:t>
            </a:r>
          </a:p>
          <a:p>
            <a:endParaRPr lang="en-US" baseline="0" dirty="0" smtClean="0"/>
          </a:p>
          <a:p>
            <a:r>
              <a:rPr lang="en-US" baseline="0" dirty="0" smtClean="0"/>
              <a:t>Rebuilds entities or their references based on implementation in the models.</a:t>
            </a:r>
          </a:p>
          <a:p>
            <a:r>
              <a:rPr lang="en-US" baseline="0" dirty="0" smtClean="0"/>
              <a:t>Declarations need to be replaced with corresponding declarations in the model</a:t>
            </a:r>
          </a:p>
          <a:p>
            <a:r>
              <a:rPr lang="en-US" baseline="0" dirty="0" smtClean="0"/>
              <a:t>Call </a:t>
            </a:r>
            <a:r>
              <a:rPr lang="en-US" baseline="0" dirty="0" err="1" smtClean="0"/>
              <a:t>exprs</a:t>
            </a:r>
            <a:r>
              <a:rPr lang="en-US" baseline="0" dirty="0" smtClean="0"/>
              <a:t> need to be rebuilt, since the name needs to be re-looked up from the model.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This goes through the checking of template uses, essentially making it a repetition over </a:t>
            </a:r>
          </a:p>
          <a:p>
            <a:r>
              <a:rPr lang="en-US" baseline="0" dirty="0" smtClean="0"/>
              <a:t>The upcoming checking in step 3 (step 2 of the  procedure for unconstrained templates). 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123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For calls to constrained template, we simply redo name lookup, and check the call expression with the concrete models acting as </a:t>
            </a:r>
          </a:p>
          <a:p>
            <a:r>
              <a:rPr lang="en-US" baseline="0" dirty="0" smtClean="0"/>
              <a:t>constrained environment.</a:t>
            </a:r>
          </a:p>
          <a:p>
            <a:endParaRPr lang="en-US" baseline="0" dirty="0" smtClean="0"/>
          </a:p>
          <a:p>
            <a:r>
              <a:rPr lang="en-US" baseline="0" dirty="0" smtClean="0"/>
              <a:t>We probably should simply perform type substitution like is generally the case for overloaded call expressions, </a:t>
            </a:r>
          </a:p>
          <a:p>
            <a:r>
              <a:rPr lang="en-US" baseline="0" dirty="0" smtClean="0"/>
              <a:t>But that is dependent on telling clang to substitute constraints environments while transforming template declarations as well…</a:t>
            </a:r>
          </a:p>
          <a:p>
            <a:r>
              <a:rPr lang="en-US" baseline="0" dirty="0" smtClean="0"/>
              <a:t>But that is a mechanism that we have yet to implement …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124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125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When rebuilding reference, use either one of these as constraints environment:</a:t>
            </a:r>
          </a:p>
          <a:p>
            <a:pPr marL="171450" indent="-171450">
              <a:buFontTx/>
              <a:buChar char="•"/>
            </a:pPr>
            <a:r>
              <a:rPr lang="en-US" baseline="0" dirty="0" smtClean="0"/>
              <a:t>The models in the current instantiation, or</a:t>
            </a:r>
          </a:p>
          <a:p>
            <a:pPr marL="171450" indent="-171450">
              <a:buFontTx/>
              <a:buChar char="•"/>
            </a:pPr>
            <a:r>
              <a:rPr lang="en-US" baseline="0" dirty="0" smtClean="0"/>
              <a:t>The updated models with the “place-holders”… </a:t>
            </a:r>
          </a:p>
          <a:p>
            <a:r>
              <a:rPr lang="en-US" baseline="0" dirty="0" smtClean="0"/>
              <a:t>*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126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To recap … Here’s the general picture, updated.</a:t>
            </a:r>
          </a:p>
          <a:p>
            <a:pPr marL="171450" indent="-171450">
              <a:buFontTx/>
              <a:buChar char="•"/>
            </a:pPr>
            <a:r>
              <a:rPr lang="en-US" baseline="0" dirty="0" smtClean="0"/>
              <a:t>No delayed dependent reference.</a:t>
            </a:r>
          </a:p>
          <a:p>
            <a:pPr marL="171450" indent="-171450">
              <a:buFontTx/>
              <a:buChar char="•"/>
            </a:pPr>
            <a:r>
              <a:rPr lang="en-US" baseline="0" dirty="0" smtClean="0"/>
              <a:t>Components get extended with the fact that we now have constraints specifications to parse and satisfy.</a:t>
            </a:r>
          </a:p>
          <a:p>
            <a:pPr marL="171450" indent="-171450">
              <a:buFontTx/>
              <a:buChar char="•"/>
            </a:pPr>
            <a:r>
              <a:rPr lang="en-US" baseline="0" dirty="0" smtClean="0"/>
              <a:t>Mots importantly, we do a “repointing” of references with </a:t>
            </a:r>
          </a:p>
          <a:p>
            <a:pPr marL="0" indent="0">
              <a:buFontTx/>
              <a:buNone/>
            </a:pPr>
            <a:r>
              <a:rPr lang="en-US" baseline="0" dirty="0" smtClean="0"/>
              <a:t>	respect to the models gotten from constraints satisfaction during template instantiation.</a:t>
            </a:r>
          </a:p>
          <a:p>
            <a:pPr marL="0" indent="0">
              <a:buFontTx/>
              <a:buNone/>
            </a:pPr>
            <a:endParaRPr lang="en-US" baseline="0" dirty="0" smtClean="0"/>
          </a:p>
          <a:p>
            <a:pPr marL="0" indent="0">
              <a:buFontTx/>
              <a:buNone/>
            </a:pPr>
            <a:r>
              <a:rPr lang="en-US" baseline="0" dirty="0" smtClean="0"/>
              <a:t>There are several other extensions like this that we do on Clang, in order to implement our infrastructure layer…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127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In is in the spirit of implementing constrained template checking that we have implemented these essential procedures, and various extensions…</a:t>
            </a:r>
          </a:p>
          <a:p>
            <a:endParaRPr lang="en-US" baseline="0" dirty="0" smtClean="0"/>
          </a:p>
          <a:p>
            <a:r>
              <a:rPr lang="en-US" baseline="0" dirty="0" smtClean="0"/>
              <a:t>I have put the implementation details of most of these procedures in the distributed slides, as additional content…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128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 </a:t>
            </a:r>
          </a:p>
          <a:p>
            <a:r>
              <a:rPr lang="en-US" baseline="0" dirty="0" smtClean="0"/>
              <a:t>With all these extensions, we already come down to a number of design questions, that would necessitate further exploration, independently of any proposed design.</a:t>
            </a:r>
          </a:p>
          <a:p>
            <a:endParaRPr lang="en-US" baseline="0" dirty="0" smtClean="0"/>
          </a:p>
          <a:p>
            <a:r>
              <a:rPr lang="en-US" baseline="0" dirty="0" smtClean="0"/>
              <a:t>Separate type checking:</a:t>
            </a:r>
          </a:p>
          <a:p>
            <a:pPr marL="171450" indent="-171450">
              <a:buFont typeface="Wingdings" charset="0"/>
              <a:buChar char="ç"/>
            </a:pPr>
            <a:r>
              <a:rPr lang="en-US" baseline="0" dirty="0" smtClean="0">
                <a:sym typeface="Wingdings"/>
              </a:rPr>
              <a:t>No overloaded function in concept models ?</a:t>
            </a:r>
          </a:p>
          <a:p>
            <a:pPr marL="171450" indent="-171450">
              <a:buFont typeface="Wingdings" charset="0"/>
              <a:buChar char="ç"/>
            </a:pPr>
            <a:endParaRPr lang="en-US" baseline="0" dirty="0" smtClean="0">
              <a:sym typeface="Wingdings"/>
            </a:endParaRPr>
          </a:p>
          <a:p>
            <a:pPr marL="0" indent="0">
              <a:buFont typeface="Wingdings" charset="0"/>
              <a:buNone/>
            </a:pPr>
            <a:r>
              <a:rPr lang="en-US" baseline="0" dirty="0" smtClean="0">
                <a:sym typeface="Wingdings"/>
              </a:rPr>
              <a:t>There are several other observations like these that we have made with respect to design-specific implementation… But, </a:t>
            </a:r>
          </a:p>
          <a:p>
            <a:pPr marL="0" indent="0">
              <a:buFont typeface="Wingdings" charset="0"/>
              <a:buNone/>
            </a:pPr>
            <a:r>
              <a:rPr lang="en-US" baseline="0" dirty="0" smtClean="0">
                <a:sym typeface="Wingdings"/>
              </a:rPr>
              <a:t>Their concrete formulation is awaiting for more evaluation …</a:t>
            </a:r>
          </a:p>
          <a:p>
            <a:pPr marL="0" indent="0">
              <a:buFont typeface="Wingdings" charset="0"/>
              <a:buNone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129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 </a:t>
            </a:r>
          </a:p>
          <a:p>
            <a:r>
              <a:rPr lang="en-US" baseline="0" dirty="0" smtClean="0"/>
              <a:t>With all these extensions, we already come down to a number of design questions, that would necessitate further exploration, independently of any proposed design.</a:t>
            </a:r>
          </a:p>
          <a:p>
            <a:endParaRPr lang="en-US" baseline="0" dirty="0" smtClean="0"/>
          </a:p>
          <a:p>
            <a:r>
              <a:rPr lang="en-US" baseline="0" dirty="0" smtClean="0"/>
              <a:t>Separate type checking:</a:t>
            </a:r>
          </a:p>
          <a:p>
            <a:pPr marL="171450" indent="-171450">
              <a:buFont typeface="Wingdings" charset="0"/>
              <a:buChar char="ç"/>
            </a:pPr>
            <a:r>
              <a:rPr lang="en-US" baseline="0" dirty="0" smtClean="0">
                <a:sym typeface="Wingdings"/>
              </a:rPr>
              <a:t>No overloaded function in concept models ?</a:t>
            </a:r>
          </a:p>
          <a:p>
            <a:pPr marL="171450" indent="-171450">
              <a:buFont typeface="Wingdings" charset="0"/>
              <a:buChar char="ç"/>
            </a:pPr>
            <a:endParaRPr lang="en-US" baseline="0" dirty="0" smtClean="0">
              <a:sym typeface="Wingdings"/>
            </a:endParaRPr>
          </a:p>
          <a:p>
            <a:pPr marL="0" indent="0">
              <a:buFont typeface="Wingdings" charset="0"/>
              <a:buNone/>
            </a:pPr>
            <a:r>
              <a:rPr lang="en-US" baseline="0" dirty="0" smtClean="0">
                <a:sym typeface="Wingdings"/>
              </a:rPr>
              <a:t>Summary of issue w/ concept-based overloading  in additional slides provided…</a:t>
            </a:r>
          </a:p>
          <a:p>
            <a:pPr marL="0" indent="0">
              <a:buFont typeface="Wingdings" charset="0"/>
              <a:buNone/>
            </a:pPr>
            <a:endParaRPr lang="en-US" baseline="0" dirty="0" smtClean="0">
              <a:sym typeface="Wingdings"/>
            </a:endParaRPr>
          </a:p>
          <a:p>
            <a:pPr marL="0" indent="0">
              <a:buFont typeface="Wingdings" charset="0"/>
              <a:buNone/>
            </a:pPr>
            <a:r>
              <a:rPr lang="en-US" baseline="0" dirty="0" smtClean="0">
                <a:sym typeface="Wingdings"/>
              </a:rPr>
              <a:t>There are several other observations like these that we have made with respect to design-specific implementation… But, </a:t>
            </a:r>
          </a:p>
          <a:p>
            <a:pPr marL="0" indent="0">
              <a:buFont typeface="Wingdings" charset="0"/>
              <a:buNone/>
            </a:pPr>
            <a:r>
              <a:rPr lang="en-US" baseline="0" dirty="0" smtClean="0">
                <a:sym typeface="Wingdings"/>
              </a:rPr>
              <a:t>Their concrete formulation is awaiting for more evaluation …</a:t>
            </a:r>
          </a:p>
          <a:p>
            <a:pPr marL="0" indent="0">
              <a:buFont typeface="Wingdings" charset="0"/>
              <a:buNone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130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 </a:t>
            </a:r>
          </a:p>
          <a:p>
            <a:r>
              <a:rPr lang="en-US" baseline="0" dirty="0" smtClean="0"/>
              <a:t>With all these extensions, we already come down to a number of design questions, that would necessitate further exploration, independently of any proposed design.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131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 </a:t>
            </a:r>
          </a:p>
          <a:p>
            <a:r>
              <a:rPr lang="en-US" baseline="0" dirty="0" smtClean="0"/>
              <a:t>With all these extensions, we already come down to a number of design questions, that would necessitate further exploration, independently of any proposed design.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132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However,</a:t>
            </a:r>
            <a:r>
              <a:rPr lang="en-US" baseline="0" dirty="0" smtClean="0"/>
              <a:t> some initial observation…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133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However,</a:t>
            </a:r>
            <a:r>
              <a:rPr lang="en-US" baseline="0" dirty="0" smtClean="0"/>
              <a:t> some initial observation…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134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135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195300"/>
      </p:ext>
    </p:extLst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138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We bundle the notions of model lookup and implicit concept model generation into a single notion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Of model lookup, This goes fairly well with the description given in the pre-Frankfurt standard…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We will come back to the generation of concrete models from templates in a few…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139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140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1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141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1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142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1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We validate bottom-up so we can get a good handle on</a:t>
            </a:r>
            <a:r>
              <a:rPr lang="en-US" baseline="0" dirty="0" smtClean="0"/>
              <a:t> </a:t>
            </a:r>
            <a:r>
              <a:rPr lang="en-US" dirty="0" smtClean="0"/>
              <a:t>cases under which the validation fails,</a:t>
            </a:r>
            <a:r>
              <a:rPr lang="en-US" baseline="0" dirty="0" smtClean="0"/>
              <a:t>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And most importantly, avoid unnecessary repetitions…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e.g. If all sub-expressions fail, return failure. No need to validate the current expression. </a:t>
            </a:r>
            <a:endParaRPr lang="en-US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Comparing expression</a:t>
            </a:r>
            <a:r>
              <a:rPr lang="en-US" baseline="0" dirty="0" smtClean="0"/>
              <a:t> trees: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There is no direct way in Clang,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But there is a profiling scheme that allows to uniquely identity entities, based on particular parameters (salient attributes?).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That scheme happens to be defined on expressions. So we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Simply attempt to profile both E and U and compare their profile Id’s.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It seems to be the way that clang compares expressions tree anyway…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e.g. checking non-type template parameters (?).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Rebuilding E: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	* call expressions, unary and binary operators, … for now.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	* This is where sub-expressions get updated.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143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1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144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1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Separate type checking consists of checking the definition and use of generic</a:t>
            </a:r>
            <a:r>
              <a:rPr lang="en-US" baseline="0" dirty="0" smtClean="0"/>
              <a:t> components, separately.</a:t>
            </a:r>
          </a:p>
          <a:p>
            <a:r>
              <a:rPr lang="en-US" baseline="0" dirty="0" smtClean="0"/>
              <a:t>Only when both checks succeed does the instantiation of the generic component succeed.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Checking things separately guarantees the the success of the instantiation.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There should be no more checking needed during instantiation.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499D90-D3E6-4479-9C1B-2E3BF1DB28C4}" type="slidenum">
              <a:rPr lang="en-US" smtClean="0"/>
              <a:pPr>
                <a:defRPr/>
              </a:pPr>
              <a:t>145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6880580"/>
      </p:ext>
    </p:extLst>
  </p:cSld>
  <p:clrMapOvr>
    <a:masterClrMapping/>
  </p:clrMapOvr>
</p:notes>
</file>

<file path=ppt/notesSlides/notesSlide1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  <a:p>
            <a:r>
              <a:rPr lang="en-US" baseline="0" dirty="0" smtClean="0"/>
              <a:t>In </a:t>
            </a:r>
            <a:r>
              <a:rPr lang="en-US" baseline="0" dirty="0" err="1" smtClean="0"/>
              <a:t>c++</a:t>
            </a:r>
            <a:r>
              <a:rPr lang="en-US" baseline="0" dirty="0" smtClean="0"/>
              <a:t> syntax, the checking of the definition consists of checking the </a:t>
            </a:r>
            <a:r>
              <a:rPr lang="en-US" baseline="0" dirty="0" err="1" smtClean="0"/>
              <a:t>stmts</a:t>
            </a:r>
            <a:r>
              <a:rPr lang="en-US" baseline="0" dirty="0" smtClean="0"/>
              <a:t> in the body against </a:t>
            </a:r>
          </a:p>
          <a:p>
            <a:r>
              <a:rPr lang="en-US" baseline="0" dirty="0" smtClean="0"/>
              <a:t>the requirements that the type parameters must satisfy.</a:t>
            </a:r>
          </a:p>
          <a:p>
            <a:r>
              <a:rPr lang="en-US" baseline="0" dirty="0" smtClean="0"/>
              <a:t>If there is any name, type, or operations that is not allowed based on the requirements, the definition of the generic component must fail.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499D90-D3E6-4479-9C1B-2E3BF1DB28C4}" type="slidenum">
              <a:rPr lang="en-US" smtClean="0"/>
              <a:pPr>
                <a:defRPr/>
              </a:pPr>
              <a:t>146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6880580"/>
      </p:ext>
    </p:extLst>
  </p:cSld>
  <p:clrMapOvr>
    <a:masterClrMapping/>
  </p:clrMapOvr>
</p:notes>
</file>

<file path=ppt/notesSlides/notesSlide1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Checking the uses of a generic component consists of checking the type arguments </a:t>
            </a:r>
          </a:p>
          <a:p>
            <a:r>
              <a:rPr lang="en-US" baseline="0" dirty="0" smtClean="0"/>
              <a:t>against the generic component’s type parameters as well as the requirements on the type parameters.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Now, what goes on with templates in C++ ? </a:t>
            </a:r>
          </a:p>
          <a:p>
            <a:r>
              <a:rPr lang="en-US" baseline="0" dirty="0" smtClean="0"/>
              <a:t>(It’s little bit of a different flavor…)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499D90-D3E6-4479-9C1B-2E3BF1DB28C4}" type="slidenum">
              <a:rPr lang="en-US" smtClean="0"/>
              <a:pPr>
                <a:defRPr/>
              </a:pPr>
              <a:t>147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6880580"/>
      </p:ext>
    </p:extLst>
  </p:cSld>
  <p:clrMapOvr>
    <a:masterClrMapping/>
  </p:clrMapOvr>
</p:notes>
</file>

<file path=ppt/notesSlides/notesSlide1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Recall this picture that we saw earlier, when describing how generic components are used in </a:t>
            </a:r>
            <a:r>
              <a:rPr lang="en-US" dirty="0" err="1" smtClean="0"/>
              <a:t>c++</a:t>
            </a:r>
            <a:r>
              <a:rPr lang="en-US" dirty="0" smtClean="0"/>
              <a:t>, and what that means to the compiler….</a:t>
            </a:r>
          </a:p>
          <a:p>
            <a:endParaRPr lang="en-US" dirty="0" smtClean="0"/>
          </a:p>
          <a:p>
            <a:r>
              <a:rPr lang="en-US" dirty="0" smtClean="0"/>
              <a:t>The idea was that, </a:t>
            </a:r>
          </a:p>
          <a:p>
            <a:r>
              <a:rPr lang="en-US" dirty="0" smtClean="0"/>
              <a:t>when</a:t>
            </a:r>
            <a:r>
              <a:rPr lang="en-US" baseline="0" dirty="0" smtClean="0"/>
              <a:t> type checking succeeds, a specialized code stub is generated to avoid repetitions of, and sometimes unnecessary, code generation, and </a:t>
            </a:r>
          </a:p>
          <a:p>
            <a:r>
              <a:rPr lang="en-US" baseline="0" dirty="0" smtClean="0"/>
              <a:t>the actual generation of the code happens only once, at the end of the translation unit.</a:t>
            </a:r>
          </a:p>
          <a:p>
            <a:endParaRPr lang="en-US" baseline="0" dirty="0" smtClean="0"/>
          </a:p>
          <a:p>
            <a:r>
              <a:rPr lang="en-US" dirty="0" smtClean="0"/>
              <a:t>To</a:t>
            </a:r>
            <a:r>
              <a:rPr lang="en-US" baseline="0" dirty="0" smtClean="0"/>
              <a:t> describe how this works with respect to separate type-checking, I have to introduce a bit of terminology, which necessitates </a:t>
            </a:r>
          </a:p>
          <a:p>
            <a:r>
              <a:rPr lang="en-US" baseline="0" dirty="0" smtClean="0"/>
              <a:t>A closer look at the body of template definitions…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499D90-D3E6-4479-9C1B-2E3BF1DB28C4}" type="slidenum">
              <a:rPr lang="en-US" smtClean="0"/>
              <a:pPr>
                <a:defRPr/>
              </a:pPr>
              <a:t>148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6880580"/>
      </p:ext>
    </p:extLst>
  </p:cSld>
  <p:clrMapOvr>
    <a:masterClrMapping/>
  </p:clrMapOvr>
</p:notes>
</file>

<file path=ppt/notesSlides/notesSlide1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</a:t>
            </a:r>
            <a:r>
              <a:rPr lang="en-US" baseline="0" dirty="0" smtClean="0"/>
              <a:t> the body of a template definition, there is this notion of dependent or non-dependent entity reference. </a:t>
            </a:r>
          </a:p>
          <a:p>
            <a:r>
              <a:rPr lang="en-US" baseline="0" dirty="0" smtClean="0"/>
              <a:t>A good example, that might be more relatable to some is its application to function calls, which leads to </a:t>
            </a:r>
          </a:p>
          <a:p>
            <a:r>
              <a:rPr lang="en-US" baseline="0" dirty="0" smtClean="0"/>
              <a:t>this notion of dependent or non-dependent call expressions.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An entity is anything that can be used to represent a node in the abstract syntax tree: </a:t>
            </a:r>
          </a:p>
          <a:p>
            <a:r>
              <a:rPr lang="en-US" baseline="0" dirty="0" smtClean="0"/>
              <a:t>Expressions, declarations, etc…</a:t>
            </a:r>
          </a:p>
          <a:p>
            <a:r>
              <a:rPr lang="en-US" baseline="0" dirty="0" smtClean="0"/>
              <a:t>An entity reference is anything that refers to an entity, such as</a:t>
            </a:r>
          </a:p>
          <a:p>
            <a:r>
              <a:rPr lang="en-US" baseline="0" dirty="0" smtClean="0"/>
              <a:t> a function call expression, which refers to a function declaration, or </a:t>
            </a:r>
          </a:p>
          <a:p>
            <a:r>
              <a:rPr lang="en-US" baseline="0" dirty="0" smtClean="0"/>
              <a:t>The use of a type to when declaring a variable, which refers to a type declaration</a:t>
            </a:r>
          </a:p>
          <a:p>
            <a:endParaRPr lang="en-US" baseline="0" dirty="0" smtClean="0"/>
          </a:p>
          <a:p>
            <a:r>
              <a:rPr lang="en-US" baseline="0" dirty="0" smtClean="0"/>
              <a:t>A dependent entity reference depends on a template parameter, while a </a:t>
            </a:r>
          </a:p>
          <a:p>
            <a:r>
              <a:rPr lang="en-US" baseline="0" dirty="0" smtClean="0"/>
              <a:t>non-dependent entity reference does not refer to a template parameter.</a:t>
            </a:r>
          </a:p>
          <a:p>
            <a:endParaRPr lang="en-US" baseline="0" dirty="0" smtClean="0"/>
          </a:p>
          <a:p>
            <a:r>
              <a:rPr lang="en-US" baseline="0" dirty="0" smtClean="0"/>
              <a:t>For example, in our definition of accumulate(), there are no non-dependent entity reference:</a:t>
            </a:r>
          </a:p>
          <a:p>
            <a:r>
              <a:rPr lang="en-US" baseline="0" dirty="0" smtClean="0"/>
              <a:t>first, last: refer to the input parameters of type </a:t>
            </a:r>
            <a:r>
              <a:rPr lang="en-US" baseline="0" dirty="0" err="1" smtClean="0"/>
              <a:t>InputIterator</a:t>
            </a:r>
            <a:endParaRPr lang="en-US" baseline="0" dirty="0" smtClean="0"/>
          </a:p>
          <a:p>
            <a:r>
              <a:rPr lang="en-US" baseline="0" dirty="0" err="1" smtClean="0"/>
              <a:t>init</a:t>
            </a:r>
            <a:r>
              <a:rPr lang="en-US" baseline="0" dirty="0" smtClean="0"/>
              <a:t>: refers to the input parameter of type T</a:t>
            </a:r>
          </a:p>
          <a:p>
            <a:r>
              <a:rPr lang="en-US" baseline="0" dirty="0" err="1" smtClean="0"/>
              <a:t>Bin_op</a:t>
            </a:r>
            <a:r>
              <a:rPr lang="en-US" baseline="0" dirty="0" smtClean="0"/>
              <a:t>…. Type </a:t>
            </a:r>
            <a:r>
              <a:rPr lang="en-US" baseline="0" dirty="0" err="1" smtClean="0"/>
              <a:t>BinaryFunction</a:t>
            </a:r>
            <a:endParaRPr lang="en-US" baseline="0" dirty="0" smtClean="0"/>
          </a:p>
          <a:p>
            <a:r>
              <a:rPr lang="en-US" baseline="0" dirty="0" smtClean="0"/>
              <a:t>The application of the operators ++, *, !=, = ….  All have arguments that are type-dependent on the template parameters.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499D90-D3E6-4479-9C1B-2E3BF1DB28C4}" type="slidenum">
              <a:rPr lang="en-US" smtClean="0"/>
              <a:pPr>
                <a:defRPr/>
              </a:pPr>
              <a:t>149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6880580"/>
      </p:ext>
    </p:extLst>
  </p:cSld>
  <p:clrMapOvr>
    <a:masterClrMapping/>
  </p:clrMapOvr>
</p:notes>
</file>

<file path=ppt/notesSlides/notesSlide1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In this modified form of accumulate, however, where we add elements of type int, independently of the container, </a:t>
            </a:r>
          </a:p>
          <a:p>
            <a:r>
              <a:rPr lang="en-US" baseline="0" dirty="0" smtClean="0"/>
              <a:t>We actually have a mix of dependent and non-dependent entity references:</a:t>
            </a:r>
          </a:p>
          <a:p>
            <a:endParaRPr lang="en-US" baseline="0" dirty="0" smtClean="0"/>
          </a:p>
          <a:p>
            <a:r>
              <a:rPr lang="en-US" baseline="0" dirty="0" smtClean="0"/>
              <a:t>first, last: still refer to a name of type that is dependent on Container. So it is a dependent reference.</a:t>
            </a:r>
          </a:p>
          <a:p>
            <a:r>
              <a:rPr lang="en-US" baseline="0" dirty="0" smtClean="0"/>
              <a:t>But </a:t>
            </a:r>
            <a:r>
              <a:rPr lang="en-US" baseline="0" dirty="0" err="1" smtClean="0"/>
              <a:t>init</a:t>
            </a:r>
            <a:r>
              <a:rPr lang="en-US" baseline="0" dirty="0" smtClean="0"/>
              <a:t> and </a:t>
            </a:r>
            <a:r>
              <a:rPr lang="en-US" baseline="0" dirty="0" err="1" smtClean="0"/>
              <a:t>bin_op</a:t>
            </a:r>
            <a:r>
              <a:rPr lang="en-US" baseline="0" dirty="0" smtClean="0"/>
              <a:t> are now non-</a:t>
            </a:r>
            <a:r>
              <a:rPr lang="en-US" baseline="0" dirty="0" err="1" smtClean="0"/>
              <a:t>dependant</a:t>
            </a:r>
            <a:r>
              <a:rPr lang="en-US" baseline="0" dirty="0" smtClean="0"/>
              <a:t>, </a:t>
            </a:r>
          </a:p>
          <a:p>
            <a:r>
              <a:rPr lang="en-US" baseline="0" dirty="0" smtClean="0"/>
              <a:t>Which makes the call to </a:t>
            </a:r>
            <a:r>
              <a:rPr lang="en-US" baseline="0" dirty="0" err="1" smtClean="0"/>
              <a:t>bin_op</a:t>
            </a:r>
            <a:r>
              <a:rPr lang="en-US" baseline="0" dirty="0" smtClean="0"/>
              <a:t>() and the = operator non-</a:t>
            </a:r>
            <a:r>
              <a:rPr lang="en-US" baseline="0" dirty="0" err="1" smtClean="0"/>
              <a:t>depenent</a:t>
            </a:r>
            <a:r>
              <a:rPr lang="en-US" baseline="0" dirty="0" smtClean="0"/>
              <a:t> as well..</a:t>
            </a:r>
          </a:p>
          <a:p>
            <a:r>
              <a:rPr lang="en-US" baseline="0" dirty="0" smtClean="0"/>
              <a:t>Note that </a:t>
            </a:r>
            <a:r>
              <a:rPr lang="en-US" baseline="0" dirty="0" err="1" smtClean="0"/>
              <a:t>bin_op</a:t>
            </a:r>
            <a:r>
              <a:rPr lang="en-US" baseline="0" dirty="0" smtClean="0"/>
              <a:t> expects it’s input to be of type int, so the result of *first has to be convertible to int.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[when is this conversion handled ?]</a:t>
            </a:r>
          </a:p>
          <a:p>
            <a:endParaRPr lang="en-US" baseline="0" dirty="0" smtClean="0"/>
          </a:p>
          <a:p>
            <a:r>
              <a:rPr lang="en-US" baseline="0" dirty="0" smtClean="0"/>
              <a:t>Using this example, I can now describe how the checking of templates relates to separate type-checking…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499D90-D3E6-4479-9C1B-2E3BF1DB28C4}" type="slidenum">
              <a:rPr lang="en-US" smtClean="0"/>
              <a:pPr>
                <a:defRPr/>
              </a:pPr>
              <a:t>150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6880580"/>
      </p:ext>
    </p:extLst>
  </p:cSld>
  <p:clrMapOvr>
    <a:masterClrMapping/>
  </p:clrMapOvr>
</p:notes>
</file>

<file path=ppt/notesSlides/notesSlide1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In this modified form of accumulate, however, where we add elements of type int, independently of the container, </a:t>
            </a:r>
          </a:p>
          <a:p>
            <a:r>
              <a:rPr lang="en-US" baseline="0" dirty="0" smtClean="0"/>
              <a:t>We actually have a mix of dependent and non-dependent entity references:</a:t>
            </a:r>
          </a:p>
          <a:p>
            <a:endParaRPr lang="en-US" baseline="0" dirty="0" smtClean="0"/>
          </a:p>
          <a:p>
            <a:r>
              <a:rPr lang="en-US" baseline="0" dirty="0" smtClean="0"/>
              <a:t>first, last: still refer to a name of type that is dependent on Container. So it is a dependent reference.</a:t>
            </a:r>
          </a:p>
          <a:p>
            <a:r>
              <a:rPr lang="en-US" baseline="0" dirty="0" smtClean="0"/>
              <a:t>But </a:t>
            </a:r>
            <a:r>
              <a:rPr lang="en-US" baseline="0" dirty="0" err="1" smtClean="0"/>
              <a:t>init</a:t>
            </a:r>
            <a:r>
              <a:rPr lang="en-US" baseline="0" dirty="0" smtClean="0"/>
              <a:t> and </a:t>
            </a:r>
            <a:r>
              <a:rPr lang="en-US" baseline="0" dirty="0" err="1" smtClean="0"/>
              <a:t>bin_op</a:t>
            </a:r>
            <a:r>
              <a:rPr lang="en-US" baseline="0" dirty="0" smtClean="0"/>
              <a:t> are now non-</a:t>
            </a:r>
            <a:r>
              <a:rPr lang="en-US" baseline="0" dirty="0" err="1" smtClean="0"/>
              <a:t>dependant</a:t>
            </a:r>
            <a:r>
              <a:rPr lang="en-US" baseline="0" dirty="0" smtClean="0"/>
              <a:t>, </a:t>
            </a:r>
          </a:p>
          <a:p>
            <a:r>
              <a:rPr lang="en-US" baseline="0" dirty="0" smtClean="0"/>
              <a:t>Which makes the call to </a:t>
            </a:r>
            <a:r>
              <a:rPr lang="en-US" baseline="0" dirty="0" err="1" smtClean="0"/>
              <a:t>bin_op</a:t>
            </a:r>
            <a:r>
              <a:rPr lang="en-US" baseline="0" dirty="0" smtClean="0"/>
              <a:t>() and the = operator non-</a:t>
            </a:r>
            <a:r>
              <a:rPr lang="en-US" baseline="0" dirty="0" err="1" smtClean="0"/>
              <a:t>depenent</a:t>
            </a:r>
            <a:r>
              <a:rPr lang="en-US" baseline="0" dirty="0" smtClean="0"/>
              <a:t> as well..</a:t>
            </a:r>
          </a:p>
          <a:p>
            <a:r>
              <a:rPr lang="en-US" baseline="0" dirty="0" smtClean="0"/>
              <a:t>Note that </a:t>
            </a:r>
            <a:r>
              <a:rPr lang="en-US" baseline="0" dirty="0" err="1" smtClean="0"/>
              <a:t>bin_op</a:t>
            </a:r>
            <a:r>
              <a:rPr lang="en-US" baseline="0" dirty="0" smtClean="0"/>
              <a:t> expects it’s input to be of type int, so the result of *first has to be convertible to int.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[when is this conversion handled ?]</a:t>
            </a:r>
          </a:p>
          <a:p>
            <a:endParaRPr lang="en-US" baseline="0" dirty="0" smtClean="0"/>
          </a:p>
          <a:p>
            <a:r>
              <a:rPr lang="en-US" baseline="0" dirty="0" smtClean="0"/>
              <a:t>Using this example, I can now describe how the checking of templates relates to separate type-checking…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499D90-D3E6-4479-9C1B-2E3BF1DB28C4}" type="slidenum">
              <a:rPr lang="en-US" smtClean="0"/>
              <a:pPr>
                <a:defRPr/>
              </a:pPr>
              <a:t>151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6880580"/>
      </p:ext>
    </p:extLst>
  </p:cSld>
  <p:clrMapOvr>
    <a:masterClrMapping/>
  </p:clrMapOvr>
</p:notes>
</file>

<file path=ppt/notesSlides/notesSlide1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During</a:t>
            </a:r>
            <a:r>
              <a:rPr lang="en-US" baseline="0" dirty="0" smtClean="0"/>
              <a:t> the parsing of template definitions, non-dependent entity references are checked, while </a:t>
            </a:r>
          </a:p>
          <a:p>
            <a:r>
              <a:rPr lang="en-US" baseline="0" dirty="0" smtClean="0"/>
              <a:t>the checking of dependent entity references is delayed. </a:t>
            </a:r>
          </a:p>
          <a:p>
            <a:r>
              <a:rPr lang="en-US" baseline="0" dirty="0" smtClean="0"/>
              <a:t>While parsing the template use, the arguments are checked against the parameters as we stated before, </a:t>
            </a:r>
          </a:p>
          <a:p>
            <a:r>
              <a:rPr lang="en-US" baseline="0" dirty="0" smtClean="0"/>
              <a:t>and the specialization is generated.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It is not until the compiler is attempting to generate the specialized code that it checks the remaining part of the definition body, </a:t>
            </a:r>
          </a:p>
          <a:p>
            <a:r>
              <a:rPr lang="en-US" baseline="0" dirty="0" smtClean="0"/>
              <a:t>the part consisting of dependent entity references…</a:t>
            </a:r>
          </a:p>
          <a:p>
            <a:r>
              <a:rPr lang="en-US" baseline="0" dirty="0" smtClean="0"/>
              <a:t>And this is usually where late instantiation errors occur.</a:t>
            </a:r>
          </a:p>
          <a:p>
            <a:endParaRPr lang="en-US" baseline="0" dirty="0" smtClean="0"/>
          </a:p>
          <a:p>
            <a:r>
              <a:rPr lang="en-US" baseline="0" dirty="0" smtClean="0"/>
              <a:t>For function call expressions, for example, the compiler substitutes the type arguments into the call’s candidates, </a:t>
            </a:r>
          </a:p>
          <a:p>
            <a:r>
              <a:rPr lang="en-US" baseline="0" dirty="0" smtClean="0"/>
              <a:t>which was formed during the parsing of the  expression, </a:t>
            </a:r>
          </a:p>
          <a:p>
            <a:r>
              <a:rPr lang="en-US" baseline="0" dirty="0" smtClean="0"/>
              <a:t>and repeats overload resolution…</a:t>
            </a:r>
          </a:p>
          <a:p>
            <a:r>
              <a:rPr lang="en-US" baseline="0" dirty="0" smtClean="0"/>
              <a:t>(this is in addition to the first time during parsing…)</a:t>
            </a:r>
          </a:p>
          <a:p>
            <a:endParaRPr lang="en-US" baseline="0" dirty="0" smtClean="0"/>
          </a:p>
          <a:p>
            <a:r>
              <a:rPr lang="en-US" baseline="0" dirty="0" smtClean="0"/>
              <a:t>Essentially, the checking of the definition and of the use span through instantiation time, and </a:t>
            </a:r>
          </a:p>
          <a:p>
            <a:r>
              <a:rPr lang="en-US" baseline="0" dirty="0" smtClean="0"/>
              <a:t>the definitions and uses are not checked separately.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This causes some issues with the usability of templates, and is an area in where </a:t>
            </a:r>
          </a:p>
          <a:p>
            <a:r>
              <a:rPr lang="en-US" baseline="0" dirty="0" smtClean="0"/>
              <a:t>allowing the compiler to check concepts, explicitly, is considered to be potentially helpful. 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499D90-D3E6-4479-9C1B-2E3BF1DB28C4}" type="slidenum">
              <a:rPr lang="en-US" smtClean="0"/>
              <a:pPr>
                <a:defRPr/>
              </a:pPr>
              <a:t>152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6880580"/>
      </p:ext>
    </p:extLst>
  </p:cSld>
  <p:clrMapOvr>
    <a:masterClrMapping/>
  </p:clrMapOvr>
</p:notes>
</file>

<file path=ppt/notesSlides/notesSlide1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When the checking of the arguments against the parameters succeeds,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Constraints satisfaction attempts to find al the models matching the specified constraints,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based on the arguments.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All the found models are then considered along side the specialized code to be instantiated.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499D90-D3E6-4479-9C1B-2E3BF1DB28C4}" type="slidenum">
              <a:rPr lang="en-US" smtClean="0"/>
              <a:pPr>
                <a:defRPr/>
              </a:pPr>
              <a:t>153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6880580"/>
      </p:ext>
    </p:extLst>
  </p:cSld>
  <p:clrMapOvr>
    <a:masterClrMapping/>
  </p:clrMapOvr>
</p:notes>
</file>

<file path=ppt/notesSlides/notesSlide1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With respect to separate type-checking, </a:t>
            </a:r>
          </a:p>
          <a:p>
            <a:r>
              <a:rPr lang="en-US" baseline="0" dirty="0" smtClean="0"/>
              <a:t>All non-dependent entity references are now treated as dependent, due to the requirement that </a:t>
            </a:r>
          </a:p>
          <a:p>
            <a:r>
              <a:rPr lang="en-US" baseline="0" dirty="0" smtClean="0"/>
              <a:t>the referred entities either be associated to the concepts in the specified constraints, </a:t>
            </a:r>
          </a:p>
          <a:p>
            <a:r>
              <a:rPr lang="en-US" baseline="0" dirty="0" smtClean="0"/>
              <a:t>or be constrained templates themselves.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So the compiler checks all entity references, and there are no delay.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Then, the checking of the use is relatively the same, extended with constraints satisfaction.</a:t>
            </a:r>
          </a:p>
          <a:p>
            <a:endParaRPr lang="en-US" baseline="0" dirty="0" smtClean="0"/>
          </a:p>
          <a:p>
            <a:r>
              <a:rPr lang="en-US" baseline="0" dirty="0" smtClean="0"/>
              <a:t>Once we have the models from constraints satisfaction, which we didn’t have at the time of parsing </a:t>
            </a:r>
          </a:p>
          <a:p>
            <a:r>
              <a:rPr lang="en-US" baseline="0" dirty="0" smtClean="0"/>
              <a:t>the constrained template definition, </a:t>
            </a:r>
          </a:p>
          <a:p>
            <a:r>
              <a:rPr lang="en-US" baseline="0" dirty="0" smtClean="0"/>
              <a:t>the dependent entity references need to be updated to match the models…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This process may involve re-performing name lookup, and for function call expressions, </a:t>
            </a:r>
          </a:p>
          <a:p>
            <a:r>
              <a:rPr lang="en-US" baseline="0" dirty="0" smtClean="0"/>
              <a:t>repeating overload resolution…</a:t>
            </a:r>
          </a:p>
          <a:p>
            <a:r>
              <a:rPr lang="en-US" baseline="0" dirty="0" smtClean="0"/>
              <a:t>yielding to 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499D90-D3E6-4479-9C1B-2E3BF1DB28C4}" type="slidenum">
              <a:rPr lang="en-US" smtClean="0"/>
              <a:pPr>
                <a:defRPr/>
              </a:pPr>
              <a:t>154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6880580"/>
      </p:ext>
    </p:extLst>
  </p:cSld>
  <p:clrMapOvr>
    <a:masterClrMapping/>
  </p:clrMapOvr>
</p:notes>
</file>

<file path=ppt/notesSlides/notesSlide1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… potential ambiguity errors that must be handled. </a:t>
            </a:r>
          </a:p>
          <a:p>
            <a:r>
              <a:rPr lang="en-US" baseline="0" dirty="0" smtClean="0"/>
              <a:t>So, while we’re able to guarantee the success of instantiation for most cases, there are still </a:t>
            </a:r>
          </a:p>
          <a:p>
            <a:r>
              <a:rPr lang="en-US" baseline="0" dirty="0" smtClean="0"/>
              <a:t>A few cases for which things may not go perfectly well, depending on the definitions of the models, </a:t>
            </a:r>
          </a:p>
          <a:p>
            <a:r>
              <a:rPr lang="en-US" baseline="0" dirty="0" smtClean="0"/>
              <a:t>Or of how we relate the type-checking components…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499D90-D3E6-4479-9C1B-2E3BF1DB28C4}" type="slidenum">
              <a:rPr lang="en-US" smtClean="0"/>
              <a:pPr>
                <a:defRPr/>
              </a:pPr>
              <a:t>155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6880580"/>
      </p:ext>
    </p:extLst>
  </p:cSld>
  <p:clrMapOvr>
    <a:masterClrMapping/>
  </p:clrMapOvr>
</p:notes>
</file>

<file path=ppt/notesSlides/notesSlide1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Implicit</a:t>
            </a:r>
            <a:r>
              <a:rPr lang="en-US" baseline="0" dirty="0" smtClean="0"/>
              <a:t> concepts was the name given one original proposal for concepts in </a:t>
            </a:r>
            <a:r>
              <a:rPr lang="en-US" baseline="0" dirty="0" err="1" smtClean="0"/>
              <a:t>c++</a:t>
            </a:r>
            <a:r>
              <a:rPr lang="en-US" baseline="0" dirty="0" smtClean="0"/>
              <a:t>.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Considerations given to axioms as they relate to educational reasoning…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Accidental conformance: some use in the context of overloaded operators…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While checking the body against constraints environment, expressions must be matches against the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use-patterns in the constraints environment.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156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1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157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1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158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1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Make sure to mention associated types, associated functions,</a:t>
            </a:r>
            <a:r>
              <a:rPr lang="en-US" baseline="0" dirty="0" smtClean="0"/>
              <a:t> and associated requirements…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159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1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This proposal was eventually the one that made it into the standard, which at the time was known</a:t>
            </a:r>
            <a:r>
              <a:rPr lang="en-US" baseline="0" dirty="0" smtClean="0"/>
              <a:t> as C++11.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err="1" smtClean="0">
                <a:solidFill>
                  <a:schemeClr val="tx1"/>
                </a:solidFill>
              </a:rPr>
              <a:t>ConceptGCC</a:t>
            </a:r>
            <a:r>
              <a:rPr lang="en-US" sz="1200" dirty="0" smtClean="0">
                <a:solidFill>
                  <a:schemeClr val="tx1"/>
                </a:solidFill>
              </a:rPr>
              <a:t>: A prototype implementation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160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1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161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1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l"/>
            <a:r>
              <a:rPr lang="en-US" sz="1600" dirty="0" smtClean="0">
                <a:solidFill>
                  <a:schemeClr val="tx1"/>
                </a:solidFill>
              </a:rPr>
              <a:t>Designed for the STL</a:t>
            </a:r>
          </a:p>
          <a:p>
            <a:pPr lvl="1" algn="l"/>
            <a:r>
              <a:rPr lang="en-US" sz="1600" dirty="0" smtClean="0">
                <a:solidFill>
                  <a:schemeClr val="tx1"/>
                </a:solidFill>
              </a:rPr>
              <a:t>Serving as general guideline.</a:t>
            </a:r>
          </a:p>
          <a:p>
            <a:pPr lvl="0" algn="l"/>
            <a:r>
              <a:rPr lang="en-US" sz="1600" b="1" dirty="0" smtClean="0">
                <a:solidFill>
                  <a:schemeClr val="tx1"/>
                </a:solidFill>
              </a:rPr>
              <a:t>Language mechanics not yet addressed.</a:t>
            </a:r>
          </a:p>
          <a:p>
            <a:pPr lvl="1" algn="l"/>
            <a:r>
              <a:rPr lang="en-US" sz="1600" b="0" dirty="0" smtClean="0">
                <a:solidFill>
                  <a:schemeClr val="tx1"/>
                </a:solidFill>
              </a:rPr>
              <a:t>though minimized.</a:t>
            </a:r>
          </a:p>
          <a:p>
            <a:pPr lvl="0" algn="l"/>
            <a:r>
              <a:rPr lang="en-US" sz="1600" dirty="0" smtClean="0">
                <a:solidFill>
                  <a:schemeClr val="tx1"/>
                </a:solidFill>
              </a:rPr>
              <a:t>Fewer concepts, with semantics.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The most recent proposal, actually, was developed as a result of a meeting that took place in Palo Alto</a:t>
            </a:r>
            <a:r>
              <a:rPr lang="en-US" baseline="0" dirty="0" smtClean="0"/>
              <a:t> a few months ago.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While the language mechanisms are not discussed in the proposal, and it is only designed for the STL,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 we can at least speculate about implementation alternatives, Which is what </a:t>
            </a:r>
            <a:r>
              <a:rPr lang="en-US" baseline="0" dirty="0" err="1" smtClean="0"/>
              <a:t>ConceptClang</a:t>
            </a:r>
            <a:r>
              <a:rPr lang="en-US" baseline="0" dirty="0" smtClean="0"/>
              <a:t> is doing at the moment..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So.. This proposal takes us back to using implicit concepts with use patterns. Only, this time, use-patterns are extended with type annotations.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162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1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163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1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 </a:t>
            </a:r>
          </a:p>
          <a:p>
            <a:r>
              <a:rPr lang="en-US" baseline="0" dirty="0" smtClean="0"/>
              <a:t>To </a:t>
            </a:r>
            <a:r>
              <a:rPr lang="en-US" baseline="0" dirty="0" err="1" smtClean="0"/>
              <a:t>implemente</a:t>
            </a:r>
            <a:r>
              <a:rPr lang="en-US" baseline="0" dirty="0" smtClean="0"/>
              <a:t> our infrastructure layer, we’ve extended the components of our compilation models, more or less as </a:t>
            </a:r>
          </a:p>
          <a:p>
            <a:r>
              <a:rPr lang="en-US" baseline="0" dirty="0" smtClean="0"/>
              <a:t>herein illustrated.</a:t>
            </a:r>
          </a:p>
          <a:p>
            <a:endParaRPr lang="en-US" baseline="0" dirty="0" smtClean="0"/>
          </a:p>
          <a:p>
            <a:r>
              <a:rPr lang="en-US" baseline="0" dirty="0" smtClean="0"/>
              <a:t>Entities instances:</a:t>
            </a:r>
          </a:p>
          <a:p>
            <a:r>
              <a:rPr lang="en-US" baseline="0" dirty="0" smtClean="0"/>
              <a:t>   Directly linked with the parser. </a:t>
            </a:r>
          </a:p>
          <a:p>
            <a:r>
              <a:rPr lang="en-US" baseline="0" dirty="0" smtClean="0"/>
              <a:t>   Usually checks for validity and creates new instances of related data structures. </a:t>
            </a:r>
          </a:p>
          <a:p>
            <a:r>
              <a:rPr lang="en-US" baseline="0" dirty="0" smtClean="0"/>
              <a:t>   e.g. Concept Models: check arguments, creates ConceptMapDecl, then CheckConceptMap</a:t>
            </a:r>
          </a:p>
          <a:p>
            <a:endParaRPr lang="en-US" baseline="0" dirty="0" smtClean="0"/>
          </a:p>
          <a:p>
            <a:r>
              <a:rPr lang="en-US" baseline="0" dirty="0" smtClean="0"/>
              <a:t>Entity references</a:t>
            </a:r>
          </a:p>
          <a:p>
            <a:r>
              <a:rPr lang="en-US" baseline="0" dirty="0" smtClean="0"/>
              <a:t>   When an already defined entities are referred to by other entities…</a:t>
            </a:r>
          </a:p>
          <a:p>
            <a:r>
              <a:rPr lang="en-US" baseline="0" dirty="0" smtClean="0"/>
              <a:t>   e.g. Call Expressions, type references, etc…</a:t>
            </a:r>
          </a:p>
          <a:p>
            <a:r>
              <a:rPr lang="en-US" baseline="0" dirty="0" smtClean="0"/>
              <a:t>   Makes more sense when explored in relation to Type-checking, instantiation, or template argument deduction.</a:t>
            </a:r>
          </a:p>
          <a:p>
            <a:endParaRPr lang="en-US" baseline="0" dirty="0" smtClean="0"/>
          </a:p>
          <a:p>
            <a:r>
              <a:rPr lang="en-US" baseline="0" dirty="0" smtClean="0"/>
              <a:t>Name Lookup: </a:t>
            </a:r>
          </a:p>
          <a:p>
            <a:r>
              <a:rPr lang="en-US" baseline="0" dirty="0" smtClean="0"/>
              <a:t>   For all name lookup need, including concept map lookup</a:t>
            </a:r>
          </a:p>
          <a:p>
            <a:endParaRPr lang="en-US" baseline="0" dirty="0" smtClean="0"/>
          </a:p>
          <a:p>
            <a:r>
              <a:rPr lang="en-US" baseline="0" dirty="0" smtClean="0"/>
              <a:t>Type-checking + instantiation:</a:t>
            </a:r>
          </a:p>
          <a:p>
            <a:r>
              <a:rPr lang="en-US" baseline="0" dirty="0" smtClean="0"/>
              <a:t>   For all type checking needed: Constraints satisfaction, concept map checking, etc…</a:t>
            </a:r>
          </a:p>
          <a:p>
            <a:r>
              <a:rPr lang="en-US" baseline="0" dirty="0" smtClean="0"/>
              <a:t>    type-substitutions, and eventually, instantiations.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Template argument deductions:</a:t>
            </a:r>
          </a:p>
          <a:p>
            <a:r>
              <a:rPr lang="en-US" baseline="0" dirty="0" smtClean="0"/>
              <a:t>   Useful for concept-based overloading </a:t>
            </a:r>
          </a:p>
          <a:p>
            <a:r>
              <a:rPr lang="en-US" baseline="0" dirty="0" smtClean="0"/>
              <a:t>   related to entity references…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164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1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 We’ll start with the pre-</a:t>
            </a:r>
            <a:r>
              <a:rPr lang="en-US" baseline="0" dirty="0" err="1" smtClean="0"/>
              <a:t>frankfurt</a:t>
            </a:r>
            <a:r>
              <a:rPr lang="en-US" baseline="0" dirty="0" smtClean="0"/>
              <a:t> instantiation…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165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1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 Although the proposal does not cover implementation yet, </a:t>
            </a:r>
          </a:p>
          <a:p>
            <a:r>
              <a:rPr lang="en-US" baseline="0" dirty="0" smtClean="0"/>
              <a:t>Here a version we where able to put together…</a:t>
            </a:r>
          </a:p>
          <a:p>
            <a:endParaRPr lang="en-US" baseline="0" dirty="0" smtClean="0"/>
          </a:p>
          <a:p>
            <a:r>
              <a:rPr lang="en-US" baseline="0" dirty="0" smtClean="0"/>
              <a:t>We’ve added more data structures</a:t>
            </a:r>
          </a:p>
          <a:p>
            <a:r>
              <a:rPr lang="en-US" baseline="0" dirty="0" smtClean="0"/>
              <a:t>RequiresDecl – requires clauses</a:t>
            </a:r>
          </a:p>
          <a:p>
            <a:r>
              <a:rPr lang="en-US" baseline="0" dirty="0" smtClean="0"/>
              <a:t>DummyAssocDecl – helping parsing use patterns</a:t>
            </a:r>
          </a:p>
          <a:p>
            <a:r>
              <a:rPr lang="en-US" baseline="0" dirty="0" smtClean="0"/>
              <a:t>UsePatternDecl – since ConceptClang expects associate requirements to be represented as declarations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166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1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167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1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 Subtle extensions not mentioned in the standard…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168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notesSlides/notesSlide1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 substitution complexity must take into account the rebuilding of the dummy </a:t>
            </a:r>
            <a:r>
              <a:rPr lang="en-US" baseline="0" dirty="0" err="1" smtClean="0"/>
              <a:t>decls</a:t>
            </a:r>
            <a:r>
              <a:rPr lang="en-US" baseline="0" dirty="0" smtClean="0"/>
              <a:t>, </a:t>
            </a:r>
          </a:p>
          <a:p>
            <a:r>
              <a:rPr lang="en-US" baseline="0" dirty="0" smtClean="0"/>
              <a:t>Replacing them with valid candidates… </a:t>
            </a:r>
          </a:p>
          <a:p>
            <a:r>
              <a:rPr lang="en-US" baseline="0" dirty="0" smtClean="0"/>
              <a:t>(So, there is at least one level of lookup being performed here...)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309B-5B1E-2247-B73D-E237526A4E82}" type="slidenum">
              <a:rPr lang="en-US" smtClean="0"/>
              <a:t>169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2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B750DF8-2450-414B-A83C-5532E01FD148}" type="datetime1">
              <a:rPr lang="en-US" smtClean="0"/>
              <a:t>5/13/12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D4227A6-0B40-844C-BDE2-806A666C36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5613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97DA253-40C1-F34B-8FE5-DE095F4E6D30}" type="datetime1">
              <a:rPr lang="en-US" smtClean="0"/>
              <a:t>5/13/12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D4227A6-0B40-844C-BDE2-806A666C36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91455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AB576AA-F860-8544-ACFF-0F80BFAFF7B7}" type="datetime1">
              <a:rPr lang="en-US" smtClean="0"/>
              <a:t>5/13/12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D4227A6-0B40-844C-BDE2-806A666C36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83480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7114535-00AF-FC42-AD41-2618E4F35A77}" type="datetime1">
              <a:rPr lang="en-US" smtClean="0"/>
              <a:t>5/13/12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D4227A6-0B40-844C-BDE2-806A666C36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90230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F8BD362-6D0D-5B4D-BFA9-5A881106BC1C}" type="datetime1">
              <a:rPr lang="en-US" smtClean="0"/>
              <a:t>5/13/12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D4227A6-0B40-844C-BDE2-806A666C36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39075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97A6A47-A607-804D-89F9-77109E28E838}" type="datetime1">
              <a:rPr lang="en-US" smtClean="0"/>
              <a:t>5/13/12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D4227A6-0B40-844C-BDE2-806A666C36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42070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BC613CB-D086-794C-88DD-680194E7869E}" type="datetime1">
              <a:rPr lang="en-US" smtClean="0"/>
              <a:t>5/13/12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D4227A6-0B40-844C-BDE2-806A666C36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66375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DEC5FBF-9983-954B-B655-9907499D8204}" type="datetime1">
              <a:rPr lang="en-US" smtClean="0"/>
              <a:t>5/13/12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D4227A6-0B40-844C-BDE2-806A666C36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06911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1C380BD-5E7E-6C44-8C48-439E9E0A16F9}" type="datetime1">
              <a:rPr lang="en-US" smtClean="0"/>
              <a:t>5/13/12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D4227A6-0B40-844C-BDE2-806A666C36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10788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C128741-7CC6-6C48-A5DA-5A42433A1F70}" type="datetime1">
              <a:rPr lang="en-US" smtClean="0"/>
              <a:t>5/13/12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D4227A6-0B40-844C-BDE2-806A666C36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28865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BC8B054-F011-5446-9961-57E04F26697B}" type="datetime1">
              <a:rPr lang="en-US" smtClean="0"/>
              <a:t>5/13/12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D4227A6-0B40-844C-BDE2-806A666C36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9368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5877035"/>
            <a:ext cx="9144000" cy="980966"/>
          </a:xfrm>
          <a:prstGeom prst="rect">
            <a:avLst/>
          </a:prstGeom>
          <a:solidFill>
            <a:srgbClr val="DFC98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 descr="CREST_Signature_small.psd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299" y="5973599"/>
            <a:ext cx="2274940" cy="787838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-1" y="5657221"/>
            <a:ext cx="9152881" cy="219814"/>
          </a:xfrm>
          <a:prstGeom prst="rect">
            <a:avLst/>
          </a:prstGeom>
          <a:solidFill>
            <a:srgbClr val="83141D"/>
          </a:solidFill>
          <a:ln>
            <a:noFill/>
          </a:ln>
          <a:effectLst>
            <a:outerShdw blurRad="25400" dist="12700" dir="630000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6828508" y="6334469"/>
            <a:ext cx="2133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/>
          <a:lstStyle/>
          <a:p>
            <a:pPr algn="r"/>
            <a:fld id="{75390E8C-5DE5-4460-AB5D-036E8D6FC694}" type="slidenum">
              <a:rPr lang="en-US" sz="1000">
                <a:solidFill>
                  <a:srgbClr val="800000"/>
                </a:solidFill>
                <a:latin typeface="Arial"/>
                <a:ea typeface="Georgia" pitchFamily="54" charset="0"/>
                <a:cs typeface="Arial"/>
              </a:rPr>
              <a:pPr algn="r"/>
              <a:t>‹#›</a:t>
            </a:fld>
            <a:endParaRPr lang="en-US" sz="1000" dirty="0">
              <a:solidFill>
                <a:srgbClr val="800000"/>
              </a:solidFill>
              <a:latin typeface="Arial"/>
              <a:ea typeface="Georgia" pitchFamily="54" charset="0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56511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www.crest.iu.edu/projects/conceptcpp/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5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8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9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0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3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4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5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6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hyperlink" Target="http://dl.acm.org/citation.cfm?id=1512762.1512765" TargetMode="External"/><Relationship Id="rId4" Type="http://schemas.openxmlformats.org/officeDocument/2006/relationships/hyperlink" Target="https://parasol.tamu.edu/groups/pttlgroup/concept-based-optimization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8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9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0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3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4" Type="http://schemas.openxmlformats.org/officeDocument/2006/relationships/diagramLayout" Target="../diagrams/layout1.xml"/><Relationship Id="rId5" Type="http://schemas.openxmlformats.org/officeDocument/2006/relationships/diagramQuickStyle" Target="../diagrams/quickStyle1.xml"/><Relationship Id="rId6" Type="http://schemas.openxmlformats.org/officeDocument/2006/relationships/diagramColors" Target="../diagrams/colors1.xml"/><Relationship Id="rId7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4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4" Type="http://schemas.openxmlformats.org/officeDocument/2006/relationships/diagramLayout" Target="../diagrams/layout2.xml"/><Relationship Id="rId5" Type="http://schemas.openxmlformats.org/officeDocument/2006/relationships/diagramQuickStyle" Target="../diagrams/quickStyle2.xml"/><Relationship Id="rId6" Type="http://schemas.openxmlformats.org/officeDocument/2006/relationships/diagramColors" Target="../diagrams/colors2.xml"/><Relationship Id="rId7" Type="http://schemas.microsoft.com/office/2007/relationships/diagramDrawing" Target="../diagrams/drawing2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5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6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8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9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0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1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3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4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5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6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8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9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0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1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3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4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5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6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8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9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0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1.xml"/><Relationship Id="rId3" Type="http://schemas.openxmlformats.org/officeDocument/2006/relationships/image" Target="../media/image8.png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3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4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5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6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8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9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0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1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3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4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5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6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8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9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0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1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3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4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5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6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8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9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0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1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2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3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4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5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6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8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9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0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1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2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3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4.xml"/><Relationship Id="rId3" Type="http://schemas.openxmlformats.org/officeDocument/2006/relationships/hyperlink" Target="https://www.crest.iu.edu/projects/conceptcpp/" TargetMode="Externa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5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6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7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8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9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0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1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2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3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4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5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6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7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8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9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0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1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2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3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4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5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6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7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8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9.xml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0.xml"/></Relationships>
</file>

<file path=ppt/slides/_rels/slide16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4" Type="http://schemas.openxmlformats.org/officeDocument/2006/relationships/diagramLayout" Target="../diagrams/layout3.xml"/><Relationship Id="rId5" Type="http://schemas.openxmlformats.org/officeDocument/2006/relationships/diagramQuickStyle" Target="../diagrams/quickStyle3.xml"/><Relationship Id="rId6" Type="http://schemas.openxmlformats.org/officeDocument/2006/relationships/diagramColors" Target="../diagrams/colors3.xml"/><Relationship Id="rId7" Type="http://schemas.microsoft.com/office/2007/relationships/diagramDrawing" Target="../diagrams/drawing3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1.xml"/></Relationships>
</file>

<file path=ppt/slides/_rels/slide16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4" Type="http://schemas.openxmlformats.org/officeDocument/2006/relationships/diagramLayout" Target="../diagrams/layout4.xml"/><Relationship Id="rId5" Type="http://schemas.openxmlformats.org/officeDocument/2006/relationships/diagramQuickStyle" Target="../diagrams/quickStyle4.xml"/><Relationship Id="rId6" Type="http://schemas.openxmlformats.org/officeDocument/2006/relationships/diagramColors" Target="../diagrams/colors4.xml"/><Relationship Id="rId7" Type="http://schemas.microsoft.com/office/2007/relationships/diagramDrawing" Target="../diagrams/drawing4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2.xml"/></Relationships>
</file>

<file path=ppt/slides/_rels/slide16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4" Type="http://schemas.openxmlformats.org/officeDocument/2006/relationships/diagramLayout" Target="../diagrams/layout5.xml"/><Relationship Id="rId5" Type="http://schemas.openxmlformats.org/officeDocument/2006/relationships/diagramQuickStyle" Target="../diagrams/quickStyle5.xml"/><Relationship Id="rId6" Type="http://schemas.openxmlformats.org/officeDocument/2006/relationships/diagramColors" Target="../diagrams/colors5.xml"/><Relationship Id="rId7" Type="http://schemas.microsoft.com/office/2007/relationships/diagramDrawing" Target="../diagrams/drawing5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3.xml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4.xml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5.xml"/></Relationships>
</file>

<file path=ppt/slides/_rels/slide1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5026388"/>
            <a:ext cx="9144000" cy="1831612"/>
          </a:xfrm>
          <a:prstGeom prst="rect">
            <a:avLst/>
          </a:prstGeom>
          <a:solidFill>
            <a:srgbClr val="DFC98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0" y="4910941"/>
            <a:ext cx="9144000" cy="346341"/>
          </a:xfrm>
          <a:prstGeom prst="rect">
            <a:avLst/>
          </a:prstGeom>
          <a:solidFill>
            <a:srgbClr val="83141D"/>
          </a:solidFill>
          <a:ln>
            <a:noFill/>
          </a:ln>
          <a:effectLst>
            <a:outerShdw blurRad="40000" dist="23000" dir="5400000" rotWithShape="0">
              <a:schemeClr val="tx1">
                <a:alpha val="35000"/>
              </a:scheme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200805" y="764441"/>
            <a:ext cx="5799969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83141D"/>
                </a:solidFill>
                <a:latin typeface="Arial"/>
                <a:cs typeface="Arial"/>
              </a:rPr>
              <a:t>ConceptClang: </a:t>
            </a:r>
          </a:p>
          <a:p>
            <a:r>
              <a:rPr lang="en-US" sz="2400" dirty="0" smtClean="0">
                <a:solidFill>
                  <a:srgbClr val="83141D"/>
                </a:solidFill>
                <a:latin typeface="Arial"/>
                <a:cs typeface="Arial"/>
              </a:rPr>
              <a:t>Towards A Compilation Model for C++ Concepts</a:t>
            </a:r>
            <a:endParaRPr lang="en-US" sz="2400" dirty="0">
              <a:solidFill>
                <a:srgbClr val="83141D"/>
              </a:solidFill>
              <a:latin typeface="Arial"/>
              <a:cs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00804" y="2186968"/>
            <a:ext cx="594319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83141D"/>
                </a:solidFill>
                <a:latin typeface="Arial"/>
                <a:cs typeface="Arial"/>
              </a:rPr>
              <a:t>Andrew Lumsdaine, </a:t>
            </a:r>
            <a:r>
              <a:rPr lang="en-US" sz="1600" b="1" dirty="0" smtClean="0">
                <a:solidFill>
                  <a:srgbClr val="83141D"/>
                </a:solidFill>
                <a:latin typeface="Arial"/>
                <a:cs typeface="Arial"/>
              </a:rPr>
              <a:t>Larisse Voufo</a:t>
            </a:r>
            <a:endParaRPr lang="en-US" sz="1600" dirty="0" smtClean="0">
              <a:solidFill>
                <a:srgbClr val="83141D"/>
              </a:solidFill>
              <a:latin typeface="Arial"/>
              <a:cs typeface="Arial"/>
            </a:endParaRPr>
          </a:p>
          <a:p>
            <a:r>
              <a:rPr lang="en-US" sz="1600" dirty="0" smtClean="0">
                <a:solidFill>
                  <a:srgbClr val="83141D"/>
                </a:solidFill>
                <a:latin typeface="Arial"/>
                <a:cs typeface="Arial"/>
              </a:rPr>
              <a:t>Center for Research in Extreme Scale Technologies (CREST)</a:t>
            </a:r>
          </a:p>
          <a:p>
            <a:r>
              <a:rPr lang="en-US" sz="1600" dirty="0" smtClean="0">
                <a:solidFill>
                  <a:srgbClr val="83141D"/>
                </a:solidFill>
                <a:latin typeface="Arial"/>
                <a:cs typeface="Arial"/>
              </a:rPr>
              <a:t>Pervasive Technology Institute at Indiana University</a:t>
            </a:r>
          </a:p>
          <a:p>
            <a:endParaRPr lang="en-US" sz="1600" dirty="0" smtClean="0">
              <a:solidFill>
                <a:srgbClr val="83141D"/>
              </a:solidFill>
              <a:latin typeface="Arial"/>
              <a:cs typeface="Arial"/>
            </a:endParaRPr>
          </a:p>
          <a:p>
            <a:r>
              <a:rPr lang="en-US" sz="1600" dirty="0" smtClean="0">
                <a:solidFill>
                  <a:srgbClr val="83141D"/>
                </a:solidFill>
                <a:latin typeface="Arial"/>
                <a:cs typeface="Arial"/>
              </a:rPr>
              <a:t>C++Now 2012</a:t>
            </a:r>
            <a:endParaRPr lang="en-US" sz="1600" dirty="0">
              <a:solidFill>
                <a:srgbClr val="83141D"/>
              </a:solidFill>
              <a:latin typeface="Arial"/>
              <a:cs typeface="Arial"/>
            </a:endParaRPr>
          </a:p>
        </p:txBody>
      </p:sp>
      <p:pic>
        <p:nvPicPr>
          <p:cNvPr id="11" name="Picture 10" descr="CREST_Signature_small.psd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260" y="5541811"/>
            <a:ext cx="2974848" cy="1030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5395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112893"/>
            <a:ext cx="8229600" cy="4926663"/>
          </a:xfrm>
        </p:spPr>
        <p:txBody>
          <a:bodyPr/>
          <a:lstStyle/>
          <a:p>
            <a:pPr marL="457200" indent="-457200">
              <a:buFont typeface="+mj-ea"/>
              <a:buAutoNum type="circleNumDbPlain"/>
            </a:pPr>
            <a:r>
              <a:rPr lang="en-US" sz="2000" dirty="0" smtClean="0">
                <a:solidFill>
                  <a:srgbClr val="000000"/>
                </a:solidFill>
              </a:rPr>
              <a:t>Concepts: </a:t>
            </a:r>
          </a:p>
          <a:p>
            <a:pPr marL="857250" lvl="1" indent="-457200">
              <a:buFont typeface="+mj-lt"/>
              <a:buAutoNum type="arabicPeriod"/>
            </a:pPr>
            <a:r>
              <a:rPr lang="en-US" sz="2000" dirty="0" smtClean="0">
                <a:solidFill>
                  <a:srgbClr val="000000"/>
                </a:solidFill>
              </a:rPr>
              <a:t>An Introduction</a:t>
            </a:r>
          </a:p>
          <a:p>
            <a:pPr lvl="2">
              <a:buFont typeface="Lucida Grande"/>
              <a:buChar char="-"/>
            </a:pPr>
            <a:r>
              <a:rPr lang="en-US" sz="1600" dirty="0" smtClean="0">
                <a:solidFill>
                  <a:srgbClr val="000000"/>
                </a:solidFill>
              </a:rPr>
              <a:t>For generic programming, in C++</a:t>
            </a:r>
          </a:p>
          <a:p>
            <a:pPr lvl="2">
              <a:buFont typeface="Lucida Grande"/>
              <a:buChar char="-"/>
            </a:pPr>
            <a:r>
              <a:rPr lang="en-US" sz="1600" dirty="0" smtClean="0">
                <a:solidFill>
                  <a:srgbClr val="000000"/>
                </a:solidFill>
              </a:rPr>
              <a:t>The elementary components</a:t>
            </a:r>
            <a:endParaRPr lang="en-US" sz="2000" dirty="0" smtClean="0">
              <a:solidFill>
                <a:srgbClr val="000000"/>
              </a:solidFill>
            </a:endParaRPr>
          </a:p>
          <a:p>
            <a:pPr marL="857250" lvl="1" indent="-457200">
              <a:buFont typeface="+mj-ea"/>
              <a:buAutoNum type="arabicPeriod"/>
            </a:pPr>
            <a:r>
              <a:rPr lang="en-US" sz="2000" dirty="0">
                <a:solidFill>
                  <a:srgbClr val="000000"/>
                </a:solidFill>
              </a:rPr>
              <a:t>Implementing Concepts</a:t>
            </a:r>
          </a:p>
          <a:p>
            <a:pPr lvl="2">
              <a:buFont typeface="Lucida Grande"/>
              <a:buChar char="-"/>
            </a:pPr>
            <a:r>
              <a:rPr lang="en-US" sz="1600" dirty="0">
                <a:solidFill>
                  <a:srgbClr val="000000"/>
                </a:solidFill>
              </a:rPr>
              <a:t>Implementation considerations</a:t>
            </a:r>
          </a:p>
          <a:p>
            <a:pPr lvl="2">
              <a:buFont typeface="Lucida Grande"/>
              <a:buChar char="-"/>
            </a:pPr>
            <a:r>
              <a:rPr lang="en-US" sz="1600" dirty="0">
                <a:solidFill>
                  <a:srgbClr val="000000"/>
                </a:solidFill>
              </a:rPr>
              <a:t>Design </a:t>
            </a:r>
            <a:r>
              <a:rPr lang="en-US" sz="1600" dirty="0" smtClean="0">
                <a:solidFill>
                  <a:srgbClr val="000000"/>
                </a:solidFill>
              </a:rPr>
              <a:t>alternatives</a:t>
            </a:r>
          </a:p>
          <a:p>
            <a:pPr lvl="2">
              <a:buFont typeface="Lucida Grande"/>
              <a:buChar char="-"/>
            </a:pPr>
            <a:r>
              <a:rPr lang="en-US" sz="1600" dirty="0" smtClean="0">
                <a:solidFill>
                  <a:srgbClr val="000000"/>
                </a:solidFill>
              </a:rPr>
              <a:t>Towards </a:t>
            </a:r>
            <a:r>
              <a:rPr lang="en-US" sz="1600" dirty="0" err="1" smtClean="0">
                <a:solidFill>
                  <a:srgbClr val="000000"/>
                </a:solidFill>
              </a:rPr>
              <a:t>ConceptClang</a:t>
            </a:r>
            <a:endParaRPr lang="en-US" sz="1600" dirty="0">
              <a:solidFill>
                <a:srgbClr val="000000"/>
              </a:solidFill>
            </a:endParaRPr>
          </a:p>
          <a:p>
            <a:pPr marL="457200" indent="-457200">
              <a:buFont typeface="+mj-ea"/>
              <a:buAutoNum type="circleNumDbPlain"/>
            </a:pPr>
            <a:r>
              <a:rPr lang="en-US" sz="2000" dirty="0" err="1">
                <a:solidFill>
                  <a:srgbClr val="000000"/>
                </a:solidFill>
              </a:rPr>
              <a:t>ConceptClang</a:t>
            </a:r>
            <a:r>
              <a:rPr lang="en-US" sz="2000" dirty="0">
                <a:solidFill>
                  <a:srgbClr val="000000"/>
                </a:solidFill>
              </a:rPr>
              <a:t>: The Compilation Model</a:t>
            </a:r>
          </a:p>
          <a:p>
            <a:pPr marL="857250" lvl="1" indent="-457200"/>
            <a:r>
              <a:rPr lang="en-US" sz="1600" dirty="0">
                <a:solidFill>
                  <a:srgbClr val="000000"/>
                </a:solidFill>
              </a:rPr>
              <a:t>The components</a:t>
            </a:r>
          </a:p>
          <a:p>
            <a:pPr marL="857250" lvl="1" indent="-457200"/>
            <a:r>
              <a:rPr lang="en-US" sz="1600" dirty="0" smtClean="0">
                <a:solidFill>
                  <a:srgbClr val="000000"/>
                </a:solidFill>
              </a:rPr>
              <a:t>Essential data structures and procedures</a:t>
            </a:r>
          </a:p>
          <a:p>
            <a:pPr marL="857250" lvl="1" indent="-457200"/>
            <a:r>
              <a:rPr lang="en-US" sz="1600" dirty="0" smtClean="0">
                <a:solidFill>
                  <a:srgbClr val="000000"/>
                </a:solidFill>
              </a:rPr>
              <a:t>Preliminary observations</a:t>
            </a:r>
          </a:p>
          <a:p>
            <a:pPr marL="857250" lvl="1" indent="-457200"/>
            <a:r>
              <a:rPr lang="en-US" sz="1600" dirty="0" smtClean="0">
                <a:solidFill>
                  <a:srgbClr val="000000"/>
                </a:solidFill>
              </a:rPr>
              <a:t>Case study: Type-checking </a:t>
            </a:r>
            <a:r>
              <a:rPr lang="en-US" sz="1600" dirty="0">
                <a:solidFill>
                  <a:srgbClr val="000000"/>
                </a:solidFill>
              </a:rPr>
              <a:t>(constrained) </a:t>
            </a:r>
            <a:r>
              <a:rPr lang="en-US" sz="1600" dirty="0" smtClean="0">
                <a:solidFill>
                  <a:srgbClr val="000000"/>
                </a:solidFill>
              </a:rPr>
              <a:t>templates</a:t>
            </a:r>
          </a:p>
          <a:p>
            <a:pPr marL="857250" lvl="1" indent="-457200"/>
            <a:r>
              <a:rPr lang="en-US" sz="1600" dirty="0" smtClean="0">
                <a:solidFill>
                  <a:srgbClr val="000000"/>
                </a:solidFill>
              </a:rPr>
              <a:t>Open questions</a:t>
            </a:r>
            <a:endParaRPr lang="en-US" sz="16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94817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Objective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7004"/>
            <a:ext cx="8229600" cy="4525963"/>
          </a:xfrm>
        </p:spPr>
        <p:txBody>
          <a:bodyPr/>
          <a:lstStyle/>
          <a:p>
            <a:r>
              <a:rPr lang="en-US" sz="2000" dirty="0" smtClean="0"/>
              <a:t>Implement concepts for C++</a:t>
            </a:r>
          </a:p>
          <a:p>
            <a:pPr lvl="1"/>
            <a:r>
              <a:rPr lang="en-US" sz="1600" dirty="0" smtClean="0"/>
              <a:t>in a modular and generic fashion.</a:t>
            </a:r>
          </a:p>
          <a:p>
            <a:pPr marL="457200" lvl="1" indent="0">
              <a:buNone/>
            </a:pPr>
            <a:endParaRPr lang="en-US" sz="1000" dirty="0" smtClean="0"/>
          </a:p>
          <a:p>
            <a:r>
              <a:rPr lang="en-US" sz="2000" dirty="0" smtClean="0"/>
              <a:t>Define an abstract layer for realizing concepts designs.</a:t>
            </a:r>
          </a:p>
          <a:p>
            <a:pPr lvl="1"/>
            <a:r>
              <a:rPr lang="en-US" sz="1600" dirty="0" smtClean="0"/>
              <a:t>I</a:t>
            </a:r>
            <a:r>
              <a:rPr lang="en-US" sz="1600" baseline="0" dirty="0" smtClean="0"/>
              <a:t>ndependent</a:t>
            </a:r>
            <a:r>
              <a:rPr lang="en-US" sz="1600" dirty="0" smtClean="0"/>
              <a:t> from any alternative design.</a:t>
            </a:r>
          </a:p>
          <a:p>
            <a:pPr lvl="1"/>
            <a:r>
              <a:rPr lang="en-US" sz="1600" baseline="0" dirty="0" smtClean="0"/>
              <a:t>Extensible to any given design.</a:t>
            </a:r>
          </a:p>
          <a:p>
            <a:pPr marL="457200" lvl="1" indent="0">
              <a:buNone/>
            </a:pPr>
            <a:endParaRPr lang="en-US" sz="1000" baseline="0" dirty="0" smtClean="0"/>
          </a:p>
          <a:p>
            <a:r>
              <a:rPr lang="en-US" sz="2000" dirty="0" smtClean="0"/>
              <a:t>Concretely assess the implications of concepts designs on both implementation and usability.</a:t>
            </a:r>
          </a:p>
          <a:p>
            <a:pPr lvl="1"/>
            <a:r>
              <a:rPr lang="en-US" sz="1600" dirty="0"/>
              <a:t>e</a:t>
            </a:r>
            <a:r>
              <a:rPr lang="en-US" sz="1600" baseline="0" dirty="0" smtClean="0"/>
              <a:t>.g. </a:t>
            </a:r>
            <a:r>
              <a:rPr lang="en-US" sz="1600" dirty="0" smtClean="0"/>
              <a:t>The implementation of concepts must be clearly separated from that of the current C++ standard. </a:t>
            </a:r>
          </a:p>
          <a:p>
            <a:pPr marL="457200" lvl="1" indent="0">
              <a:buNone/>
            </a:pPr>
            <a:endParaRPr lang="en-US" sz="1000" baseline="0" dirty="0" smtClean="0"/>
          </a:p>
          <a:p>
            <a:r>
              <a:rPr lang="en-US" sz="2000" dirty="0" smtClean="0"/>
              <a:t>Highlight similarities and subtle differences between alternative designs</a:t>
            </a:r>
          </a:p>
          <a:p>
            <a:pPr lvl="1"/>
            <a:r>
              <a:rPr lang="en-US" sz="1600" dirty="0" smtClean="0"/>
              <a:t>The implementation must clearly distinguish between an </a:t>
            </a:r>
            <a:r>
              <a:rPr lang="en-US" sz="1600" b="1" dirty="0" smtClean="0"/>
              <a:t>infrastructure</a:t>
            </a:r>
            <a:r>
              <a:rPr lang="en-US" sz="1600" dirty="0" smtClean="0"/>
              <a:t> layer and </a:t>
            </a:r>
            <a:r>
              <a:rPr lang="en-US" sz="1600" b="1" dirty="0" smtClean="0"/>
              <a:t>instantiations</a:t>
            </a:r>
            <a:r>
              <a:rPr lang="en-US" sz="1600" dirty="0" smtClean="0"/>
              <a:t> layer.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7965554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ConceptClang is…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7004"/>
            <a:ext cx="8229600" cy="4525963"/>
          </a:xfrm>
        </p:spPr>
        <p:txBody>
          <a:bodyPr/>
          <a:lstStyle/>
          <a:p>
            <a:r>
              <a:rPr lang="en-US" sz="2000" dirty="0" smtClean="0"/>
              <a:t>an implementation of C++ concepts in Clang</a:t>
            </a:r>
          </a:p>
          <a:p>
            <a:pPr lvl="1"/>
            <a:r>
              <a:rPr lang="en-US" sz="1600" dirty="0" smtClean="0"/>
              <a:t>Clang is an LLVM compiler front-end for the C family of languages, </a:t>
            </a:r>
          </a:p>
          <a:p>
            <a:pPr marL="457200" lvl="1" indent="0">
              <a:buNone/>
            </a:pPr>
            <a:endParaRPr lang="en-US" sz="500" dirty="0" smtClean="0"/>
          </a:p>
          <a:p>
            <a:r>
              <a:rPr lang="en-US" sz="2000" dirty="0" smtClean="0"/>
              <a:t>implemented (and documented) in a modular and generic fashion,</a:t>
            </a:r>
          </a:p>
          <a:p>
            <a:pPr lvl="1"/>
            <a:r>
              <a:rPr lang="en-US" sz="1600" dirty="0"/>
              <a:t>i</a:t>
            </a:r>
            <a:r>
              <a:rPr lang="en-US" sz="1600" dirty="0" smtClean="0"/>
              <a:t>solating ConceptClang from Clang, whenever possible.</a:t>
            </a:r>
          </a:p>
          <a:p>
            <a:pPr lvl="1"/>
            <a:r>
              <a:rPr lang="en-US" sz="1600" dirty="0" smtClean="0"/>
              <a:t>Isolating the infrastructure layer from design-instantiations layers.</a:t>
            </a:r>
          </a:p>
          <a:p>
            <a:pPr marL="457200" lvl="1" indent="0">
              <a:buNone/>
            </a:pPr>
            <a:endParaRPr lang="en-US" sz="500" dirty="0" smtClean="0"/>
          </a:p>
          <a:p>
            <a:r>
              <a:rPr lang="en-US" sz="2000" dirty="0"/>
              <a:t>c</a:t>
            </a:r>
            <a:r>
              <a:rPr lang="en-US" sz="2000" dirty="0" smtClean="0"/>
              <a:t>urrently exploring the support for two main designs:</a:t>
            </a:r>
          </a:p>
          <a:p>
            <a:pPr marL="857250" lvl="1" indent="-457200"/>
            <a:r>
              <a:rPr lang="en-US" sz="1600" dirty="0" smtClean="0">
                <a:solidFill>
                  <a:srgbClr val="000000"/>
                </a:solidFill>
              </a:rPr>
              <a:t>TR </a:t>
            </a:r>
            <a:r>
              <a:rPr lang="en-US" sz="1600" b="1" dirty="0">
                <a:solidFill>
                  <a:srgbClr val="000000"/>
                </a:solidFill>
              </a:rPr>
              <a:t>N2914=09-0104</a:t>
            </a:r>
            <a:r>
              <a:rPr lang="en-US" sz="1600" dirty="0">
                <a:solidFill>
                  <a:srgbClr val="000000"/>
                </a:solidFill>
              </a:rPr>
              <a:t> -- a.k.a. “</a:t>
            </a:r>
            <a:r>
              <a:rPr lang="en-US" sz="1600" b="1" dirty="0">
                <a:solidFill>
                  <a:srgbClr val="000000"/>
                </a:solidFill>
              </a:rPr>
              <a:t>pre-Frankfurt</a:t>
            </a:r>
            <a:r>
              <a:rPr lang="en-US" sz="1600" dirty="0">
                <a:solidFill>
                  <a:srgbClr val="000000"/>
                </a:solidFill>
              </a:rPr>
              <a:t>” design</a:t>
            </a:r>
          </a:p>
          <a:p>
            <a:pPr marL="857250" lvl="1" indent="-457200"/>
            <a:r>
              <a:rPr lang="en-US" sz="1600" dirty="0">
                <a:solidFill>
                  <a:srgbClr val="000000"/>
                </a:solidFill>
              </a:rPr>
              <a:t>TR </a:t>
            </a:r>
            <a:r>
              <a:rPr lang="en-US" sz="1600" b="1" dirty="0">
                <a:solidFill>
                  <a:srgbClr val="000000"/>
                </a:solidFill>
              </a:rPr>
              <a:t>N3351=12-0041</a:t>
            </a:r>
            <a:r>
              <a:rPr lang="en-US" sz="1600" dirty="0">
                <a:solidFill>
                  <a:srgbClr val="000000"/>
                </a:solidFill>
              </a:rPr>
              <a:t> -- </a:t>
            </a:r>
            <a:r>
              <a:rPr lang="en-US" sz="1600" dirty="0" smtClean="0">
                <a:solidFill>
                  <a:srgbClr val="000000"/>
                </a:solidFill>
              </a:rPr>
              <a:t>a.k.a. </a:t>
            </a:r>
            <a:r>
              <a:rPr lang="en-US" sz="1600" dirty="0">
                <a:solidFill>
                  <a:srgbClr val="000000"/>
                </a:solidFill>
              </a:rPr>
              <a:t>“</a:t>
            </a:r>
            <a:r>
              <a:rPr lang="en-US" sz="1600" b="1" dirty="0">
                <a:solidFill>
                  <a:srgbClr val="000000"/>
                </a:solidFill>
              </a:rPr>
              <a:t>Palo Alto</a:t>
            </a:r>
            <a:r>
              <a:rPr lang="en-US" sz="1600" dirty="0">
                <a:solidFill>
                  <a:srgbClr val="000000"/>
                </a:solidFill>
              </a:rPr>
              <a:t>” design </a:t>
            </a:r>
            <a:endParaRPr lang="en-US" sz="1600" dirty="0" smtClean="0">
              <a:solidFill>
                <a:srgbClr val="000000"/>
              </a:solidFill>
            </a:endParaRPr>
          </a:p>
          <a:p>
            <a:pPr marL="400050" lvl="1" indent="0">
              <a:buNone/>
            </a:pPr>
            <a:endParaRPr lang="en-US" sz="500" dirty="0" smtClean="0">
              <a:solidFill>
                <a:srgbClr val="000000"/>
              </a:solidFill>
            </a:endParaRPr>
          </a:p>
          <a:p>
            <a:r>
              <a:rPr lang="en-US" sz="2000" dirty="0" smtClean="0"/>
              <a:t>providing alternative options via compiler flags.</a:t>
            </a:r>
          </a:p>
          <a:p>
            <a:pPr lvl="1"/>
            <a:r>
              <a:rPr lang="en-US" sz="1600" dirty="0"/>
              <a:t>e</a:t>
            </a:r>
            <a:r>
              <a:rPr lang="en-US" sz="1600" dirty="0" smtClean="0"/>
              <a:t>.g. disabling implicit or explicit concepts capabilities.  </a:t>
            </a:r>
          </a:p>
          <a:p>
            <a:pPr marL="457200" lvl="1" indent="0">
              <a:buNone/>
            </a:pPr>
            <a:endParaRPr lang="en-US" sz="500" dirty="0" smtClean="0"/>
          </a:p>
          <a:p>
            <a:r>
              <a:rPr lang="en-US" sz="2000" dirty="0" smtClean="0"/>
              <a:t>under development at Indiana University</a:t>
            </a:r>
          </a:p>
          <a:p>
            <a:pPr lvl="1"/>
            <a:r>
              <a:rPr lang="en-US" sz="1600" dirty="0" smtClean="0"/>
              <a:t>Center for Research in Extreme Scale Technologies</a:t>
            </a:r>
          </a:p>
          <a:p>
            <a:pPr lvl="1"/>
            <a:r>
              <a:rPr lang="en-US" sz="1600" dirty="0">
                <a:hlinkClick r:id="rId3"/>
              </a:rPr>
              <a:t>https://www.crest.iu.edu/projects/conceptcpp</a:t>
            </a:r>
            <a:r>
              <a:rPr lang="en-US" sz="1600" dirty="0" smtClean="0">
                <a:hlinkClick r:id="rId3"/>
              </a:rPr>
              <a:t>/</a:t>
            </a:r>
            <a:endParaRPr lang="en-US" sz="1600" dirty="0" smtClean="0"/>
          </a:p>
          <a:p>
            <a:pPr lvl="1"/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15027358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ConceptClang from Clang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00004"/>
            <a:ext cx="8229600" cy="4525963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sz="2400" dirty="0" smtClean="0"/>
              <a:t>Four main reasons: </a:t>
            </a:r>
          </a:p>
          <a:p>
            <a:pPr lvl="1">
              <a:buFontTx/>
              <a:buChar char="•"/>
            </a:pPr>
            <a:r>
              <a:rPr lang="en-US" sz="2000" dirty="0"/>
              <a:t>Carefully designed coding </a:t>
            </a:r>
            <a:r>
              <a:rPr lang="en-US" sz="2000" dirty="0" smtClean="0"/>
              <a:t>guidelines</a:t>
            </a:r>
          </a:p>
          <a:p>
            <a:pPr lvl="1">
              <a:buFontTx/>
              <a:buChar char="•"/>
            </a:pPr>
            <a:r>
              <a:rPr lang="en-US" sz="2000" dirty="0" smtClean="0"/>
              <a:t>Modern </a:t>
            </a:r>
            <a:r>
              <a:rPr lang="en-US" sz="2000" dirty="0"/>
              <a:t>C++ implementation </a:t>
            </a:r>
            <a:r>
              <a:rPr lang="en-US" sz="2000" dirty="0" smtClean="0"/>
              <a:t>technology</a:t>
            </a:r>
            <a:endParaRPr lang="en-US" sz="1200" dirty="0" smtClean="0"/>
          </a:p>
          <a:p>
            <a:pPr lvl="2"/>
            <a:r>
              <a:rPr lang="en-US" sz="1600" dirty="0"/>
              <a:t>Highly structured code</a:t>
            </a:r>
          </a:p>
          <a:p>
            <a:pPr lvl="2"/>
            <a:r>
              <a:rPr lang="en-US" sz="1600" dirty="0"/>
              <a:t>Easily understandable</a:t>
            </a:r>
          </a:p>
          <a:p>
            <a:pPr lvl="2"/>
            <a:r>
              <a:rPr lang="en-US" sz="1600" dirty="0"/>
              <a:t>Modular—Library-based </a:t>
            </a:r>
            <a:r>
              <a:rPr lang="en-US" sz="1600" dirty="0" smtClean="0"/>
              <a:t>approach</a:t>
            </a:r>
            <a:endParaRPr lang="en-US" sz="2000" dirty="0" smtClean="0"/>
          </a:p>
          <a:p>
            <a:pPr lvl="1">
              <a:buFontTx/>
              <a:buChar char="•"/>
            </a:pPr>
            <a:r>
              <a:rPr lang="en-US" sz="2000" dirty="0" smtClean="0"/>
              <a:t>Follows the C++ standard strictly</a:t>
            </a:r>
          </a:p>
          <a:p>
            <a:pPr lvl="2">
              <a:buFontTx/>
              <a:buChar char="•"/>
            </a:pPr>
            <a:r>
              <a:rPr lang="en-US" sz="1600" dirty="0" smtClean="0"/>
              <a:t>Code portability</a:t>
            </a:r>
          </a:p>
          <a:p>
            <a:pPr lvl="1">
              <a:buFontTx/>
              <a:buChar char="•"/>
            </a:pPr>
            <a:r>
              <a:rPr lang="en-US" sz="2000" dirty="0" smtClean="0"/>
              <a:t>License </a:t>
            </a:r>
            <a:r>
              <a:rPr lang="en-US" sz="2000" dirty="0"/>
              <a:t>allows extension and </a:t>
            </a:r>
            <a:r>
              <a:rPr lang="en-US" sz="2000" dirty="0" smtClean="0"/>
              <a:t>experimentation</a:t>
            </a:r>
            <a:endParaRPr lang="en-US" sz="1000" dirty="0"/>
          </a:p>
          <a:p>
            <a:pPr>
              <a:buFontTx/>
              <a:buChar char="•"/>
            </a:pPr>
            <a:r>
              <a:rPr lang="en-US" sz="2400" dirty="0" smtClean="0"/>
              <a:t>Gain</a:t>
            </a:r>
            <a:r>
              <a:rPr lang="en-US" sz="2000" dirty="0" smtClean="0"/>
              <a:t>:</a:t>
            </a:r>
          </a:p>
          <a:p>
            <a:pPr lvl="1">
              <a:buFontTx/>
              <a:buChar char="•"/>
            </a:pPr>
            <a:r>
              <a:rPr lang="en-US" sz="2000" dirty="0" smtClean="0"/>
              <a:t>Conveniently reusable implementations</a:t>
            </a:r>
          </a:p>
          <a:p>
            <a:pPr lvl="2">
              <a:buFontTx/>
              <a:buChar char="•"/>
            </a:pPr>
            <a:r>
              <a:rPr lang="en-US" sz="1600" dirty="0" smtClean="0"/>
              <a:t>Error detection, diagnosis, and presentation</a:t>
            </a:r>
          </a:p>
          <a:p>
            <a:pPr lvl="1">
              <a:buFontTx/>
              <a:buChar char="•"/>
            </a:pPr>
            <a:r>
              <a:rPr lang="en-US" sz="2000" dirty="0" smtClean="0"/>
              <a:t>Reliable implications analysis</a:t>
            </a:r>
          </a:p>
        </p:txBody>
      </p:sp>
    </p:spTree>
    <p:extLst>
      <p:ext uri="{BB962C8B-B14F-4D97-AF65-F5344CB8AC3E}">
        <p14:creationId xmlns:p14="http://schemas.microsoft.com/office/powerpoint/2010/main" val="39227837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err="1" smtClean="0"/>
              <a:t>ConceptGCC</a:t>
            </a:r>
            <a:r>
              <a:rPr lang="en-US" sz="4000" dirty="0" smtClean="0"/>
              <a:t>, A Sister Project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00004"/>
            <a:ext cx="8229600" cy="4525963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sz="2400" dirty="0" err="1"/>
              <a:t>ConceptGCC</a:t>
            </a:r>
            <a:r>
              <a:rPr lang="en-US" sz="2400" dirty="0"/>
              <a:t> is a prototype for the pre-Frankfurt design</a:t>
            </a:r>
            <a:r>
              <a:rPr lang="en-US" sz="2400" dirty="0" smtClean="0"/>
              <a:t>.</a:t>
            </a:r>
          </a:p>
          <a:p>
            <a:pPr marL="0" indent="0">
              <a:buNone/>
            </a:pPr>
            <a:endParaRPr lang="en-US" sz="1000" dirty="0" smtClean="0"/>
          </a:p>
          <a:p>
            <a:pPr>
              <a:buFontTx/>
              <a:buChar char="•"/>
            </a:pPr>
            <a:r>
              <a:rPr lang="en-US" sz="2400" dirty="0" err="1" smtClean="0"/>
              <a:t>ConceptGCC</a:t>
            </a:r>
            <a:r>
              <a:rPr lang="en-US" sz="2400" dirty="0" smtClean="0"/>
              <a:t> </a:t>
            </a:r>
            <a:r>
              <a:rPr lang="en-US" sz="2400" dirty="0"/>
              <a:t>is implemented in GCC.</a:t>
            </a:r>
          </a:p>
          <a:p>
            <a:pPr lvl="1">
              <a:buFontTx/>
              <a:buChar char="•"/>
            </a:pPr>
            <a:r>
              <a:rPr lang="en-US" sz="2000" dirty="0" smtClean="0"/>
              <a:t>Basis of compilation model: concepts </a:t>
            </a:r>
            <a:r>
              <a:rPr lang="en-US" sz="2000" dirty="0"/>
              <a:t>as class </a:t>
            </a:r>
            <a:r>
              <a:rPr lang="en-US" sz="2000" dirty="0" smtClean="0"/>
              <a:t>templates…</a:t>
            </a:r>
          </a:p>
          <a:p>
            <a:pPr marL="457200" lvl="1" indent="0">
              <a:buNone/>
            </a:pPr>
            <a:endParaRPr lang="en-US" sz="1000" dirty="0"/>
          </a:p>
          <a:p>
            <a:pPr>
              <a:buFontTx/>
              <a:buChar char="•"/>
            </a:pPr>
            <a:r>
              <a:rPr lang="en-US" sz="2400" dirty="0" err="1" smtClean="0"/>
              <a:t>ConceptGCC</a:t>
            </a:r>
            <a:r>
              <a:rPr lang="en-US" sz="2400" dirty="0" smtClean="0"/>
              <a:t> differs from </a:t>
            </a:r>
            <a:r>
              <a:rPr lang="en-US" sz="2400" dirty="0" err="1" smtClean="0"/>
              <a:t>ConceptClang</a:t>
            </a:r>
            <a:r>
              <a:rPr lang="en-US" sz="2400" dirty="0" smtClean="0"/>
              <a:t> in the basis of the compilation model.</a:t>
            </a:r>
          </a:p>
          <a:p>
            <a:pPr lvl="1">
              <a:buFontTx/>
              <a:buChar char="•"/>
            </a:pPr>
            <a:r>
              <a:rPr lang="en-US" sz="2000" dirty="0" err="1" smtClean="0"/>
              <a:t>ConceptClang</a:t>
            </a:r>
            <a:r>
              <a:rPr lang="en-US" sz="2000" dirty="0" smtClean="0"/>
              <a:t> treats concepts components as first-class entities of the C++ language.</a:t>
            </a:r>
          </a:p>
          <a:p>
            <a:pPr marL="457200" lvl="1" indent="0">
              <a:buNone/>
            </a:pPr>
            <a:endParaRPr lang="en-US" sz="1000" dirty="0" smtClean="0"/>
          </a:p>
          <a:p>
            <a:pPr>
              <a:buFontTx/>
              <a:buChar char="•"/>
            </a:pPr>
            <a:r>
              <a:rPr lang="en-US" sz="2400" dirty="0" smtClean="0"/>
              <a:t>The development of </a:t>
            </a:r>
            <a:r>
              <a:rPr lang="en-US" sz="2400" dirty="0" err="1" smtClean="0"/>
              <a:t>ConceptGCC</a:t>
            </a:r>
            <a:r>
              <a:rPr lang="en-US" sz="2400" dirty="0" smtClean="0"/>
              <a:t> has been on hiatus since 2009.</a:t>
            </a:r>
          </a:p>
        </p:txBody>
      </p:sp>
    </p:spTree>
    <p:extLst>
      <p:ext uri="{BB962C8B-B14F-4D97-AF65-F5344CB8AC3E}">
        <p14:creationId xmlns:p14="http://schemas.microsoft.com/office/powerpoint/2010/main" val="15864756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112893"/>
            <a:ext cx="8229600" cy="4926663"/>
          </a:xfrm>
        </p:spPr>
        <p:txBody>
          <a:bodyPr/>
          <a:lstStyle/>
          <a:p>
            <a:pPr marL="457200" indent="-457200">
              <a:buFont typeface="+mj-ea"/>
              <a:buAutoNum type="circleNumDbPlain"/>
            </a:pPr>
            <a:r>
              <a:rPr lang="en-US" sz="2000" b="1" dirty="0" smtClean="0">
                <a:solidFill>
                  <a:srgbClr val="000000"/>
                </a:solidFill>
              </a:rPr>
              <a:t>Concepts: </a:t>
            </a:r>
          </a:p>
          <a:p>
            <a:pPr marL="857250" lvl="1" indent="-457200">
              <a:buFont typeface="+mj-lt"/>
              <a:buAutoNum type="arabicPeriod"/>
            </a:pPr>
            <a:r>
              <a:rPr lang="en-US" sz="2000" b="1" dirty="0" smtClean="0">
                <a:solidFill>
                  <a:srgbClr val="000000"/>
                </a:solidFill>
              </a:rPr>
              <a:t>An Introduction</a:t>
            </a:r>
          </a:p>
          <a:p>
            <a:pPr lvl="2">
              <a:buFont typeface="Lucida Grande"/>
              <a:buChar char="-"/>
            </a:pPr>
            <a:r>
              <a:rPr lang="en-US" sz="1600" b="1" dirty="0" smtClean="0">
                <a:solidFill>
                  <a:srgbClr val="000000"/>
                </a:solidFill>
              </a:rPr>
              <a:t>For generic programming, in C++</a:t>
            </a:r>
          </a:p>
          <a:p>
            <a:pPr lvl="2">
              <a:buFont typeface="Lucida Grande"/>
              <a:buChar char="-"/>
            </a:pPr>
            <a:r>
              <a:rPr lang="en-US" sz="1600" b="1" dirty="0" smtClean="0">
                <a:solidFill>
                  <a:srgbClr val="000000"/>
                </a:solidFill>
              </a:rPr>
              <a:t>The elementary components</a:t>
            </a:r>
            <a:endParaRPr lang="en-US" sz="2000" b="1" dirty="0" smtClean="0">
              <a:solidFill>
                <a:srgbClr val="000000"/>
              </a:solidFill>
            </a:endParaRPr>
          </a:p>
          <a:p>
            <a:pPr marL="857250" lvl="1" indent="-457200">
              <a:buFont typeface="+mj-ea"/>
              <a:buAutoNum type="arabicPeriod"/>
            </a:pPr>
            <a:r>
              <a:rPr lang="en-US" sz="2000" b="1" dirty="0"/>
              <a:t>Implementing Concepts</a:t>
            </a:r>
          </a:p>
          <a:p>
            <a:pPr lvl="2">
              <a:buFont typeface="Lucida Grande"/>
              <a:buChar char="-"/>
            </a:pPr>
            <a:r>
              <a:rPr lang="en-US" sz="1600" b="1" dirty="0"/>
              <a:t>Implementation considerations</a:t>
            </a:r>
          </a:p>
          <a:p>
            <a:pPr lvl="2">
              <a:buFont typeface="Lucida Grande"/>
              <a:buChar char="-"/>
            </a:pPr>
            <a:r>
              <a:rPr lang="en-US" sz="1600" b="1" dirty="0"/>
              <a:t>Design </a:t>
            </a:r>
            <a:r>
              <a:rPr lang="en-US" sz="1600" b="1" dirty="0" smtClean="0"/>
              <a:t>alternatives</a:t>
            </a:r>
          </a:p>
          <a:p>
            <a:pPr lvl="2">
              <a:buFont typeface="Lucida Grande"/>
              <a:buChar char="-"/>
            </a:pPr>
            <a:r>
              <a:rPr lang="en-US" sz="1600" b="1" dirty="0" smtClean="0"/>
              <a:t>Towards </a:t>
            </a:r>
            <a:r>
              <a:rPr lang="en-US" sz="1600" b="1" dirty="0" err="1" smtClean="0"/>
              <a:t>ConceptClang</a:t>
            </a:r>
            <a:endParaRPr lang="en-US" sz="1600" b="1" dirty="0"/>
          </a:p>
          <a:p>
            <a:pPr marL="457200" indent="-457200">
              <a:buFont typeface="+mj-ea"/>
              <a:buAutoNum type="circleNumDbPlain"/>
            </a:pPr>
            <a:r>
              <a:rPr lang="en-US" sz="2000" dirty="0" err="1">
                <a:solidFill>
                  <a:srgbClr val="7F7F7F"/>
                </a:solidFill>
              </a:rPr>
              <a:t>ConceptClang</a:t>
            </a:r>
            <a:r>
              <a:rPr lang="en-US" sz="2000" dirty="0">
                <a:solidFill>
                  <a:srgbClr val="7F7F7F"/>
                </a:solidFill>
              </a:rPr>
              <a:t>: The Compilation Model</a:t>
            </a:r>
          </a:p>
          <a:p>
            <a:pPr marL="857250" lvl="1" indent="-457200"/>
            <a:r>
              <a:rPr lang="en-US" sz="1600" dirty="0">
                <a:solidFill>
                  <a:srgbClr val="7F7F7F"/>
                </a:solidFill>
              </a:rPr>
              <a:t>The components</a:t>
            </a:r>
          </a:p>
          <a:p>
            <a:pPr marL="857250" lvl="1" indent="-457200"/>
            <a:r>
              <a:rPr lang="en-US" sz="1600" dirty="0" smtClean="0">
                <a:solidFill>
                  <a:srgbClr val="7F7F7F"/>
                </a:solidFill>
              </a:rPr>
              <a:t>Essential data structures and procedures</a:t>
            </a:r>
          </a:p>
          <a:p>
            <a:pPr marL="857250" lvl="1" indent="-457200"/>
            <a:r>
              <a:rPr lang="en-US" sz="1600" dirty="0" smtClean="0">
                <a:solidFill>
                  <a:srgbClr val="7F7F7F"/>
                </a:solidFill>
              </a:rPr>
              <a:t>Preliminary observations</a:t>
            </a:r>
          </a:p>
          <a:p>
            <a:pPr marL="857250" lvl="1" indent="-457200"/>
            <a:r>
              <a:rPr lang="en-US" sz="1600" dirty="0" smtClean="0">
                <a:solidFill>
                  <a:srgbClr val="7F7F7F"/>
                </a:solidFill>
              </a:rPr>
              <a:t>Case study: Type-checking </a:t>
            </a:r>
            <a:r>
              <a:rPr lang="en-US" sz="1600" dirty="0">
                <a:solidFill>
                  <a:srgbClr val="7F7F7F"/>
                </a:solidFill>
              </a:rPr>
              <a:t>(constrained) </a:t>
            </a:r>
            <a:r>
              <a:rPr lang="en-US" sz="1600" dirty="0" smtClean="0">
                <a:solidFill>
                  <a:srgbClr val="7F7F7F"/>
                </a:solidFill>
              </a:rPr>
              <a:t>templates</a:t>
            </a:r>
          </a:p>
          <a:p>
            <a:pPr marL="857250" lvl="1" indent="-457200"/>
            <a:r>
              <a:rPr lang="en-US" sz="1600" dirty="0" smtClean="0">
                <a:solidFill>
                  <a:srgbClr val="7F7F7F"/>
                </a:solidFill>
              </a:rPr>
              <a:t>Open questions</a:t>
            </a:r>
            <a:endParaRPr lang="en-US" sz="1600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28002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7638"/>
            <a:ext cx="8229600" cy="1143000"/>
          </a:xfrm>
        </p:spPr>
        <p:txBody>
          <a:bodyPr/>
          <a:lstStyle/>
          <a:p>
            <a:r>
              <a:rPr lang="en-US" sz="4000" dirty="0" smtClean="0"/>
              <a:t>Generic Programming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6333" y="971782"/>
            <a:ext cx="8551333" cy="4525963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sz="2400" dirty="0"/>
              <a:t>F</a:t>
            </a:r>
            <a:r>
              <a:rPr lang="en-US" sz="2400" dirty="0" smtClean="0"/>
              <a:t>inds abstract representations of efficient software components.</a:t>
            </a:r>
          </a:p>
          <a:p>
            <a:pPr lvl="1">
              <a:buFontTx/>
              <a:buChar char="•"/>
            </a:pPr>
            <a:r>
              <a:rPr lang="en-US" sz="2000" dirty="0" smtClean="0"/>
              <a:t>The lifting must </a:t>
            </a:r>
            <a:r>
              <a:rPr lang="en-US" sz="2000" b="1" dirty="0" smtClean="0"/>
              <a:t>preserve efficiency.</a:t>
            </a:r>
            <a:endParaRPr lang="en-US" sz="2000" dirty="0" smtClean="0"/>
          </a:p>
          <a:p>
            <a:pPr lvl="1">
              <a:buFontTx/>
              <a:buChar char="•"/>
            </a:pPr>
            <a:r>
              <a:rPr lang="en-US" sz="2000" dirty="0" smtClean="0"/>
              <a:t>The lifting and reuse must be </a:t>
            </a:r>
            <a:r>
              <a:rPr lang="en-US" sz="2000" b="1" dirty="0" smtClean="0"/>
              <a:t>safe.</a:t>
            </a:r>
            <a:endParaRPr lang="en-US" sz="2000" dirty="0" smtClean="0"/>
          </a:p>
          <a:p>
            <a:pPr marL="457200" lvl="1" indent="0">
              <a:buNone/>
            </a:pPr>
            <a:endParaRPr lang="en-US" sz="1000" dirty="0" smtClean="0"/>
          </a:p>
          <a:p>
            <a:pPr>
              <a:buFontTx/>
              <a:buChar char="•"/>
            </a:pPr>
            <a:r>
              <a:rPr lang="en-US" sz="2400" dirty="0" smtClean="0"/>
              <a:t>Expresses algorithms with minimal assumptions about data abstractions and vice-versa.</a:t>
            </a:r>
          </a:p>
          <a:p>
            <a:pPr lvl="1">
              <a:buFontTx/>
              <a:buChar char="•"/>
            </a:pPr>
            <a:r>
              <a:rPr lang="en-US" sz="2000" dirty="0" smtClean="0"/>
              <a:t>Broadly adaptable and interoperable software components.</a:t>
            </a:r>
          </a:p>
          <a:p>
            <a:pPr marL="0" indent="0">
              <a:buNone/>
            </a:pPr>
            <a:endParaRPr lang="en-US" sz="1000" dirty="0" smtClean="0"/>
          </a:p>
          <a:p>
            <a:pPr>
              <a:buFontTx/>
              <a:buChar char="•"/>
            </a:pPr>
            <a:r>
              <a:rPr lang="en-US" sz="2400" dirty="0" smtClean="0"/>
              <a:t>Provides specializations if necessary, for efficiency.</a:t>
            </a:r>
          </a:p>
          <a:p>
            <a:pPr marL="0" indent="0">
              <a:buNone/>
            </a:pPr>
            <a:endParaRPr lang="en-US" sz="1000" dirty="0" smtClean="0"/>
          </a:p>
          <a:p>
            <a:pPr>
              <a:buFontTx/>
              <a:buChar char="•"/>
            </a:pPr>
            <a:r>
              <a:rPr lang="en-US" sz="2400" dirty="0" smtClean="0"/>
              <a:t>Picks the most efficient implementation.</a:t>
            </a:r>
          </a:p>
        </p:txBody>
      </p:sp>
    </p:spTree>
    <p:extLst>
      <p:ext uri="{BB962C8B-B14F-4D97-AF65-F5344CB8AC3E}">
        <p14:creationId xmlns:p14="http://schemas.microsoft.com/office/powerpoint/2010/main" val="40481105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7638"/>
            <a:ext cx="8229600" cy="1143000"/>
          </a:xfrm>
        </p:spPr>
        <p:txBody>
          <a:bodyPr/>
          <a:lstStyle/>
          <a:p>
            <a:r>
              <a:rPr lang="en-US" sz="4000" dirty="0" smtClean="0"/>
              <a:t>Generic Programming: Motivation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71782"/>
            <a:ext cx="8229600" cy="4525963"/>
          </a:xfrm>
        </p:spPr>
        <p:txBody>
          <a:bodyPr/>
          <a:lstStyle/>
          <a:p>
            <a:pPr marL="0" indent="0">
              <a:buNone/>
            </a:pPr>
            <a:endParaRPr lang="en-US" sz="1600" dirty="0" smtClean="0"/>
          </a:p>
        </p:txBody>
      </p:sp>
      <p:sp>
        <p:nvSpPr>
          <p:cNvPr id="4" name="Rectangle 3"/>
          <p:cNvSpPr/>
          <p:nvPr/>
        </p:nvSpPr>
        <p:spPr>
          <a:xfrm>
            <a:off x="457200" y="971781"/>
            <a:ext cx="8229600" cy="4525963"/>
          </a:xfrm>
          <a:prstGeom prst="rect">
            <a:avLst/>
          </a:prstGeom>
          <a:solidFill>
            <a:schemeClr val="bg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b="1" cap="small" dirty="0" smtClean="0">
                <a:solidFill>
                  <a:srgbClr val="000090"/>
                </a:solidFill>
                <a:uFill>
                  <a:solidFill>
                    <a:srgbClr val="000090"/>
                  </a:solidFill>
                </a:uFill>
              </a:rPr>
              <a:t>Example: Adding Numbers</a:t>
            </a:r>
          </a:p>
          <a:p>
            <a:endParaRPr lang="en-US" sz="1600" b="1" dirty="0">
              <a:solidFill>
                <a:srgbClr val="000090"/>
              </a:solidFill>
              <a:latin typeface="Courier"/>
              <a:cs typeface="Courier"/>
            </a:endParaRPr>
          </a:p>
          <a:p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// Array of integers:</a:t>
            </a:r>
          </a:p>
          <a:p>
            <a:endParaRPr lang="en-US" sz="500" b="1" dirty="0" smtClean="0">
              <a:solidFill>
                <a:srgbClr val="000090"/>
              </a:solidFill>
              <a:latin typeface="Courier"/>
              <a:cs typeface="Courier"/>
            </a:endParaRPr>
          </a:p>
          <a:p>
            <a:pPr defTabSz="642938">
              <a:tabLst>
                <a:tab pos="249238" algn="l"/>
                <a:tab pos="500063" algn="l"/>
                <a:tab pos="749300" algn="l"/>
                <a:tab pos="1000125" algn="l"/>
                <a:tab pos="1249363" algn="l"/>
                <a:tab pos="1500188" algn="l"/>
                <a:tab pos="1749425" algn="l"/>
                <a:tab pos="2000250" algn="l"/>
                <a:tab pos="2249488" algn="l"/>
                <a:tab pos="2500313" algn="l"/>
                <a:tab pos="2749550" algn="l"/>
                <a:tab pos="3000375" algn="l"/>
              </a:tabLst>
            </a:pP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int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sum(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int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* array, 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int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n) {</a:t>
            </a:r>
          </a:p>
          <a:p>
            <a:pPr defTabSz="642938">
              <a:tabLst>
                <a:tab pos="249238" algn="l"/>
                <a:tab pos="500063" algn="l"/>
                <a:tab pos="749300" algn="l"/>
                <a:tab pos="1000125" algn="l"/>
                <a:tab pos="1249363" algn="l"/>
                <a:tab pos="1500188" algn="l"/>
                <a:tab pos="1749425" algn="l"/>
                <a:tab pos="2000250" algn="l"/>
                <a:tab pos="2249488" algn="l"/>
                <a:tab pos="2500313" algn="l"/>
                <a:tab pos="2749550" algn="l"/>
                <a:tab pos="3000375" algn="l"/>
              </a:tabLst>
            </a:pP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 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int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s = 0;</a:t>
            </a:r>
          </a:p>
          <a:p>
            <a:pPr defTabSz="642938">
              <a:tabLst>
                <a:tab pos="249238" algn="l"/>
                <a:tab pos="500063" algn="l"/>
                <a:tab pos="749300" algn="l"/>
                <a:tab pos="1000125" algn="l"/>
                <a:tab pos="1249363" algn="l"/>
                <a:tab pos="1500188" algn="l"/>
                <a:tab pos="1749425" algn="l"/>
                <a:tab pos="2000250" algn="l"/>
                <a:tab pos="2249488" algn="l"/>
                <a:tab pos="2500313" algn="l"/>
                <a:tab pos="2749550" algn="l"/>
                <a:tab pos="3000375" algn="l"/>
              </a:tabLst>
            </a:pP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 for (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int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i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= 0; 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i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&lt; n; ++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i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)</a:t>
            </a:r>
          </a:p>
          <a:p>
            <a:pPr defTabSz="642938">
              <a:tabLst>
                <a:tab pos="249238" algn="l"/>
                <a:tab pos="500063" algn="l"/>
                <a:tab pos="749300" algn="l"/>
                <a:tab pos="1000125" algn="l"/>
                <a:tab pos="1249363" algn="l"/>
                <a:tab pos="1500188" algn="l"/>
                <a:tab pos="1749425" algn="l"/>
                <a:tab pos="2000250" algn="l"/>
                <a:tab pos="2249488" algn="l"/>
                <a:tab pos="2500313" algn="l"/>
                <a:tab pos="2749550" algn="l"/>
                <a:tab pos="3000375" algn="l"/>
              </a:tabLst>
            </a:pP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   s = s + array[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i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];</a:t>
            </a:r>
          </a:p>
          <a:p>
            <a:pPr defTabSz="642938">
              <a:tabLst>
                <a:tab pos="249238" algn="l"/>
                <a:tab pos="500063" algn="l"/>
                <a:tab pos="749300" algn="l"/>
                <a:tab pos="1000125" algn="l"/>
                <a:tab pos="1249363" algn="l"/>
                <a:tab pos="1500188" algn="l"/>
                <a:tab pos="1749425" algn="l"/>
                <a:tab pos="2000250" algn="l"/>
                <a:tab pos="2249488" algn="l"/>
                <a:tab pos="2500313" algn="l"/>
                <a:tab pos="2749550" algn="l"/>
                <a:tab pos="3000375" algn="l"/>
              </a:tabLst>
            </a:pP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 return s;</a:t>
            </a:r>
          </a:p>
          <a:p>
            <a:pPr defTabSz="642938">
              <a:tabLst>
                <a:tab pos="249238" algn="l"/>
                <a:tab pos="500063" algn="l"/>
                <a:tab pos="749300" algn="l"/>
                <a:tab pos="1000125" algn="l"/>
                <a:tab pos="1249363" algn="l"/>
                <a:tab pos="1500188" algn="l"/>
                <a:tab pos="1749425" algn="l"/>
                <a:tab pos="2000250" algn="l"/>
                <a:tab pos="2249488" algn="l"/>
                <a:tab pos="2500313" algn="l"/>
                <a:tab pos="2749550" algn="l"/>
                <a:tab pos="3000375" algn="l"/>
              </a:tabLst>
            </a:pP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}</a:t>
            </a:r>
          </a:p>
          <a:p>
            <a:endParaRPr lang="en-US" sz="1600" b="1" dirty="0">
              <a:solidFill>
                <a:srgbClr val="000090"/>
              </a:solidFill>
              <a:latin typeface="Courier"/>
              <a:cs typeface="Courier"/>
            </a:endParaRPr>
          </a:p>
          <a:p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// 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Array of floating-point numbers:</a:t>
            </a:r>
          </a:p>
          <a:p>
            <a:endParaRPr lang="en-US" sz="500" b="1" dirty="0">
              <a:solidFill>
                <a:srgbClr val="000090"/>
              </a:solidFill>
              <a:latin typeface="Courier"/>
              <a:cs typeface="Courier"/>
            </a:endParaRPr>
          </a:p>
          <a:p>
            <a:pPr defTabSz="642938">
              <a:tabLst>
                <a:tab pos="249238" algn="l"/>
                <a:tab pos="500063" algn="l"/>
                <a:tab pos="749300" algn="l"/>
                <a:tab pos="1000125" algn="l"/>
                <a:tab pos="1249363" algn="l"/>
                <a:tab pos="1500188" algn="l"/>
                <a:tab pos="1749425" algn="l"/>
                <a:tab pos="2000250" algn="l"/>
                <a:tab pos="2249488" algn="l"/>
                <a:tab pos="2500313" algn="l"/>
                <a:tab pos="2749550" algn="l"/>
                <a:tab pos="3000375" algn="l"/>
              </a:tabLst>
            </a:pP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float sum(float* array, 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int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n) {</a:t>
            </a:r>
          </a:p>
          <a:p>
            <a:pPr defTabSz="642938">
              <a:tabLst>
                <a:tab pos="249238" algn="l"/>
                <a:tab pos="500063" algn="l"/>
                <a:tab pos="749300" algn="l"/>
                <a:tab pos="1000125" algn="l"/>
                <a:tab pos="1249363" algn="l"/>
                <a:tab pos="1500188" algn="l"/>
                <a:tab pos="1749425" algn="l"/>
                <a:tab pos="2000250" algn="l"/>
                <a:tab pos="2249488" algn="l"/>
                <a:tab pos="2500313" algn="l"/>
                <a:tab pos="2749550" algn="l"/>
                <a:tab pos="3000375" algn="l"/>
              </a:tabLst>
            </a:pP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 float s = 0;</a:t>
            </a:r>
          </a:p>
          <a:p>
            <a:pPr defTabSz="642938">
              <a:tabLst>
                <a:tab pos="249238" algn="l"/>
                <a:tab pos="500063" algn="l"/>
                <a:tab pos="749300" algn="l"/>
                <a:tab pos="1000125" algn="l"/>
                <a:tab pos="1249363" algn="l"/>
                <a:tab pos="1500188" algn="l"/>
                <a:tab pos="1749425" algn="l"/>
                <a:tab pos="2000250" algn="l"/>
                <a:tab pos="2249488" algn="l"/>
                <a:tab pos="2500313" algn="l"/>
                <a:tab pos="2749550" algn="l"/>
                <a:tab pos="3000375" algn="l"/>
              </a:tabLst>
            </a:pP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 for (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int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i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= 0; 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i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&lt; n; ++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i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)</a:t>
            </a:r>
          </a:p>
          <a:p>
            <a:pPr defTabSz="642938">
              <a:tabLst>
                <a:tab pos="249238" algn="l"/>
                <a:tab pos="500063" algn="l"/>
                <a:tab pos="749300" algn="l"/>
                <a:tab pos="1000125" algn="l"/>
                <a:tab pos="1249363" algn="l"/>
                <a:tab pos="1500188" algn="l"/>
                <a:tab pos="1749425" algn="l"/>
                <a:tab pos="2000250" algn="l"/>
                <a:tab pos="2249488" algn="l"/>
                <a:tab pos="2500313" algn="l"/>
                <a:tab pos="2749550" algn="l"/>
                <a:tab pos="3000375" algn="l"/>
              </a:tabLst>
            </a:pP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   s = s + array[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i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];</a:t>
            </a:r>
          </a:p>
          <a:p>
            <a:pPr defTabSz="642938">
              <a:tabLst>
                <a:tab pos="249238" algn="l"/>
                <a:tab pos="500063" algn="l"/>
                <a:tab pos="749300" algn="l"/>
                <a:tab pos="1000125" algn="l"/>
                <a:tab pos="1249363" algn="l"/>
                <a:tab pos="1500188" algn="l"/>
                <a:tab pos="1749425" algn="l"/>
                <a:tab pos="2000250" algn="l"/>
                <a:tab pos="2249488" algn="l"/>
                <a:tab pos="2500313" algn="l"/>
                <a:tab pos="2749550" algn="l"/>
                <a:tab pos="3000375" algn="l"/>
              </a:tabLst>
            </a:pP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 return s;</a:t>
            </a:r>
          </a:p>
          <a:p>
            <a:pPr defTabSz="642938">
              <a:tabLst>
                <a:tab pos="249238" algn="l"/>
                <a:tab pos="500063" algn="l"/>
                <a:tab pos="749300" algn="l"/>
                <a:tab pos="1000125" algn="l"/>
                <a:tab pos="1249363" algn="l"/>
                <a:tab pos="1500188" algn="l"/>
                <a:tab pos="1749425" algn="l"/>
                <a:tab pos="2000250" algn="l"/>
                <a:tab pos="2249488" algn="l"/>
                <a:tab pos="2500313" algn="l"/>
                <a:tab pos="2749550" algn="l"/>
                <a:tab pos="3000375" algn="l"/>
              </a:tabLst>
            </a:pP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}</a:t>
            </a:r>
          </a:p>
          <a:p>
            <a:endParaRPr lang="en-US" sz="1600" b="1" dirty="0" smtClean="0">
              <a:solidFill>
                <a:srgbClr val="000090"/>
              </a:solidFill>
              <a:latin typeface="Courier New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21688842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7638"/>
            <a:ext cx="8229600" cy="1143000"/>
          </a:xfrm>
        </p:spPr>
        <p:txBody>
          <a:bodyPr/>
          <a:lstStyle/>
          <a:p>
            <a:r>
              <a:rPr lang="en-US" sz="4000" dirty="0" smtClean="0"/>
              <a:t>Generic Programming: Motivation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71782"/>
            <a:ext cx="8229600" cy="4525963"/>
          </a:xfrm>
        </p:spPr>
        <p:txBody>
          <a:bodyPr/>
          <a:lstStyle/>
          <a:p>
            <a:pPr marL="0" indent="0">
              <a:buNone/>
            </a:pPr>
            <a:endParaRPr lang="en-US" sz="1600" dirty="0" smtClean="0"/>
          </a:p>
        </p:txBody>
      </p:sp>
      <p:sp>
        <p:nvSpPr>
          <p:cNvPr id="4" name="Rectangle 3"/>
          <p:cNvSpPr/>
          <p:nvPr/>
        </p:nvSpPr>
        <p:spPr>
          <a:xfrm>
            <a:off x="457200" y="971781"/>
            <a:ext cx="8229600" cy="4525963"/>
          </a:xfrm>
          <a:prstGeom prst="rect">
            <a:avLst/>
          </a:prstGeom>
          <a:solidFill>
            <a:schemeClr val="bg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b="1" cap="small" dirty="0" smtClean="0">
                <a:solidFill>
                  <a:srgbClr val="000090"/>
                </a:solidFill>
                <a:uFill>
                  <a:solidFill>
                    <a:srgbClr val="000090"/>
                  </a:solidFill>
                </a:uFill>
              </a:rPr>
              <a:t>Example: Adding Numbers</a:t>
            </a:r>
          </a:p>
          <a:p>
            <a:endParaRPr lang="en-US" sz="1600" b="1" dirty="0">
              <a:solidFill>
                <a:srgbClr val="000090"/>
              </a:solidFill>
              <a:latin typeface="Courier"/>
              <a:cs typeface="Courier"/>
            </a:endParaRPr>
          </a:p>
          <a:p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// Array of integers:</a:t>
            </a:r>
          </a:p>
          <a:p>
            <a:endParaRPr lang="en-US" sz="500" b="1" dirty="0" smtClean="0">
              <a:solidFill>
                <a:srgbClr val="000090"/>
              </a:solidFill>
              <a:latin typeface="Courier"/>
              <a:cs typeface="Courier"/>
            </a:endParaRPr>
          </a:p>
          <a:p>
            <a:pPr defTabSz="642938">
              <a:tabLst>
                <a:tab pos="249238" algn="l"/>
                <a:tab pos="500063" algn="l"/>
                <a:tab pos="749300" algn="l"/>
                <a:tab pos="1000125" algn="l"/>
                <a:tab pos="1249363" algn="l"/>
                <a:tab pos="1500188" algn="l"/>
                <a:tab pos="1749425" algn="l"/>
                <a:tab pos="2000250" algn="l"/>
                <a:tab pos="2249488" algn="l"/>
                <a:tab pos="2500313" algn="l"/>
                <a:tab pos="2749550" algn="l"/>
                <a:tab pos="3000375" algn="l"/>
              </a:tabLst>
            </a:pPr>
            <a:r>
              <a:rPr lang="en-US" sz="1600" b="1" dirty="0" err="1">
                <a:solidFill>
                  <a:srgbClr val="000090"/>
                </a:solidFill>
                <a:latin typeface="Courier"/>
                <a:cs typeface="Courier"/>
              </a:rPr>
              <a:t>int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 sum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(</a:t>
            </a:r>
            <a:r>
              <a:rPr lang="en-US" sz="1600" b="1" dirty="0" err="1">
                <a:solidFill>
                  <a:srgbClr val="000090"/>
                </a:solidFill>
                <a:latin typeface="Courier"/>
                <a:cs typeface="Courier"/>
              </a:rPr>
              <a:t>int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* array, 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int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n) {</a:t>
            </a:r>
          </a:p>
          <a:p>
            <a:pPr defTabSz="642938">
              <a:tabLst>
                <a:tab pos="249238" algn="l"/>
                <a:tab pos="500063" algn="l"/>
                <a:tab pos="749300" algn="l"/>
                <a:tab pos="1000125" algn="l"/>
                <a:tab pos="1249363" algn="l"/>
                <a:tab pos="1500188" algn="l"/>
                <a:tab pos="1749425" algn="l"/>
                <a:tab pos="2000250" algn="l"/>
                <a:tab pos="2249488" algn="l"/>
                <a:tab pos="2500313" algn="l"/>
                <a:tab pos="2749550" algn="l"/>
                <a:tab pos="3000375" algn="l"/>
              </a:tabLst>
            </a:pP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 </a:t>
            </a:r>
            <a:r>
              <a:rPr lang="en-US" sz="1600" b="1" dirty="0" err="1">
                <a:solidFill>
                  <a:srgbClr val="000090"/>
                </a:solidFill>
                <a:latin typeface="Courier"/>
                <a:cs typeface="Courier"/>
              </a:rPr>
              <a:t>int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s = 0;</a:t>
            </a:r>
          </a:p>
          <a:p>
            <a:pPr defTabSz="642938">
              <a:tabLst>
                <a:tab pos="249238" algn="l"/>
                <a:tab pos="500063" algn="l"/>
                <a:tab pos="749300" algn="l"/>
                <a:tab pos="1000125" algn="l"/>
                <a:tab pos="1249363" algn="l"/>
                <a:tab pos="1500188" algn="l"/>
                <a:tab pos="1749425" algn="l"/>
                <a:tab pos="2000250" algn="l"/>
                <a:tab pos="2249488" algn="l"/>
                <a:tab pos="2500313" algn="l"/>
                <a:tab pos="2749550" algn="l"/>
                <a:tab pos="3000375" algn="l"/>
              </a:tabLst>
            </a:pP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 for (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int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i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= 0; 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i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&lt; n; ++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i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)</a:t>
            </a:r>
          </a:p>
          <a:p>
            <a:pPr defTabSz="642938">
              <a:tabLst>
                <a:tab pos="249238" algn="l"/>
                <a:tab pos="500063" algn="l"/>
                <a:tab pos="749300" algn="l"/>
                <a:tab pos="1000125" algn="l"/>
                <a:tab pos="1249363" algn="l"/>
                <a:tab pos="1500188" algn="l"/>
                <a:tab pos="1749425" algn="l"/>
                <a:tab pos="2000250" algn="l"/>
                <a:tab pos="2249488" algn="l"/>
                <a:tab pos="2500313" algn="l"/>
                <a:tab pos="2749550" algn="l"/>
                <a:tab pos="3000375" algn="l"/>
              </a:tabLst>
            </a:pP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   s = s + array[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i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];</a:t>
            </a:r>
          </a:p>
          <a:p>
            <a:pPr defTabSz="642938">
              <a:tabLst>
                <a:tab pos="249238" algn="l"/>
                <a:tab pos="500063" algn="l"/>
                <a:tab pos="749300" algn="l"/>
                <a:tab pos="1000125" algn="l"/>
                <a:tab pos="1249363" algn="l"/>
                <a:tab pos="1500188" algn="l"/>
                <a:tab pos="1749425" algn="l"/>
                <a:tab pos="2000250" algn="l"/>
                <a:tab pos="2249488" algn="l"/>
                <a:tab pos="2500313" algn="l"/>
                <a:tab pos="2749550" algn="l"/>
                <a:tab pos="3000375" algn="l"/>
              </a:tabLst>
            </a:pP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 return s;</a:t>
            </a:r>
          </a:p>
          <a:p>
            <a:pPr defTabSz="642938">
              <a:tabLst>
                <a:tab pos="249238" algn="l"/>
                <a:tab pos="500063" algn="l"/>
                <a:tab pos="749300" algn="l"/>
                <a:tab pos="1000125" algn="l"/>
                <a:tab pos="1249363" algn="l"/>
                <a:tab pos="1500188" algn="l"/>
                <a:tab pos="1749425" algn="l"/>
                <a:tab pos="2000250" algn="l"/>
                <a:tab pos="2249488" algn="l"/>
                <a:tab pos="2500313" algn="l"/>
                <a:tab pos="2749550" algn="l"/>
                <a:tab pos="3000375" algn="l"/>
              </a:tabLst>
            </a:pP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}</a:t>
            </a:r>
          </a:p>
          <a:p>
            <a:endParaRPr lang="en-US" sz="1600" b="1" dirty="0">
              <a:solidFill>
                <a:srgbClr val="000090"/>
              </a:solidFill>
              <a:latin typeface="Courier"/>
              <a:cs typeface="Courier"/>
            </a:endParaRPr>
          </a:p>
          <a:p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// 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Array of floating-point numbers:</a:t>
            </a:r>
          </a:p>
          <a:p>
            <a:endParaRPr lang="en-US" sz="500" b="1" dirty="0">
              <a:solidFill>
                <a:srgbClr val="000090"/>
              </a:solidFill>
              <a:latin typeface="Courier"/>
              <a:cs typeface="Courier"/>
            </a:endParaRPr>
          </a:p>
          <a:p>
            <a:pPr defTabSz="642938">
              <a:tabLst>
                <a:tab pos="249238" algn="l"/>
                <a:tab pos="500063" algn="l"/>
                <a:tab pos="749300" algn="l"/>
                <a:tab pos="1000125" algn="l"/>
                <a:tab pos="1249363" algn="l"/>
                <a:tab pos="1500188" algn="l"/>
                <a:tab pos="1749425" algn="l"/>
                <a:tab pos="2000250" algn="l"/>
                <a:tab pos="2249488" algn="l"/>
                <a:tab pos="2500313" algn="l"/>
                <a:tab pos="2749550" algn="l"/>
                <a:tab pos="3000375" algn="l"/>
              </a:tabLst>
            </a:pP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float sum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(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float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*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array, 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int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n) {</a:t>
            </a:r>
          </a:p>
          <a:p>
            <a:pPr defTabSz="642938">
              <a:tabLst>
                <a:tab pos="249238" algn="l"/>
                <a:tab pos="500063" algn="l"/>
                <a:tab pos="749300" algn="l"/>
                <a:tab pos="1000125" algn="l"/>
                <a:tab pos="1249363" algn="l"/>
                <a:tab pos="1500188" algn="l"/>
                <a:tab pos="1749425" algn="l"/>
                <a:tab pos="2000250" algn="l"/>
                <a:tab pos="2249488" algn="l"/>
                <a:tab pos="2500313" algn="l"/>
                <a:tab pos="2749550" algn="l"/>
                <a:tab pos="3000375" algn="l"/>
              </a:tabLst>
            </a:pP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 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float 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s = 0;</a:t>
            </a:r>
          </a:p>
          <a:p>
            <a:pPr defTabSz="642938">
              <a:tabLst>
                <a:tab pos="249238" algn="l"/>
                <a:tab pos="500063" algn="l"/>
                <a:tab pos="749300" algn="l"/>
                <a:tab pos="1000125" algn="l"/>
                <a:tab pos="1249363" algn="l"/>
                <a:tab pos="1500188" algn="l"/>
                <a:tab pos="1749425" algn="l"/>
                <a:tab pos="2000250" algn="l"/>
                <a:tab pos="2249488" algn="l"/>
                <a:tab pos="2500313" algn="l"/>
                <a:tab pos="2749550" algn="l"/>
                <a:tab pos="3000375" algn="l"/>
              </a:tabLst>
            </a:pP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 for (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int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i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= 0; 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i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&lt; n; ++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i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)</a:t>
            </a:r>
          </a:p>
          <a:p>
            <a:pPr defTabSz="642938">
              <a:tabLst>
                <a:tab pos="249238" algn="l"/>
                <a:tab pos="500063" algn="l"/>
                <a:tab pos="749300" algn="l"/>
                <a:tab pos="1000125" algn="l"/>
                <a:tab pos="1249363" algn="l"/>
                <a:tab pos="1500188" algn="l"/>
                <a:tab pos="1749425" algn="l"/>
                <a:tab pos="2000250" algn="l"/>
                <a:tab pos="2249488" algn="l"/>
                <a:tab pos="2500313" algn="l"/>
                <a:tab pos="2749550" algn="l"/>
                <a:tab pos="3000375" algn="l"/>
              </a:tabLst>
            </a:pP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   s = s + array[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i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];</a:t>
            </a:r>
          </a:p>
          <a:p>
            <a:pPr defTabSz="642938">
              <a:tabLst>
                <a:tab pos="249238" algn="l"/>
                <a:tab pos="500063" algn="l"/>
                <a:tab pos="749300" algn="l"/>
                <a:tab pos="1000125" algn="l"/>
                <a:tab pos="1249363" algn="l"/>
                <a:tab pos="1500188" algn="l"/>
                <a:tab pos="1749425" algn="l"/>
                <a:tab pos="2000250" algn="l"/>
                <a:tab pos="2249488" algn="l"/>
                <a:tab pos="2500313" algn="l"/>
                <a:tab pos="2749550" algn="l"/>
                <a:tab pos="3000375" algn="l"/>
              </a:tabLst>
            </a:pP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 return s;</a:t>
            </a:r>
          </a:p>
          <a:p>
            <a:pPr defTabSz="642938">
              <a:tabLst>
                <a:tab pos="249238" algn="l"/>
                <a:tab pos="500063" algn="l"/>
                <a:tab pos="749300" algn="l"/>
                <a:tab pos="1000125" algn="l"/>
                <a:tab pos="1249363" algn="l"/>
                <a:tab pos="1500188" algn="l"/>
                <a:tab pos="1749425" algn="l"/>
                <a:tab pos="2000250" algn="l"/>
                <a:tab pos="2249488" algn="l"/>
                <a:tab pos="2500313" algn="l"/>
                <a:tab pos="2749550" algn="l"/>
                <a:tab pos="3000375" algn="l"/>
              </a:tabLst>
            </a:pP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}</a:t>
            </a:r>
          </a:p>
          <a:p>
            <a:endParaRPr lang="en-US" sz="1600" b="1" dirty="0" smtClean="0">
              <a:solidFill>
                <a:srgbClr val="000090"/>
              </a:solidFill>
              <a:latin typeface="Courier New"/>
              <a:cs typeface="Courier New"/>
            </a:endParaRPr>
          </a:p>
        </p:txBody>
      </p:sp>
      <p:pic>
        <p:nvPicPr>
          <p:cNvPr id="7" name="Picture 7" descr="lift-sum-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99266" y="4964466"/>
            <a:ext cx="31877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732795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7638"/>
            <a:ext cx="8229600" cy="1143000"/>
          </a:xfrm>
        </p:spPr>
        <p:txBody>
          <a:bodyPr/>
          <a:lstStyle/>
          <a:p>
            <a:r>
              <a:rPr lang="en-US" sz="4000" dirty="0" smtClean="0"/>
              <a:t>Generic Programming: Motivation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71782"/>
            <a:ext cx="8229600" cy="4525963"/>
          </a:xfrm>
        </p:spPr>
        <p:txBody>
          <a:bodyPr/>
          <a:lstStyle/>
          <a:p>
            <a:pPr marL="0" indent="0">
              <a:buNone/>
            </a:pPr>
            <a:endParaRPr lang="en-US" sz="1600" dirty="0" smtClean="0"/>
          </a:p>
        </p:txBody>
      </p:sp>
      <p:sp>
        <p:nvSpPr>
          <p:cNvPr id="4" name="Rectangle 3"/>
          <p:cNvSpPr/>
          <p:nvPr/>
        </p:nvSpPr>
        <p:spPr>
          <a:xfrm>
            <a:off x="457200" y="971781"/>
            <a:ext cx="8229600" cy="4525963"/>
          </a:xfrm>
          <a:prstGeom prst="rect">
            <a:avLst/>
          </a:prstGeom>
          <a:solidFill>
            <a:schemeClr val="bg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b="1" cap="small" dirty="0" smtClean="0">
                <a:solidFill>
                  <a:srgbClr val="000090"/>
                </a:solidFill>
                <a:uFill>
                  <a:solidFill>
                    <a:srgbClr val="000090"/>
                  </a:solidFill>
                </a:uFill>
              </a:rPr>
              <a:t>Example: Lifting Summation</a:t>
            </a:r>
          </a:p>
          <a:p>
            <a:endParaRPr lang="en-US" sz="1600" b="1" dirty="0">
              <a:solidFill>
                <a:srgbClr val="000090"/>
              </a:solidFill>
              <a:latin typeface="Courier"/>
              <a:cs typeface="Courier"/>
            </a:endParaRPr>
          </a:p>
          <a:p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// Array of integers:</a:t>
            </a:r>
          </a:p>
          <a:p>
            <a:endParaRPr lang="en-US" sz="500" b="1" dirty="0" smtClean="0">
              <a:solidFill>
                <a:srgbClr val="000090"/>
              </a:solidFill>
              <a:latin typeface="Courier"/>
              <a:cs typeface="Courier"/>
            </a:endParaRPr>
          </a:p>
          <a:p>
            <a:pPr defTabSz="642938">
              <a:tabLst>
                <a:tab pos="249238" algn="l"/>
                <a:tab pos="500063" algn="l"/>
                <a:tab pos="749300" algn="l"/>
                <a:tab pos="1000125" algn="l"/>
                <a:tab pos="1249363" algn="l"/>
                <a:tab pos="1500188" algn="l"/>
                <a:tab pos="1749425" algn="l"/>
                <a:tab pos="2000250" algn="l"/>
                <a:tab pos="2249488" algn="l"/>
                <a:tab pos="2500313" algn="l"/>
                <a:tab pos="2749550" algn="l"/>
                <a:tab pos="3000375" algn="l"/>
              </a:tabLst>
            </a:pP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t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emplate&lt;</a:t>
            </a:r>
            <a:r>
              <a:rPr lang="en-US" sz="1600" b="1" dirty="0" err="1" smtClean="0">
                <a:solidFill>
                  <a:srgbClr val="000090"/>
                </a:solidFill>
                <a:latin typeface="Courier"/>
                <a:cs typeface="Courier"/>
              </a:rPr>
              <a:t>typename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 T&gt;</a:t>
            </a:r>
          </a:p>
          <a:p>
            <a:pPr defTabSz="642938">
              <a:tabLst>
                <a:tab pos="249238" algn="l"/>
                <a:tab pos="500063" algn="l"/>
                <a:tab pos="749300" algn="l"/>
                <a:tab pos="1000125" algn="l"/>
                <a:tab pos="1249363" algn="l"/>
                <a:tab pos="1500188" algn="l"/>
                <a:tab pos="1749425" algn="l"/>
                <a:tab pos="2000250" algn="l"/>
                <a:tab pos="2249488" algn="l"/>
                <a:tab pos="2500313" algn="l"/>
                <a:tab pos="2749550" algn="l"/>
                <a:tab pos="3000375" algn="l"/>
              </a:tabLst>
            </a:pP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T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sum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(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T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* 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array, 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int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n) {</a:t>
            </a:r>
          </a:p>
          <a:p>
            <a:pPr defTabSz="642938">
              <a:tabLst>
                <a:tab pos="249238" algn="l"/>
                <a:tab pos="500063" algn="l"/>
                <a:tab pos="749300" algn="l"/>
                <a:tab pos="1000125" algn="l"/>
                <a:tab pos="1249363" algn="l"/>
                <a:tab pos="1500188" algn="l"/>
                <a:tab pos="1749425" algn="l"/>
                <a:tab pos="2000250" algn="l"/>
                <a:tab pos="2249488" algn="l"/>
                <a:tab pos="2500313" algn="l"/>
                <a:tab pos="2749550" algn="l"/>
                <a:tab pos="3000375" algn="l"/>
              </a:tabLst>
            </a:pP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 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T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s = 0;</a:t>
            </a:r>
          </a:p>
          <a:p>
            <a:pPr defTabSz="642938">
              <a:tabLst>
                <a:tab pos="249238" algn="l"/>
                <a:tab pos="500063" algn="l"/>
                <a:tab pos="749300" algn="l"/>
                <a:tab pos="1000125" algn="l"/>
                <a:tab pos="1249363" algn="l"/>
                <a:tab pos="1500188" algn="l"/>
                <a:tab pos="1749425" algn="l"/>
                <a:tab pos="2000250" algn="l"/>
                <a:tab pos="2249488" algn="l"/>
                <a:tab pos="2500313" algn="l"/>
                <a:tab pos="2749550" algn="l"/>
                <a:tab pos="3000375" algn="l"/>
              </a:tabLst>
            </a:pP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 for (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int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i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= 0; 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i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&lt; n; ++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i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)</a:t>
            </a:r>
          </a:p>
          <a:p>
            <a:pPr defTabSz="642938">
              <a:tabLst>
                <a:tab pos="249238" algn="l"/>
                <a:tab pos="500063" algn="l"/>
                <a:tab pos="749300" algn="l"/>
                <a:tab pos="1000125" algn="l"/>
                <a:tab pos="1249363" algn="l"/>
                <a:tab pos="1500188" algn="l"/>
                <a:tab pos="1749425" algn="l"/>
                <a:tab pos="2000250" algn="l"/>
                <a:tab pos="2249488" algn="l"/>
                <a:tab pos="2500313" algn="l"/>
                <a:tab pos="2749550" algn="l"/>
                <a:tab pos="3000375" algn="l"/>
              </a:tabLst>
            </a:pP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   s = s + array[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i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];</a:t>
            </a:r>
          </a:p>
          <a:p>
            <a:pPr defTabSz="642938">
              <a:tabLst>
                <a:tab pos="249238" algn="l"/>
                <a:tab pos="500063" algn="l"/>
                <a:tab pos="749300" algn="l"/>
                <a:tab pos="1000125" algn="l"/>
                <a:tab pos="1249363" algn="l"/>
                <a:tab pos="1500188" algn="l"/>
                <a:tab pos="1749425" algn="l"/>
                <a:tab pos="2000250" algn="l"/>
                <a:tab pos="2249488" algn="l"/>
                <a:tab pos="2500313" algn="l"/>
                <a:tab pos="2749550" algn="l"/>
                <a:tab pos="3000375" algn="l"/>
              </a:tabLst>
            </a:pP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 return s;</a:t>
            </a:r>
          </a:p>
          <a:p>
            <a:pPr defTabSz="642938">
              <a:tabLst>
                <a:tab pos="249238" algn="l"/>
                <a:tab pos="500063" algn="l"/>
                <a:tab pos="749300" algn="l"/>
                <a:tab pos="1000125" algn="l"/>
                <a:tab pos="1249363" algn="l"/>
                <a:tab pos="1500188" algn="l"/>
                <a:tab pos="1749425" algn="l"/>
                <a:tab pos="2000250" algn="l"/>
                <a:tab pos="2249488" algn="l"/>
                <a:tab pos="2500313" algn="l"/>
                <a:tab pos="2749550" algn="l"/>
                <a:tab pos="3000375" algn="l"/>
              </a:tabLst>
            </a:pP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}</a:t>
            </a:r>
          </a:p>
          <a:p>
            <a:endParaRPr lang="en-US" sz="1600" b="1" dirty="0">
              <a:solidFill>
                <a:srgbClr val="000090"/>
              </a:solidFill>
              <a:latin typeface="Courier"/>
              <a:cs typeface="Courier"/>
            </a:endParaRPr>
          </a:p>
          <a:p>
            <a:endParaRPr lang="en-US" sz="1600" b="1" dirty="0" smtClean="0">
              <a:solidFill>
                <a:srgbClr val="000090"/>
              </a:solidFill>
              <a:latin typeface="Courier New"/>
              <a:cs typeface="Courier New"/>
            </a:endParaRPr>
          </a:p>
        </p:txBody>
      </p:sp>
      <p:pic>
        <p:nvPicPr>
          <p:cNvPr id="8" name="Picture 8" descr="lift-sum-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99266" y="3859566"/>
            <a:ext cx="3187700" cy="232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126328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7638"/>
            <a:ext cx="8229600" cy="1143000"/>
          </a:xfrm>
        </p:spPr>
        <p:txBody>
          <a:bodyPr/>
          <a:lstStyle/>
          <a:p>
            <a:r>
              <a:rPr lang="en-US" sz="4000" dirty="0" smtClean="0"/>
              <a:t>Generic Programming: </a:t>
            </a:r>
            <a:r>
              <a:rPr lang="en-US" sz="4000" dirty="0"/>
              <a:t>Motivation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71782"/>
            <a:ext cx="8229600" cy="4525963"/>
          </a:xfrm>
        </p:spPr>
        <p:txBody>
          <a:bodyPr/>
          <a:lstStyle/>
          <a:p>
            <a:pPr marL="0" indent="0">
              <a:buNone/>
            </a:pPr>
            <a:endParaRPr lang="en-US" sz="1600" dirty="0" smtClean="0"/>
          </a:p>
        </p:txBody>
      </p:sp>
      <p:sp>
        <p:nvSpPr>
          <p:cNvPr id="4" name="Rectangle 3"/>
          <p:cNvSpPr/>
          <p:nvPr/>
        </p:nvSpPr>
        <p:spPr>
          <a:xfrm>
            <a:off x="457200" y="971782"/>
            <a:ext cx="8229600" cy="4525963"/>
          </a:xfrm>
          <a:prstGeom prst="rect">
            <a:avLst/>
          </a:prstGeom>
          <a:solidFill>
            <a:srgbClr val="EEECE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b="1" cap="small" dirty="0" smtClean="0">
                <a:solidFill>
                  <a:srgbClr val="000090"/>
                </a:solidFill>
                <a:uFill>
                  <a:solidFill>
                    <a:srgbClr val="000090"/>
                  </a:solidFill>
                </a:uFill>
              </a:rPr>
              <a:t>Example</a:t>
            </a:r>
            <a:r>
              <a:rPr lang="en-US" b="1" cap="small" dirty="0">
                <a:solidFill>
                  <a:srgbClr val="000090"/>
                </a:solidFill>
                <a:uFill>
                  <a:solidFill>
                    <a:srgbClr val="000090"/>
                  </a:solidFill>
                </a:uFill>
              </a:rPr>
              <a:t>: Lifting </a:t>
            </a:r>
            <a:r>
              <a:rPr lang="en-US" b="1" cap="small" dirty="0" smtClean="0">
                <a:solidFill>
                  <a:srgbClr val="000090"/>
                </a:solidFill>
                <a:uFill>
                  <a:solidFill>
                    <a:srgbClr val="000090"/>
                  </a:solidFill>
                </a:uFill>
              </a:rPr>
              <a:t>Summation</a:t>
            </a:r>
          </a:p>
          <a:p>
            <a:endParaRPr lang="en-US" sz="1600" b="1" dirty="0" smtClean="0">
              <a:solidFill>
                <a:srgbClr val="000090"/>
              </a:solidFill>
              <a:latin typeface="Courier New"/>
              <a:cs typeface="Courier New"/>
            </a:endParaRPr>
          </a:p>
          <a:p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int 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sum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(</a:t>
            </a:r>
            <a:r>
              <a:rPr lang="en-US" sz="1600" b="1" dirty="0" err="1" smtClean="0">
                <a:solidFill>
                  <a:srgbClr val="000090"/>
                </a:solidFill>
                <a:latin typeface="Courier"/>
                <a:cs typeface="Courier"/>
              </a:rPr>
              <a:t>int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* array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, </a:t>
            </a:r>
            <a:r>
              <a:rPr lang="en-US" sz="1600" dirty="0" err="1" smtClean="0">
                <a:solidFill>
                  <a:srgbClr val="000090"/>
                </a:solidFill>
                <a:latin typeface="Courier"/>
                <a:cs typeface="Courier"/>
              </a:rPr>
              <a:t>int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n) 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{ ...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}</a:t>
            </a:r>
          </a:p>
          <a:p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float 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sum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(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float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* 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array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, 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int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n) { ... }</a:t>
            </a:r>
            <a:endParaRPr lang="en-US" sz="500" dirty="0">
              <a:solidFill>
                <a:srgbClr val="000000"/>
              </a:solidFill>
              <a:latin typeface="Courier"/>
              <a:cs typeface="Courier"/>
            </a:endParaRPr>
          </a:p>
          <a:p>
            <a:endParaRPr lang="en-US" sz="500" b="1" dirty="0" smtClean="0">
              <a:solidFill>
                <a:srgbClr val="000090"/>
              </a:solidFill>
              <a:latin typeface="Courier"/>
              <a:cs typeface="Courier"/>
            </a:endParaRPr>
          </a:p>
          <a:p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... </a:t>
            </a:r>
          </a:p>
          <a:p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// List of floating-point numbers</a:t>
            </a:r>
          </a:p>
          <a:p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double 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sum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(</a:t>
            </a:r>
            <a:r>
              <a:rPr lang="en-US" sz="1600" b="1" dirty="0" err="1" smtClean="0">
                <a:solidFill>
                  <a:srgbClr val="000090"/>
                </a:solidFill>
                <a:latin typeface="Courier"/>
                <a:cs typeface="Courier"/>
              </a:rPr>
              <a:t>list_node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* first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, </a:t>
            </a:r>
            <a:r>
              <a:rPr lang="en-US" sz="1600" b="1" dirty="0" err="1" smtClean="0">
                <a:solidFill>
                  <a:srgbClr val="000090"/>
                </a:solidFill>
                <a:latin typeface="Courier"/>
                <a:cs typeface="Courier"/>
              </a:rPr>
              <a:t>list_node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*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last) 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{ </a:t>
            </a:r>
            <a:endParaRPr lang="en-US" sz="1600" dirty="0" smtClean="0">
              <a:solidFill>
                <a:srgbClr val="000090"/>
              </a:solidFill>
              <a:latin typeface="Courier"/>
              <a:cs typeface="Courier"/>
            </a:endParaRPr>
          </a:p>
          <a:p>
            <a:pPr defTabSz="642938">
              <a:tabLst>
                <a:tab pos="249238" algn="l"/>
                <a:tab pos="500063" algn="l"/>
                <a:tab pos="749300" algn="l"/>
                <a:tab pos="1000125" algn="l"/>
                <a:tab pos="1249363" algn="l"/>
                <a:tab pos="1500188" algn="l"/>
                <a:tab pos="1749425" algn="l"/>
                <a:tab pos="2000250" algn="l"/>
                <a:tab pos="2249488" algn="l"/>
                <a:tab pos="2500313" algn="l"/>
                <a:tab pos="2749550" algn="l"/>
                <a:tab pos="3000375" algn="l"/>
              </a:tabLst>
            </a:pP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	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double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s = 0;</a:t>
            </a:r>
          </a:p>
          <a:p>
            <a:pPr defTabSz="642938">
              <a:tabLst>
                <a:tab pos="249238" algn="l"/>
                <a:tab pos="500063" algn="l"/>
                <a:tab pos="749300" algn="l"/>
                <a:tab pos="1000125" algn="l"/>
                <a:tab pos="1249363" algn="l"/>
                <a:tab pos="1500188" algn="l"/>
                <a:tab pos="1749425" algn="l"/>
                <a:tab pos="2000250" algn="l"/>
                <a:tab pos="2249488" algn="l"/>
                <a:tab pos="2500313" algn="l"/>
                <a:tab pos="2749550" algn="l"/>
                <a:tab pos="3000375" algn="l"/>
              </a:tabLst>
            </a:pP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 while (first != last) {</a:t>
            </a:r>
          </a:p>
          <a:p>
            <a:pPr defTabSz="642938">
              <a:tabLst>
                <a:tab pos="249238" algn="l"/>
                <a:tab pos="500063" algn="l"/>
                <a:tab pos="749300" algn="l"/>
                <a:tab pos="1000125" algn="l"/>
                <a:tab pos="1249363" algn="l"/>
                <a:tab pos="1500188" algn="l"/>
                <a:tab pos="1749425" algn="l"/>
                <a:tab pos="2000250" algn="l"/>
                <a:tab pos="2249488" algn="l"/>
                <a:tab pos="2500313" algn="l"/>
                <a:tab pos="2749550" algn="l"/>
                <a:tab pos="3000375" algn="l"/>
              </a:tabLst>
            </a:pP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   s = s 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+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first-&gt;data;			first = first-&gt;next; }</a:t>
            </a:r>
          </a:p>
          <a:p>
            <a:pPr defTabSz="642938">
              <a:tabLst>
                <a:tab pos="249238" algn="l"/>
                <a:tab pos="500063" algn="l"/>
                <a:tab pos="749300" algn="l"/>
                <a:tab pos="1000125" algn="l"/>
                <a:tab pos="1249363" algn="l"/>
                <a:tab pos="1500188" algn="l"/>
                <a:tab pos="1749425" algn="l"/>
                <a:tab pos="2000250" algn="l"/>
                <a:tab pos="2249488" algn="l"/>
                <a:tab pos="2500313" algn="l"/>
                <a:tab pos="2749550" algn="l"/>
                <a:tab pos="3000375" algn="l"/>
              </a:tabLst>
            </a:pP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 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return s;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}</a:t>
            </a:r>
            <a:endParaRPr lang="en-US" sz="1600" dirty="0">
              <a:solidFill>
                <a:srgbClr val="000090"/>
              </a:solidFill>
              <a:latin typeface="Courier"/>
              <a:cs typeface="Courier"/>
            </a:endParaRPr>
          </a:p>
          <a:p>
            <a:endParaRPr lang="en-US" sz="500" b="1" dirty="0">
              <a:solidFill>
                <a:srgbClr val="000090"/>
              </a:solidFill>
              <a:latin typeface="Courier"/>
              <a:cs typeface="Courier"/>
            </a:endParaRPr>
          </a:p>
          <a:p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... </a:t>
            </a:r>
            <a:endParaRPr lang="en-US" sz="1600" b="1" dirty="0" smtClean="0">
              <a:solidFill>
                <a:srgbClr val="000090"/>
              </a:solidFill>
              <a:latin typeface="Courier"/>
              <a:cs typeface="Courier"/>
            </a:endParaRPr>
          </a:p>
          <a:p>
            <a:endParaRPr lang="en-US" sz="500" b="1" dirty="0" smtClean="0">
              <a:solidFill>
                <a:srgbClr val="000090"/>
              </a:solidFill>
              <a:latin typeface="Courier"/>
              <a:cs typeface="Courier"/>
            </a:endParaRPr>
          </a:p>
          <a:p>
            <a:endParaRPr lang="en-US" sz="500" b="1" dirty="0" smtClean="0">
              <a:solidFill>
                <a:srgbClr val="000090"/>
              </a:solidFill>
              <a:latin typeface="Courier"/>
              <a:cs typeface="Courier"/>
            </a:endParaRPr>
          </a:p>
        </p:txBody>
      </p:sp>
      <p:pic>
        <p:nvPicPr>
          <p:cNvPr id="10" name="Picture 9" descr="lift-sum-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99266" y="3859566"/>
            <a:ext cx="4648200" cy="232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744898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7638"/>
            <a:ext cx="8229600" cy="1143000"/>
          </a:xfrm>
        </p:spPr>
        <p:txBody>
          <a:bodyPr/>
          <a:lstStyle/>
          <a:p>
            <a:r>
              <a:rPr lang="en-US" sz="4000" dirty="0" smtClean="0"/>
              <a:t>Generic Programming: </a:t>
            </a:r>
            <a:r>
              <a:rPr lang="en-US" sz="4000" dirty="0"/>
              <a:t>Motivation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71782"/>
            <a:ext cx="8229600" cy="4525963"/>
          </a:xfrm>
        </p:spPr>
        <p:txBody>
          <a:bodyPr/>
          <a:lstStyle/>
          <a:p>
            <a:pPr marL="0" indent="0">
              <a:buNone/>
            </a:pPr>
            <a:endParaRPr lang="en-US" sz="1600" dirty="0" smtClean="0"/>
          </a:p>
        </p:txBody>
      </p:sp>
      <p:sp>
        <p:nvSpPr>
          <p:cNvPr id="4" name="Rectangle 3"/>
          <p:cNvSpPr/>
          <p:nvPr/>
        </p:nvSpPr>
        <p:spPr>
          <a:xfrm>
            <a:off x="457200" y="971782"/>
            <a:ext cx="8229600" cy="4525963"/>
          </a:xfrm>
          <a:prstGeom prst="rect">
            <a:avLst/>
          </a:prstGeom>
          <a:solidFill>
            <a:srgbClr val="EEECE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b="1" cap="small" dirty="0">
                <a:solidFill>
                  <a:srgbClr val="000090"/>
                </a:solidFill>
                <a:uFill>
                  <a:solidFill>
                    <a:srgbClr val="000090"/>
                  </a:solidFill>
                </a:uFill>
              </a:rPr>
              <a:t>Example</a:t>
            </a:r>
            <a:r>
              <a:rPr lang="en-US" b="1" cap="small" dirty="0" smtClean="0">
                <a:solidFill>
                  <a:srgbClr val="000090"/>
                </a:solidFill>
                <a:uFill>
                  <a:solidFill>
                    <a:srgbClr val="000090"/>
                  </a:solidFill>
                </a:uFill>
              </a:rPr>
              <a:t>: Lifting Summation</a:t>
            </a:r>
          </a:p>
          <a:p>
            <a:endParaRPr lang="en-US" sz="1600" b="1" dirty="0" smtClean="0">
              <a:solidFill>
                <a:srgbClr val="000090"/>
              </a:solidFill>
              <a:latin typeface="Courier New"/>
              <a:cs typeface="Courier New"/>
            </a:endParaRPr>
          </a:p>
          <a:p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t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emplate&lt;</a:t>
            </a:r>
            <a:r>
              <a:rPr lang="en-US" sz="1600" b="1" dirty="0" err="1" smtClean="0">
                <a:solidFill>
                  <a:srgbClr val="000090"/>
                </a:solidFill>
                <a:latin typeface="Courier"/>
                <a:cs typeface="Courier"/>
              </a:rPr>
              <a:t>typename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b="1" dirty="0" err="1" smtClean="0">
                <a:solidFill>
                  <a:srgbClr val="000090"/>
                </a:solidFill>
                <a:latin typeface="Courier"/>
                <a:cs typeface="Courier"/>
              </a:rPr>
              <a:t>Iter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, </a:t>
            </a:r>
            <a:r>
              <a:rPr lang="en-US" sz="1600" b="1" dirty="0" err="1" smtClean="0">
                <a:solidFill>
                  <a:srgbClr val="000090"/>
                </a:solidFill>
                <a:latin typeface="Courier"/>
                <a:cs typeface="Courier"/>
              </a:rPr>
              <a:t>typename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 T&gt;</a:t>
            </a:r>
          </a:p>
          <a:p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T 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sum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(</a:t>
            </a:r>
            <a:r>
              <a:rPr lang="en-US" sz="1600" b="1" dirty="0" err="1" smtClean="0">
                <a:solidFill>
                  <a:srgbClr val="000090"/>
                </a:solidFill>
                <a:latin typeface="Courier"/>
                <a:cs typeface="Courier"/>
              </a:rPr>
              <a:t>Iter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first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, </a:t>
            </a:r>
            <a:r>
              <a:rPr lang="en-US" sz="1600" b="1" dirty="0" err="1" smtClean="0">
                <a:solidFill>
                  <a:srgbClr val="000090"/>
                </a:solidFill>
                <a:latin typeface="Courier"/>
                <a:cs typeface="Courier"/>
              </a:rPr>
              <a:t>Iter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last, 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T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dirty="0" err="1" smtClean="0">
                <a:solidFill>
                  <a:srgbClr val="000090"/>
                </a:solidFill>
                <a:latin typeface="Courier"/>
                <a:cs typeface="Courier"/>
              </a:rPr>
              <a:t>init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) 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{ </a:t>
            </a:r>
            <a:endParaRPr lang="en-US" sz="1600" dirty="0" smtClean="0">
              <a:solidFill>
                <a:srgbClr val="000090"/>
              </a:solidFill>
              <a:latin typeface="Courier"/>
              <a:cs typeface="Courier"/>
            </a:endParaRP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for 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(; first != last; ++first)</a:t>
            </a: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   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init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= </a:t>
            </a:r>
            <a:r>
              <a:rPr lang="en-US" sz="1600" dirty="0" err="1" smtClean="0">
                <a:solidFill>
                  <a:srgbClr val="000090"/>
                </a:solidFill>
                <a:latin typeface="Courier"/>
                <a:cs typeface="Courier"/>
              </a:rPr>
              <a:t>init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+ 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*first);</a:t>
            </a: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 return 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init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;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}</a:t>
            </a:r>
            <a:endParaRPr lang="en-US" sz="1600" dirty="0">
              <a:solidFill>
                <a:srgbClr val="000090"/>
              </a:solidFill>
              <a:latin typeface="Courier"/>
              <a:cs typeface="Courier"/>
            </a:endParaRPr>
          </a:p>
          <a:p>
            <a:endParaRPr lang="en-US" sz="500" b="1" dirty="0">
              <a:solidFill>
                <a:srgbClr val="000090"/>
              </a:solidFill>
              <a:latin typeface="Courier"/>
              <a:cs typeface="Courier"/>
            </a:endParaRPr>
          </a:p>
          <a:p>
            <a:endParaRPr lang="en-US" sz="500" b="1" dirty="0" smtClean="0">
              <a:solidFill>
                <a:srgbClr val="000090"/>
              </a:solidFill>
              <a:latin typeface="Courier"/>
              <a:cs typeface="Courier"/>
            </a:endParaRPr>
          </a:p>
          <a:p>
            <a:endParaRPr lang="en-US" sz="500" b="1" dirty="0" smtClean="0">
              <a:solidFill>
                <a:srgbClr val="000090"/>
              </a:solidFill>
              <a:latin typeface="Courier"/>
              <a:cs typeface="Courier"/>
            </a:endParaRPr>
          </a:p>
        </p:txBody>
      </p:sp>
      <p:pic>
        <p:nvPicPr>
          <p:cNvPr id="6" name="Picture 8" descr="lift-sum-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99266" y="2754666"/>
            <a:ext cx="46482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256021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7638"/>
            <a:ext cx="8229600" cy="1143000"/>
          </a:xfrm>
        </p:spPr>
        <p:txBody>
          <a:bodyPr/>
          <a:lstStyle/>
          <a:p>
            <a:r>
              <a:rPr lang="en-US" sz="4000" dirty="0" smtClean="0"/>
              <a:t>Generic Programming: </a:t>
            </a:r>
            <a:r>
              <a:rPr lang="en-US" sz="4000" dirty="0"/>
              <a:t>Motivation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71782"/>
            <a:ext cx="8229600" cy="4525963"/>
          </a:xfrm>
        </p:spPr>
        <p:txBody>
          <a:bodyPr/>
          <a:lstStyle/>
          <a:p>
            <a:pPr marL="0" indent="0">
              <a:buNone/>
            </a:pPr>
            <a:endParaRPr lang="en-US" sz="1600" dirty="0" smtClean="0"/>
          </a:p>
        </p:txBody>
      </p:sp>
      <p:sp>
        <p:nvSpPr>
          <p:cNvPr id="4" name="Rectangle 3"/>
          <p:cNvSpPr/>
          <p:nvPr/>
        </p:nvSpPr>
        <p:spPr>
          <a:xfrm>
            <a:off x="457200" y="971783"/>
            <a:ext cx="8229600" cy="5211884"/>
          </a:xfrm>
          <a:prstGeom prst="rect">
            <a:avLst/>
          </a:prstGeom>
          <a:solidFill>
            <a:srgbClr val="EEECE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b="1" cap="small" dirty="0" smtClean="0">
                <a:solidFill>
                  <a:srgbClr val="000090"/>
                </a:solidFill>
                <a:uFill>
                  <a:solidFill>
                    <a:srgbClr val="000090"/>
                  </a:solidFill>
                </a:uFill>
              </a:rPr>
              <a:t>Example: Accumulating elements</a:t>
            </a:r>
          </a:p>
          <a:p>
            <a:endParaRPr lang="en-US" sz="1600" b="1" dirty="0" smtClean="0">
              <a:solidFill>
                <a:srgbClr val="000090"/>
              </a:solidFill>
              <a:latin typeface="Courier New"/>
              <a:cs typeface="Courier New"/>
            </a:endParaRPr>
          </a:p>
          <a:p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int 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sum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(</a:t>
            </a:r>
            <a:r>
              <a:rPr lang="en-US" sz="1600" b="1" dirty="0" err="1" smtClean="0">
                <a:solidFill>
                  <a:srgbClr val="000090"/>
                </a:solidFill>
                <a:latin typeface="Courier"/>
                <a:cs typeface="Courier"/>
              </a:rPr>
              <a:t>int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* array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, </a:t>
            </a:r>
            <a:r>
              <a:rPr lang="en-US" sz="1600" dirty="0" err="1" smtClean="0">
                <a:solidFill>
                  <a:srgbClr val="000090"/>
                </a:solidFill>
                <a:latin typeface="Courier"/>
                <a:cs typeface="Courier"/>
              </a:rPr>
              <a:t>int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n) 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{ ...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}</a:t>
            </a:r>
          </a:p>
          <a:p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float 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sum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(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float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* 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array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, 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int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n) { ... }</a:t>
            </a:r>
            <a:endParaRPr lang="en-US" sz="500" dirty="0">
              <a:solidFill>
                <a:srgbClr val="000000"/>
              </a:solidFill>
              <a:latin typeface="Courier"/>
              <a:cs typeface="Courier"/>
            </a:endParaRPr>
          </a:p>
          <a:p>
            <a:endParaRPr lang="en-US" sz="500" b="1" dirty="0" smtClean="0">
              <a:solidFill>
                <a:srgbClr val="000090"/>
              </a:solidFill>
              <a:latin typeface="Courier"/>
              <a:cs typeface="Courier"/>
            </a:endParaRPr>
          </a:p>
          <a:p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... </a:t>
            </a:r>
          </a:p>
          <a:p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double 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sum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(</a:t>
            </a:r>
            <a:r>
              <a:rPr lang="en-US" sz="1600" b="1" dirty="0" err="1" smtClean="0">
                <a:solidFill>
                  <a:srgbClr val="000090"/>
                </a:solidFill>
                <a:latin typeface="Courier"/>
                <a:cs typeface="Courier"/>
              </a:rPr>
              <a:t>list_node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* first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, </a:t>
            </a:r>
            <a:r>
              <a:rPr lang="en-US" sz="1600" b="1" dirty="0" err="1" smtClean="0">
                <a:solidFill>
                  <a:srgbClr val="000090"/>
                </a:solidFill>
                <a:latin typeface="Courier"/>
                <a:cs typeface="Courier"/>
              </a:rPr>
              <a:t>list_node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*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last) 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{ </a:t>
            </a:r>
            <a:endParaRPr lang="en-US" sz="1600" dirty="0" smtClean="0">
              <a:solidFill>
                <a:srgbClr val="000090"/>
              </a:solidFill>
              <a:latin typeface="Courier"/>
              <a:cs typeface="Courier"/>
            </a:endParaRPr>
          </a:p>
          <a:p>
            <a:pPr defTabSz="642938">
              <a:tabLst>
                <a:tab pos="249238" algn="l"/>
                <a:tab pos="500063" algn="l"/>
                <a:tab pos="749300" algn="l"/>
                <a:tab pos="1000125" algn="l"/>
                <a:tab pos="1249363" algn="l"/>
                <a:tab pos="1500188" algn="l"/>
                <a:tab pos="1749425" algn="l"/>
                <a:tab pos="2000250" algn="l"/>
                <a:tab pos="2249488" algn="l"/>
                <a:tab pos="2500313" algn="l"/>
                <a:tab pos="2749550" algn="l"/>
                <a:tab pos="3000375" algn="l"/>
              </a:tabLst>
            </a:pP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	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double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s = 0;</a:t>
            </a:r>
          </a:p>
          <a:p>
            <a:pPr defTabSz="642938">
              <a:tabLst>
                <a:tab pos="249238" algn="l"/>
                <a:tab pos="500063" algn="l"/>
                <a:tab pos="749300" algn="l"/>
                <a:tab pos="1000125" algn="l"/>
                <a:tab pos="1249363" algn="l"/>
                <a:tab pos="1500188" algn="l"/>
                <a:tab pos="1749425" algn="l"/>
                <a:tab pos="2000250" algn="l"/>
                <a:tab pos="2249488" algn="l"/>
                <a:tab pos="2500313" algn="l"/>
                <a:tab pos="2749550" algn="l"/>
                <a:tab pos="3000375" algn="l"/>
              </a:tabLst>
            </a:pP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 while (first != last) {</a:t>
            </a:r>
          </a:p>
          <a:p>
            <a:pPr defTabSz="642938">
              <a:tabLst>
                <a:tab pos="249238" algn="l"/>
                <a:tab pos="500063" algn="l"/>
                <a:tab pos="749300" algn="l"/>
                <a:tab pos="1000125" algn="l"/>
                <a:tab pos="1249363" algn="l"/>
                <a:tab pos="1500188" algn="l"/>
                <a:tab pos="1749425" algn="l"/>
                <a:tab pos="2000250" algn="l"/>
                <a:tab pos="2249488" algn="l"/>
                <a:tab pos="2500313" algn="l"/>
                <a:tab pos="2749550" algn="l"/>
                <a:tab pos="3000375" algn="l"/>
              </a:tabLst>
            </a:pP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   s = s 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+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first-&gt;data;			first = first-&gt;next; }</a:t>
            </a:r>
          </a:p>
          <a:p>
            <a:pPr defTabSz="642938">
              <a:tabLst>
                <a:tab pos="249238" algn="l"/>
                <a:tab pos="500063" algn="l"/>
                <a:tab pos="749300" algn="l"/>
                <a:tab pos="1000125" algn="l"/>
                <a:tab pos="1249363" algn="l"/>
                <a:tab pos="1500188" algn="l"/>
                <a:tab pos="1749425" algn="l"/>
                <a:tab pos="2000250" algn="l"/>
                <a:tab pos="2249488" algn="l"/>
                <a:tab pos="2500313" algn="l"/>
                <a:tab pos="2749550" algn="l"/>
                <a:tab pos="3000375" algn="l"/>
              </a:tabLst>
            </a:pP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 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return s;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}</a:t>
            </a:r>
            <a:endParaRPr lang="en-US" sz="1600" dirty="0">
              <a:solidFill>
                <a:srgbClr val="000090"/>
              </a:solidFill>
              <a:latin typeface="Courier"/>
              <a:cs typeface="Courier"/>
            </a:endParaRPr>
          </a:p>
          <a:p>
            <a:endParaRPr lang="en-US" sz="500" b="1" dirty="0">
              <a:solidFill>
                <a:srgbClr val="000090"/>
              </a:solidFill>
              <a:latin typeface="Courier"/>
              <a:cs typeface="Courier"/>
            </a:endParaRPr>
          </a:p>
          <a:p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... </a:t>
            </a:r>
            <a:endParaRPr lang="en-US" sz="1600" b="1" dirty="0" smtClean="0">
              <a:solidFill>
                <a:srgbClr val="000090"/>
              </a:solidFill>
              <a:latin typeface="Courier"/>
              <a:cs typeface="Courier"/>
            </a:endParaRPr>
          </a:p>
          <a:p>
            <a:endParaRPr lang="en-US" sz="500" b="1" dirty="0" smtClean="0">
              <a:solidFill>
                <a:srgbClr val="000090"/>
              </a:solidFill>
              <a:latin typeface="Courier"/>
              <a:cs typeface="Courier"/>
            </a:endParaRPr>
          </a:p>
          <a:p>
            <a:r>
              <a:rPr lang="en-US" sz="1600" b="1" dirty="0" err="1" smtClean="0">
                <a:solidFill>
                  <a:srgbClr val="000090"/>
                </a:solidFill>
                <a:latin typeface="Courier"/>
                <a:cs typeface="Courier"/>
              </a:rPr>
              <a:t>int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 prod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(</a:t>
            </a:r>
            <a:r>
              <a:rPr lang="en-US" sz="1600" b="1" dirty="0" err="1">
                <a:solidFill>
                  <a:srgbClr val="000090"/>
                </a:solidFill>
                <a:latin typeface="Courier"/>
                <a:cs typeface="Courier"/>
              </a:rPr>
              <a:t>list_node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* first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, </a:t>
            </a:r>
            <a:r>
              <a:rPr lang="en-US" sz="1600" b="1" dirty="0" err="1">
                <a:solidFill>
                  <a:srgbClr val="000090"/>
                </a:solidFill>
                <a:latin typeface="Courier"/>
                <a:cs typeface="Courier"/>
              </a:rPr>
              <a:t>list_node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* 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last)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{</a:t>
            </a:r>
          </a:p>
          <a:p>
            <a:pPr defTabSz="642938">
              <a:tabLst>
                <a:tab pos="249238" algn="l"/>
                <a:tab pos="500063" algn="l"/>
                <a:tab pos="749300" algn="l"/>
                <a:tab pos="1000125" algn="l"/>
                <a:tab pos="1249363" algn="l"/>
                <a:tab pos="1500188" algn="l"/>
                <a:tab pos="1749425" algn="l"/>
                <a:tab pos="2000250" algn="l"/>
                <a:tab pos="2249488" algn="l"/>
                <a:tab pos="2500313" algn="l"/>
                <a:tab pos="2749550" algn="l"/>
                <a:tab pos="3000375" algn="l"/>
              </a:tabLst>
            </a:pP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	</a:t>
            </a:r>
            <a:r>
              <a:rPr lang="en-US" sz="1600" b="1" dirty="0" err="1" smtClean="0">
                <a:solidFill>
                  <a:srgbClr val="000090"/>
                </a:solidFill>
                <a:latin typeface="Courier"/>
                <a:cs typeface="Courier"/>
              </a:rPr>
              <a:t>int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s =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1;</a:t>
            </a:r>
            <a:endParaRPr lang="en-US" sz="1600" dirty="0">
              <a:solidFill>
                <a:srgbClr val="000090"/>
              </a:solidFill>
              <a:latin typeface="Courier"/>
              <a:cs typeface="Courier"/>
            </a:endParaRPr>
          </a:p>
          <a:p>
            <a:pPr defTabSz="642938">
              <a:tabLst>
                <a:tab pos="249238" algn="l"/>
                <a:tab pos="500063" algn="l"/>
                <a:tab pos="749300" algn="l"/>
                <a:tab pos="1000125" algn="l"/>
                <a:tab pos="1249363" algn="l"/>
                <a:tab pos="1500188" algn="l"/>
                <a:tab pos="1749425" algn="l"/>
                <a:tab pos="2000250" algn="l"/>
                <a:tab pos="2249488" algn="l"/>
                <a:tab pos="2500313" algn="l"/>
                <a:tab pos="2749550" algn="l"/>
                <a:tab pos="3000375" algn="l"/>
              </a:tabLst>
            </a:pP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while (first != last) {</a:t>
            </a:r>
          </a:p>
          <a:p>
            <a:pPr defTabSz="642938">
              <a:tabLst>
                <a:tab pos="249238" algn="l"/>
                <a:tab pos="500063" algn="l"/>
                <a:tab pos="749300" algn="l"/>
                <a:tab pos="1000125" algn="l"/>
                <a:tab pos="1249363" algn="l"/>
                <a:tab pos="1500188" algn="l"/>
                <a:tab pos="1749425" algn="l"/>
                <a:tab pos="2000250" algn="l"/>
                <a:tab pos="2249488" algn="l"/>
                <a:tab pos="2500313" algn="l"/>
                <a:tab pos="2749550" algn="l"/>
                <a:tab pos="3000375" algn="l"/>
              </a:tabLst>
            </a:pP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   s = s 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*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first-&gt;data;			first = first-&gt;next; }</a:t>
            </a:r>
          </a:p>
          <a:p>
            <a:pPr defTabSz="642938">
              <a:tabLst>
                <a:tab pos="249238" algn="l"/>
                <a:tab pos="500063" algn="l"/>
                <a:tab pos="749300" algn="l"/>
                <a:tab pos="1000125" algn="l"/>
                <a:tab pos="1249363" algn="l"/>
                <a:tab pos="1500188" algn="l"/>
                <a:tab pos="1749425" algn="l"/>
                <a:tab pos="2000250" algn="l"/>
                <a:tab pos="2249488" algn="l"/>
                <a:tab pos="2500313" algn="l"/>
                <a:tab pos="2749550" algn="l"/>
                <a:tab pos="3000375" algn="l"/>
              </a:tabLst>
            </a:pP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 return s;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}</a:t>
            </a:r>
            <a:endParaRPr lang="en-US" sz="500" dirty="0" smtClean="0">
              <a:solidFill>
                <a:srgbClr val="000000"/>
              </a:solidFill>
              <a:latin typeface="Courier"/>
              <a:cs typeface="Courier"/>
            </a:endParaRPr>
          </a:p>
          <a:p>
            <a:endParaRPr lang="en-US" sz="500" b="1" dirty="0" smtClean="0">
              <a:solidFill>
                <a:srgbClr val="000090"/>
              </a:solidFill>
              <a:latin typeface="Courier"/>
              <a:cs typeface="Courier"/>
            </a:endParaRPr>
          </a:p>
          <a:p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...</a:t>
            </a:r>
          </a:p>
          <a:p>
            <a:endParaRPr lang="en-US" sz="500" b="1" dirty="0" smtClean="0">
              <a:solidFill>
                <a:srgbClr val="000090"/>
              </a:solidFill>
              <a:latin typeface="Courier"/>
              <a:cs typeface="Courier"/>
            </a:endParaRPr>
          </a:p>
        </p:txBody>
      </p:sp>
      <p:pic>
        <p:nvPicPr>
          <p:cNvPr id="7" name="Picture 10" descr="lift-sum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99266" y="1662466"/>
            <a:ext cx="6108700" cy="452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868040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7638"/>
            <a:ext cx="8229600" cy="1143000"/>
          </a:xfrm>
        </p:spPr>
        <p:txBody>
          <a:bodyPr/>
          <a:lstStyle/>
          <a:p>
            <a:r>
              <a:rPr lang="en-US" sz="4000" dirty="0" smtClean="0"/>
              <a:t>Generic Programming: </a:t>
            </a:r>
            <a:r>
              <a:rPr lang="en-US" sz="4000" dirty="0"/>
              <a:t>Motivation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71782"/>
            <a:ext cx="8229600" cy="4525963"/>
          </a:xfrm>
        </p:spPr>
        <p:txBody>
          <a:bodyPr/>
          <a:lstStyle/>
          <a:p>
            <a:pPr marL="0" indent="0">
              <a:buNone/>
            </a:pPr>
            <a:endParaRPr lang="en-US" sz="1600" dirty="0" smtClean="0"/>
          </a:p>
        </p:txBody>
      </p:sp>
      <p:sp>
        <p:nvSpPr>
          <p:cNvPr id="4" name="Rectangle 3"/>
          <p:cNvSpPr/>
          <p:nvPr/>
        </p:nvSpPr>
        <p:spPr>
          <a:xfrm>
            <a:off x="282221" y="971783"/>
            <a:ext cx="8607779" cy="5349996"/>
          </a:xfrm>
          <a:prstGeom prst="rect">
            <a:avLst/>
          </a:prstGeom>
          <a:solidFill>
            <a:srgbClr val="EEECE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b="1" cap="small" dirty="0" smtClean="0">
                <a:solidFill>
                  <a:srgbClr val="000090"/>
                </a:solidFill>
                <a:uFill>
                  <a:solidFill>
                    <a:srgbClr val="000090"/>
                  </a:solidFill>
                </a:uFill>
              </a:rPr>
              <a:t>Example: Accumulate</a:t>
            </a:r>
          </a:p>
          <a:p>
            <a:endParaRPr lang="en-US" sz="1600" b="1" dirty="0" smtClean="0">
              <a:solidFill>
                <a:srgbClr val="000090"/>
              </a:solidFill>
              <a:latin typeface="Courier New"/>
              <a:cs typeface="Courier New"/>
            </a:endParaRPr>
          </a:p>
          <a:p>
            <a:pPr marL="285750" indent="-285750">
              <a:buFontTx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Define a generic function:</a:t>
            </a:r>
          </a:p>
          <a:p>
            <a:endParaRPr lang="en-US" sz="500" dirty="0">
              <a:solidFill>
                <a:schemeClr val="tx1"/>
              </a:solidFill>
            </a:endParaRPr>
          </a:p>
          <a:p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template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&lt;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typename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b="1" dirty="0" err="1" smtClean="0">
                <a:solidFill>
                  <a:srgbClr val="000090"/>
                </a:solidFill>
                <a:latin typeface="Courier"/>
                <a:cs typeface="Courier"/>
              </a:rPr>
              <a:t>Iter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, 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typename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T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, 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typename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b="1" dirty="0" err="1" smtClean="0">
                <a:solidFill>
                  <a:srgbClr val="000090"/>
                </a:solidFill>
                <a:latin typeface="Courier"/>
                <a:cs typeface="Courier"/>
              </a:rPr>
              <a:t>BinOp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&gt;</a:t>
            </a:r>
            <a:endParaRPr lang="en-US" sz="1600" dirty="0">
              <a:solidFill>
                <a:srgbClr val="000090"/>
              </a:solidFill>
              <a:latin typeface="Courier"/>
              <a:cs typeface="Courier"/>
            </a:endParaRPr>
          </a:p>
          <a:p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T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accumulate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(</a:t>
            </a:r>
            <a:r>
              <a:rPr lang="en-US" sz="1600" b="1" dirty="0" err="1" smtClean="0">
                <a:solidFill>
                  <a:srgbClr val="000090"/>
                </a:solidFill>
                <a:latin typeface="Courier"/>
                <a:cs typeface="Courier"/>
              </a:rPr>
              <a:t>Iter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first, </a:t>
            </a:r>
            <a:r>
              <a:rPr lang="en-US" sz="1600" b="1" dirty="0" err="1" smtClean="0">
                <a:solidFill>
                  <a:srgbClr val="000090"/>
                </a:solidFill>
                <a:latin typeface="Courier"/>
                <a:cs typeface="Courier"/>
              </a:rPr>
              <a:t>Iter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last, 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T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init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, </a:t>
            </a:r>
            <a:r>
              <a:rPr lang="en-US" sz="1600" b="1" dirty="0" err="1" smtClean="0">
                <a:solidFill>
                  <a:srgbClr val="000090"/>
                </a:solidFill>
                <a:latin typeface="Courier"/>
                <a:cs typeface="Courier"/>
              </a:rPr>
              <a:t>BinOp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bin_op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) {</a:t>
            </a: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 for (; first != last; ++first)</a:t>
            </a: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   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init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= 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bin_op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(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init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, *first);</a:t>
            </a: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 return 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init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;</a:t>
            </a: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}</a:t>
            </a:r>
          </a:p>
          <a:p>
            <a:endParaRPr lang="en-US" sz="500" dirty="0">
              <a:solidFill>
                <a:schemeClr val="tx1"/>
              </a:solidFill>
            </a:endParaRPr>
          </a:p>
          <a:p>
            <a:pPr marL="285750" indent="-285750">
              <a:buFontTx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Simply reuse the </a:t>
            </a:r>
            <a:r>
              <a:rPr lang="en-US" sz="2000" dirty="0" smtClean="0">
                <a:solidFill>
                  <a:schemeClr val="tx1"/>
                </a:solidFill>
              </a:rPr>
              <a:t>generic function for varying purposes:</a:t>
            </a:r>
            <a:endParaRPr lang="en-US" sz="2000" dirty="0">
              <a:solidFill>
                <a:schemeClr val="tx1"/>
              </a:solidFill>
            </a:endParaRPr>
          </a:p>
          <a:p>
            <a:endParaRPr lang="en-US" sz="500" dirty="0">
              <a:solidFill>
                <a:schemeClr val="tx1"/>
              </a:solidFill>
            </a:endParaRPr>
          </a:p>
          <a:p>
            <a:endParaRPr lang="en-US" sz="500" dirty="0" smtClean="0">
              <a:solidFill>
                <a:srgbClr val="000090"/>
              </a:solidFill>
              <a:latin typeface="Courier New"/>
              <a:cs typeface="Courier New"/>
            </a:endParaRPr>
          </a:p>
          <a:p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// Adding integers stored in vectors:</a:t>
            </a:r>
            <a:endParaRPr lang="en-US" sz="500" dirty="0" smtClean="0">
              <a:solidFill>
                <a:srgbClr val="000090"/>
              </a:solidFill>
              <a:latin typeface="Courier"/>
              <a:cs typeface="Courier"/>
            </a:endParaRP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vector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&lt;int&gt; v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;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int </a:t>
            </a:r>
            <a:r>
              <a:rPr lang="en-US" sz="1600" dirty="0" err="1" smtClean="0">
                <a:solidFill>
                  <a:srgbClr val="000090"/>
                </a:solidFill>
                <a:latin typeface="Courier"/>
                <a:cs typeface="Courier"/>
              </a:rPr>
              <a:t>i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= 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accumulate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(</a:t>
            </a:r>
            <a:r>
              <a:rPr lang="en-US" sz="1600" dirty="0" err="1" smtClean="0">
                <a:solidFill>
                  <a:srgbClr val="000090"/>
                </a:solidFill>
                <a:latin typeface="Courier"/>
                <a:cs typeface="Courier"/>
              </a:rPr>
              <a:t>v.begin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(), </a:t>
            </a:r>
            <a:r>
              <a:rPr lang="en-US" sz="1600" dirty="0" err="1" smtClean="0">
                <a:solidFill>
                  <a:srgbClr val="000090"/>
                </a:solidFill>
                <a:latin typeface="Courier"/>
                <a:cs typeface="Courier"/>
              </a:rPr>
              <a:t>v.end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(), 0, </a:t>
            </a:r>
            <a:r>
              <a:rPr lang="fr-FR" sz="1600" dirty="0" smtClean="0">
                <a:solidFill>
                  <a:srgbClr val="000090"/>
                </a:solidFill>
                <a:latin typeface="Courier"/>
                <a:cs typeface="Courier"/>
              </a:rPr>
              <a:t>plus&lt;</a:t>
            </a:r>
            <a:r>
              <a:rPr lang="fr-FR" sz="1600" dirty="0" err="1" smtClean="0">
                <a:solidFill>
                  <a:srgbClr val="000090"/>
                </a:solidFill>
                <a:latin typeface="Courier"/>
                <a:cs typeface="Courier"/>
              </a:rPr>
              <a:t>int</a:t>
            </a:r>
            <a:r>
              <a:rPr lang="fr-FR" sz="1600" dirty="0" smtClean="0">
                <a:solidFill>
                  <a:srgbClr val="000090"/>
                </a:solidFill>
                <a:latin typeface="Courier"/>
                <a:cs typeface="Courier"/>
              </a:rPr>
              <a:t>&gt;());</a:t>
            </a:r>
          </a:p>
          <a:p>
            <a:endParaRPr lang="fr-FR" sz="1600" dirty="0">
              <a:solidFill>
                <a:srgbClr val="000090"/>
              </a:solidFill>
              <a:latin typeface="Courier"/>
              <a:cs typeface="Courier"/>
            </a:endParaRPr>
          </a:p>
          <a:p>
            <a:r>
              <a:rPr lang="fr-FR" sz="1600" b="1" dirty="0" smtClean="0">
                <a:solidFill>
                  <a:srgbClr val="000090"/>
                </a:solidFill>
                <a:latin typeface="Courier"/>
                <a:cs typeface="Courier"/>
              </a:rPr>
              <a:t>// </a:t>
            </a:r>
            <a:r>
              <a:rPr lang="fr-FR" sz="1600" b="1" dirty="0" err="1" smtClean="0">
                <a:solidFill>
                  <a:srgbClr val="000090"/>
                </a:solidFill>
                <a:latin typeface="Courier"/>
                <a:cs typeface="Courier"/>
              </a:rPr>
              <a:t>Multiplying</a:t>
            </a:r>
            <a:r>
              <a:rPr lang="fr-FR" sz="1600" b="1" dirty="0" smtClean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floating-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point</a:t>
            </a:r>
            <a:r>
              <a:rPr lang="fr-FR" sz="1600" b="1" dirty="0" smtClean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fr-FR" sz="1600" b="1" dirty="0" err="1" smtClean="0">
                <a:solidFill>
                  <a:srgbClr val="000090"/>
                </a:solidFill>
                <a:latin typeface="Courier"/>
                <a:cs typeface="Courier"/>
              </a:rPr>
              <a:t>numbers</a:t>
            </a:r>
            <a:r>
              <a:rPr lang="fr-FR" sz="1600" b="1" dirty="0" smtClean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fr-FR" sz="1600" b="1" dirty="0" err="1" smtClean="0">
                <a:solidFill>
                  <a:srgbClr val="000090"/>
                </a:solidFill>
                <a:latin typeface="Courier"/>
                <a:cs typeface="Courier"/>
              </a:rPr>
              <a:t>stored</a:t>
            </a:r>
            <a:r>
              <a:rPr lang="fr-FR" sz="1600" b="1" dirty="0" smtClean="0">
                <a:solidFill>
                  <a:srgbClr val="000090"/>
                </a:solidFill>
                <a:latin typeface="Courier"/>
                <a:cs typeface="Courier"/>
              </a:rPr>
              <a:t> in sets:</a:t>
            </a:r>
            <a:endParaRPr lang="fr-FR" sz="500" b="1" dirty="0">
              <a:solidFill>
                <a:srgbClr val="000090"/>
              </a:solidFill>
              <a:latin typeface="Courier"/>
              <a:cs typeface="Courier"/>
            </a:endParaRP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set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&lt;double&gt; 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s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;</a:t>
            </a:r>
            <a:endParaRPr lang="en-US" sz="1600" dirty="0">
              <a:solidFill>
                <a:srgbClr val="000090"/>
              </a:solidFill>
              <a:latin typeface="Courier"/>
              <a:cs typeface="Courier"/>
            </a:endParaRP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double 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i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= 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accumulate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(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s.begin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(), 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s.end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(), 0, </a:t>
            </a:r>
            <a:r>
              <a:rPr lang="fr-FR" sz="1600" dirty="0">
                <a:solidFill>
                  <a:srgbClr val="000090"/>
                </a:solidFill>
                <a:latin typeface="Courier"/>
                <a:cs typeface="Courier"/>
              </a:rPr>
              <a:t>multiplies</a:t>
            </a:r>
            <a:r>
              <a:rPr lang="fr-FR" sz="1600" dirty="0" smtClean="0">
                <a:solidFill>
                  <a:srgbClr val="000090"/>
                </a:solidFill>
                <a:latin typeface="Courier"/>
                <a:cs typeface="Courier"/>
              </a:rPr>
              <a:t>&lt;double&gt;</a:t>
            </a:r>
            <a:r>
              <a:rPr lang="fr-FR" sz="1600" dirty="0">
                <a:solidFill>
                  <a:srgbClr val="000090"/>
                </a:solidFill>
                <a:latin typeface="Courier"/>
                <a:cs typeface="Courier"/>
              </a:rPr>
              <a:t>())</a:t>
            </a:r>
            <a:r>
              <a:rPr lang="fr-FR" sz="1600" dirty="0" smtClean="0">
                <a:solidFill>
                  <a:srgbClr val="000090"/>
                </a:solidFill>
                <a:latin typeface="Courier"/>
                <a:cs typeface="Courier"/>
              </a:rPr>
              <a:t>;</a:t>
            </a:r>
          </a:p>
          <a:p>
            <a:endParaRPr lang="en-US" sz="1600" dirty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25391834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-1975" y="883752"/>
            <a:ext cx="4547724" cy="5658556"/>
          </a:xfrm>
          <a:prstGeom prst="rect">
            <a:avLst/>
          </a:prstGeom>
          <a:solidFill>
            <a:schemeClr val="bg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dirty="0"/>
              <a:t>	</a:t>
            </a:r>
            <a:r>
              <a:rPr lang="en-US" dirty="0" smtClean="0"/>
              <a:t>	</a:t>
            </a:r>
            <a:r>
              <a:rPr lang="en-US" dirty="0"/>
              <a:t>	</a:t>
            </a:r>
            <a:r>
              <a:rPr lang="en-US" sz="2400" b="1" dirty="0" smtClean="0">
                <a:solidFill>
                  <a:schemeClr val="bg2">
                    <a:lumMod val="25000"/>
                  </a:schemeClr>
                </a:solidFill>
              </a:rPr>
              <a:t>PARSING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25" name="Rectangle 24"/>
          <p:cNvSpPr/>
          <p:nvPr/>
        </p:nvSpPr>
        <p:spPr>
          <a:xfrm>
            <a:off x="4545749" y="883752"/>
            <a:ext cx="4598251" cy="5658556"/>
          </a:xfrm>
          <a:prstGeom prst="rect">
            <a:avLst/>
          </a:prstGeom>
          <a:solidFill>
            <a:srgbClr val="FFFFFF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dirty="0" smtClean="0"/>
              <a:t>		</a:t>
            </a:r>
            <a:r>
              <a:rPr lang="en-US" sz="2400" b="1" dirty="0" smtClean="0">
                <a:solidFill>
                  <a:schemeClr val="bg2">
                    <a:lumMod val="25000"/>
                  </a:schemeClr>
                </a:solidFill>
              </a:rPr>
              <a:t>INSTANTIATION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9604"/>
            <a:ext cx="8229600" cy="1143000"/>
          </a:xfrm>
          <a:effectLst/>
        </p:spPr>
        <p:txBody>
          <a:bodyPr/>
          <a:lstStyle/>
          <a:p>
            <a:r>
              <a:rPr lang="en-US" sz="4000" dirty="0" smtClean="0"/>
              <a:t>Templates: Compiler Mechanism</a:t>
            </a:r>
            <a:endParaRPr lang="en-US" sz="4000" dirty="0"/>
          </a:p>
        </p:txBody>
      </p:sp>
      <p:sp>
        <p:nvSpPr>
          <p:cNvPr id="11" name="Content Placeholder 2"/>
          <p:cNvSpPr>
            <a:spLocks noGrp="1"/>
          </p:cNvSpPr>
          <p:nvPr>
            <p:ph sz="quarter" idx="1"/>
          </p:nvPr>
        </p:nvSpPr>
        <p:spPr>
          <a:xfrm>
            <a:off x="415734" y="1378622"/>
            <a:ext cx="4038600" cy="4525963"/>
          </a:xfrm>
          <a:effectLst/>
        </p:spPr>
        <p:txBody>
          <a:bodyPr numCol="1"/>
          <a:lstStyle/>
          <a:p>
            <a:pPr marL="0" indent="0">
              <a:buNone/>
            </a:pPr>
            <a:r>
              <a:rPr lang="en-US" sz="2300" dirty="0" smtClean="0"/>
              <a:t>Template Definition:</a:t>
            </a:r>
          </a:p>
          <a:p>
            <a:pPr marL="0" indent="0">
              <a:buNone/>
            </a:pPr>
            <a:endParaRPr lang="en-US" sz="2900" dirty="0"/>
          </a:p>
          <a:p>
            <a:pPr marL="0" indent="0">
              <a:buNone/>
            </a:pPr>
            <a:endParaRPr lang="en-US" sz="2900" dirty="0"/>
          </a:p>
          <a:p>
            <a:pPr marL="0" indent="0">
              <a:buNone/>
            </a:pPr>
            <a:endParaRPr lang="en-US" sz="2900" dirty="0" smtClean="0"/>
          </a:p>
          <a:p>
            <a:pPr marL="0" indent="0">
              <a:buNone/>
            </a:pPr>
            <a:endParaRPr lang="en-US" sz="2900" dirty="0" smtClean="0"/>
          </a:p>
          <a:p>
            <a:pPr marL="0" indent="0">
              <a:buNone/>
            </a:pPr>
            <a:r>
              <a:rPr lang="en-US" sz="2300" dirty="0" smtClean="0"/>
              <a:t>Template Use:</a:t>
            </a:r>
          </a:p>
          <a:p>
            <a:pPr marL="0" indent="0">
              <a:buNone/>
            </a:pPr>
            <a:endParaRPr lang="en-US" sz="3200" dirty="0" smtClean="0"/>
          </a:p>
          <a:p>
            <a:pPr marL="0" indent="0">
              <a:buNone/>
            </a:pPr>
            <a:endParaRPr lang="en-US" sz="3200" dirty="0" smtClean="0"/>
          </a:p>
          <a:p>
            <a:pPr marL="0" indent="0">
              <a:buNone/>
            </a:pPr>
            <a:endParaRPr lang="en-US" sz="3200" dirty="0" smtClean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2"/>
          </p:nvPr>
        </p:nvSpPr>
        <p:spPr>
          <a:xfrm>
            <a:off x="4590733" y="1378622"/>
            <a:ext cx="4038600" cy="4525963"/>
          </a:xfrm>
          <a:effectLst/>
        </p:spPr>
        <p:txBody>
          <a:bodyPr/>
          <a:lstStyle/>
          <a:p>
            <a:pPr marL="0" indent="0">
              <a:buNone/>
            </a:pPr>
            <a:r>
              <a:rPr lang="en-US" sz="2300" dirty="0"/>
              <a:t>Code </a:t>
            </a:r>
            <a:r>
              <a:rPr lang="en-US" sz="2300" dirty="0" smtClean="0"/>
              <a:t>Generation</a:t>
            </a:r>
            <a:r>
              <a:rPr lang="en-US" sz="2300" dirty="0"/>
              <a:t>:</a:t>
            </a:r>
          </a:p>
          <a:p>
            <a:pPr marL="0" indent="0">
              <a:buNone/>
            </a:pPr>
            <a:endParaRPr lang="en-US" sz="3000" dirty="0" smtClean="0"/>
          </a:p>
          <a:p>
            <a:pPr marL="0" indent="0">
              <a:buNone/>
            </a:pPr>
            <a:endParaRPr lang="en-US" sz="3000" dirty="0"/>
          </a:p>
          <a:p>
            <a:pPr marL="0" indent="0">
              <a:buNone/>
            </a:pPr>
            <a:endParaRPr lang="en-US" sz="30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300" dirty="0" smtClean="0"/>
              <a:t>	Specialization:</a:t>
            </a:r>
            <a:endParaRPr lang="en-US" sz="2300" dirty="0"/>
          </a:p>
          <a:p>
            <a:pPr marL="0" indent="0">
              <a:buNone/>
            </a:pPr>
            <a:endParaRPr lang="en-US" sz="2300" dirty="0"/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	 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44800" y="1812363"/>
            <a:ext cx="4267199" cy="1165079"/>
          </a:xfrm>
          <a:prstGeom prst="roundRect">
            <a:avLst>
              <a:gd name="adj" fmla="val 4036"/>
            </a:avLst>
          </a:prstGeom>
          <a:solidFill>
            <a:schemeClr val="bg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template&lt;typename </a:t>
            </a:r>
            <a:r>
              <a:rPr lang="en-US" sz="1600" b="1" dirty="0" err="1" smtClean="0">
                <a:solidFill>
                  <a:srgbClr val="000090"/>
                </a:solidFill>
                <a:latin typeface="Courier"/>
                <a:cs typeface="Courier"/>
              </a:rPr>
              <a:t>Iter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, </a:t>
            </a: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       typename 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T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, </a:t>
            </a: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       typename </a:t>
            </a:r>
            <a:r>
              <a:rPr lang="en-US" sz="1600" b="1" dirty="0" err="1" smtClean="0">
                <a:solidFill>
                  <a:srgbClr val="000090"/>
                </a:solidFill>
                <a:latin typeface="Courier"/>
                <a:cs typeface="Courier"/>
              </a:rPr>
              <a:t>BinOp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&gt;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T accumulate(…) { …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}</a:t>
            </a:r>
            <a:endParaRPr lang="en-US" sz="1600" dirty="0">
              <a:solidFill>
                <a:srgbClr val="000090"/>
              </a:solidFill>
              <a:latin typeface="Courier"/>
              <a:cs typeface="Courier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144799" y="4403163"/>
            <a:ext cx="4267199" cy="1833946"/>
          </a:xfrm>
          <a:prstGeom prst="roundRect">
            <a:avLst>
              <a:gd name="adj" fmla="val 4036"/>
            </a:avLst>
          </a:prstGeom>
          <a:solidFill>
            <a:srgbClr val="EEECE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vector&lt;int&gt; v;</a:t>
            </a:r>
          </a:p>
          <a:p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int i 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= accumulate(</a:t>
            </a:r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v.begin(), v.end(), 0, </a:t>
            </a:r>
            <a:endParaRPr lang="en-US" sz="1600" dirty="0" smtClean="0">
              <a:solidFill>
                <a:srgbClr val="000090"/>
              </a:solidFill>
              <a:latin typeface="Courier New"/>
              <a:cs typeface="Courier New"/>
            </a:endParaRPr>
          </a:p>
          <a:p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 </a:t>
            </a:r>
            <a:r>
              <a:rPr lang="fr-FR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plus</a:t>
            </a:r>
            <a:r>
              <a:rPr lang="fr-FR" sz="1600" dirty="0">
                <a:solidFill>
                  <a:srgbClr val="000090"/>
                </a:solidFill>
                <a:latin typeface="Courier New"/>
                <a:cs typeface="Courier New"/>
              </a:rPr>
              <a:t>&lt;int&gt;()</a:t>
            </a:r>
            <a:r>
              <a:rPr lang="fr-FR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)</a:t>
            </a:r>
            <a:r>
              <a:rPr lang="fr-FR" sz="1600" dirty="0">
                <a:solidFill>
                  <a:srgbClr val="000090"/>
                </a:solidFill>
                <a:latin typeface="Courier New"/>
                <a:cs typeface="Courier New"/>
              </a:rPr>
              <a:t>;</a:t>
            </a:r>
            <a:endParaRPr lang="en-US" sz="1600" b="1" dirty="0">
              <a:solidFill>
                <a:srgbClr val="000090"/>
              </a:solidFill>
              <a:latin typeface="Courier New"/>
              <a:cs typeface="Courier New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144799" y="4403163"/>
            <a:ext cx="4267199" cy="1833946"/>
          </a:xfrm>
          <a:prstGeom prst="roundRect">
            <a:avLst>
              <a:gd name="adj" fmla="val 4036"/>
            </a:avLst>
          </a:prstGeom>
          <a:solidFill>
            <a:srgbClr val="EEECE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vector&lt;int&gt; v;</a:t>
            </a: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int i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= accumulate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&lt;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vector&lt;int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&gt;::iterator,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  </a:t>
            </a:r>
          </a:p>
          <a:p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          int, </a:t>
            </a:r>
          </a:p>
          <a:p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          plus&lt;int&gt; &gt;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(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v.begin(), v.end(), 0, </a:t>
            </a:r>
            <a:endParaRPr lang="en-US" sz="1600" dirty="0" smtClean="0">
              <a:solidFill>
                <a:srgbClr val="000090"/>
              </a:solidFill>
              <a:latin typeface="Courier"/>
              <a:cs typeface="Courier"/>
            </a:endParaRP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fr-FR" sz="1600" dirty="0" smtClean="0">
                <a:solidFill>
                  <a:srgbClr val="000090"/>
                </a:solidFill>
                <a:latin typeface="Courier"/>
                <a:cs typeface="Courier"/>
              </a:rPr>
              <a:t>plus</a:t>
            </a:r>
            <a:r>
              <a:rPr lang="fr-FR" sz="1600" dirty="0">
                <a:solidFill>
                  <a:srgbClr val="000090"/>
                </a:solidFill>
                <a:latin typeface="Courier"/>
                <a:cs typeface="Courier"/>
              </a:rPr>
              <a:t>&lt;int&gt;()</a:t>
            </a:r>
            <a:r>
              <a:rPr lang="fr-FR" sz="1600" dirty="0" smtClean="0">
                <a:solidFill>
                  <a:srgbClr val="000090"/>
                </a:solidFill>
                <a:latin typeface="Courier"/>
                <a:cs typeface="Courier"/>
              </a:rPr>
              <a:t>)</a:t>
            </a:r>
            <a:r>
              <a:rPr lang="fr-FR" sz="1600" dirty="0">
                <a:solidFill>
                  <a:srgbClr val="000090"/>
                </a:solidFill>
                <a:latin typeface="Courier"/>
                <a:cs typeface="Courier"/>
              </a:rPr>
              <a:t>;</a:t>
            </a:r>
            <a:endParaRPr lang="en-US" sz="1600" b="1" dirty="0">
              <a:solidFill>
                <a:srgbClr val="000090"/>
              </a:solidFill>
              <a:latin typeface="Courier"/>
              <a:cs typeface="Courier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5194687" y="4784163"/>
            <a:ext cx="3749801" cy="1219200"/>
          </a:xfrm>
          <a:prstGeom prst="roundRect">
            <a:avLst>
              <a:gd name="adj" fmla="val 4036"/>
            </a:avLst>
          </a:prstGeom>
          <a:solidFill>
            <a:schemeClr val="bg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i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nt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accumulate(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vector&lt;int&gt;::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iterator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first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,</a:t>
            </a:r>
          </a:p>
          <a:p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vector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&lt;int&gt;::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iterator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last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,</a:t>
            </a:r>
          </a:p>
          <a:p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int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init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, plus&lt;int&gt;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bin_op);</a:t>
            </a:r>
            <a:endParaRPr lang="en-US" sz="1600" b="1" dirty="0">
              <a:solidFill>
                <a:srgbClr val="000090"/>
              </a:solidFill>
              <a:latin typeface="Courier"/>
              <a:cs typeface="Courier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5065889" y="1812362"/>
            <a:ext cx="3878599" cy="1517857"/>
          </a:xfrm>
          <a:prstGeom prst="roundRect">
            <a:avLst>
              <a:gd name="adj" fmla="val 4036"/>
            </a:avLst>
          </a:prstGeom>
          <a:solidFill>
            <a:schemeClr val="bg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i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nt accumulate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(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vector&lt;int&gt;::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iterator first, </a:t>
            </a: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vector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&lt;int&gt;::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iterator last, </a:t>
            </a: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int init, plus&lt;int&gt; bin_op) </a:t>
            </a:r>
          </a:p>
          <a:p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{ ...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}</a:t>
            </a:r>
            <a:endParaRPr lang="en-US" sz="1600" b="1" dirty="0">
              <a:solidFill>
                <a:srgbClr val="000090"/>
              </a:solidFill>
              <a:latin typeface="Courier"/>
              <a:cs typeface="Courier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537131" y="4973327"/>
            <a:ext cx="2724425" cy="762000"/>
          </a:xfrm>
          <a:prstGeom prst="rect">
            <a:avLst/>
          </a:prstGeom>
          <a:solidFill>
            <a:schemeClr val="tx2">
              <a:lumMod val="20000"/>
              <a:lumOff val="80000"/>
              <a:alpha val="25000"/>
            </a:schemeClr>
          </a:solidFill>
          <a:ln>
            <a:solidFill>
              <a:srgbClr val="00009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1287799" y="1829964"/>
            <a:ext cx="2973757" cy="838200"/>
          </a:xfrm>
          <a:prstGeom prst="rect">
            <a:avLst/>
          </a:prstGeom>
          <a:solidFill>
            <a:schemeClr val="tx2">
              <a:lumMod val="20000"/>
              <a:lumOff val="80000"/>
              <a:alpha val="25000"/>
            </a:schemeClr>
          </a:solidFill>
          <a:ln>
            <a:solidFill>
              <a:srgbClr val="00009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ight Arrow Callout 26"/>
          <p:cNvSpPr/>
          <p:nvPr/>
        </p:nvSpPr>
        <p:spPr>
          <a:xfrm rot="1556093">
            <a:off x="2730987" y="3255571"/>
            <a:ext cx="2514217" cy="2032294"/>
          </a:xfrm>
          <a:prstGeom prst="rightArrowCallout">
            <a:avLst>
              <a:gd name="adj1" fmla="val 12584"/>
              <a:gd name="adj2" fmla="val 12196"/>
              <a:gd name="adj3" fmla="val 12531"/>
              <a:gd name="adj4" fmla="val 11254"/>
            </a:avLst>
          </a:prstGeom>
          <a:solidFill>
            <a:schemeClr val="tx1">
              <a:lumMod val="65000"/>
              <a:lumOff val="35000"/>
            </a:scheme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 rot="20936937">
            <a:off x="2682032" y="3643230"/>
            <a:ext cx="817602" cy="400110"/>
          </a:xfrm>
          <a:prstGeom prst="rect">
            <a:avLst/>
          </a:prstGeom>
          <a:solidFill>
            <a:srgbClr val="CCFFCC"/>
          </a:solidFill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8000"/>
                </a:solidFill>
                <a:effectLst/>
              </a:rPr>
              <a:t>Check</a:t>
            </a:r>
            <a:endParaRPr lang="en-US" sz="2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8000"/>
              </a:solidFill>
              <a:effectLst/>
            </a:endParaRPr>
          </a:p>
        </p:txBody>
      </p:sp>
      <p:sp>
        <p:nvSpPr>
          <p:cNvPr id="22" name="Down Arrow 21"/>
          <p:cNvSpPr/>
          <p:nvPr/>
        </p:nvSpPr>
        <p:spPr>
          <a:xfrm rot="10053170">
            <a:off x="7803131" y="3250209"/>
            <a:ext cx="563949" cy="1579111"/>
          </a:xfrm>
          <a:prstGeom prst="downArrow">
            <a:avLst>
              <a:gd name="adj1" fmla="val 36932"/>
              <a:gd name="adj2" fmla="val 47359"/>
            </a:avLst>
          </a:prstGeom>
          <a:solidFill>
            <a:srgbClr val="40404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 rot="20936937">
            <a:off x="7657332" y="3823417"/>
            <a:ext cx="815723" cy="400110"/>
          </a:xfrm>
          <a:prstGeom prst="rect">
            <a:avLst/>
          </a:prstGeom>
          <a:solidFill>
            <a:srgbClr val="CCFFCC"/>
          </a:solidFill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8000"/>
                </a:solidFill>
                <a:effectLst/>
              </a:rPr>
              <a:t>Once!</a:t>
            </a:r>
            <a:endParaRPr lang="en-US" sz="2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8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860056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3" grpId="0" animBg="1"/>
      <p:bldP spid="15" grpId="0" animBg="1"/>
      <p:bldP spid="16" grpId="0" animBg="1"/>
      <p:bldP spid="17" grpId="0" animBg="1"/>
      <p:bldP spid="27" grpId="0" animBg="1"/>
      <p:bldP spid="21" grpId="0" animBg="1"/>
      <p:bldP spid="22" grpId="0" animBg="1"/>
      <p:bldP spid="2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7638"/>
            <a:ext cx="8229600" cy="1143000"/>
          </a:xfrm>
        </p:spPr>
        <p:txBody>
          <a:bodyPr/>
          <a:lstStyle/>
          <a:p>
            <a:r>
              <a:rPr lang="en-US" sz="4000" dirty="0" smtClean="0"/>
              <a:t>Generic Programming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6333" y="971782"/>
            <a:ext cx="8551333" cy="5025440"/>
          </a:xfrm>
          <a:solidFill>
            <a:srgbClr val="FFFFFF"/>
          </a:solidFill>
        </p:spPr>
        <p:txBody>
          <a:bodyPr/>
          <a:lstStyle/>
          <a:p>
            <a:pPr>
              <a:buFontTx/>
              <a:buChar char="•"/>
            </a:pPr>
            <a:r>
              <a:rPr lang="en-US" sz="2400" dirty="0" smtClean="0"/>
              <a:t>Different languages support it in various capacities:</a:t>
            </a:r>
          </a:p>
          <a:p>
            <a:pPr marL="0" indent="0">
              <a:buNone/>
            </a:pPr>
            <a:r>
              <a:rPr lang="en-US" sz="2400" dirty="0"/>
              <a:t>	</a:t>
            </a:r>
            <a:r>
              <a:rPr lang="en-US" sz="2000" u="sng" dirty="0" smtClean="0"/>
              <a:t>Genericity by …</a:t>
            </a:r>
          </a:p>
          <a:p>
            <a:pPr lvl="1"/>
            <a:r>
              <a:rPr lang="en-US" sz="2000" dirty="0" smtClean="0"/>
              <a:t>Value:			e.g. function </a:t>
            </a:r>
            <a:r>
              <a:rPr lang="en-US" sz="2000" dirty="0"/>
              <a:t>abstraction</a:t>
            </a:r>
          </a:p>
          <a:p>
            <a:pPr lvl="1"/>
            <a:r>
              <a:rPr lang="en-US" sz="2000" dirty="0" smtClean="0"/>
              <a:t>Type:				e.g. (</a:t>
            </a:r>
            <a:r>
              <a:rPr lang="en-US" sz="2000" dirty="0"/>
              <a:t>parametric or </a:t>
            </a:r>
            <a:r>
              <a:rPr lang="en-US" sz="2000" dirty="0" err="1"/>
              <a:t>adhoc</a:t>
            </a:r>
            <a:r>
              <a:rPr lang="en-US" sz="2000" dirty="0"/>
              <a:t>) polymorphism</a:t>
            </a:r>
          </a:p>
          <a:p>
            <a:pPr lvl="1"/>
            <a:r>
              <a:rPr lang="en-US" sz="2000" dirty="0" smtClean="0"/>
              <a:t>Function:			e.g. functions </a:t>
            </a:r>
            <a:r>
              <a:rPr lang="en-US" sz="2000" dirty="0"/>
              <a:t>as values</a:t>
            </a:r>
          </a:p>
          <a:p>
            <a:pPr lvl="1"/>
            <a:r>
              <a:rPr lang="en-US" sz="2000" dirty="0" smtClean="0"/>
              <a:t>Structure:			e.g. requirements </a:t>
            </a:r>
            <a:r>
              <a:rPr lang="en-US" sz="2000" dirty="0"/>
              <a:t>and operations on types</a:t>
            </a:r>
          </a:p>
          <a:p>
            <a:pPr lvl="1"/>
            <a:r>
              <a:rPr lang="en-US" sz="2000" dirty="0" smtClean="0"/>
              <a:t>Property:			e.g. properties </a:t>
            </a:r>
            <a:r>
              <a:rPr lang="en-US" sz="2000" dirty="0"/>
              <a:t>on type</a:t>
            </a:r>
          </a:p>
          <a:p>
            <a:pPr lvl="1"/>
            <a:r>
              <a:rPr lang="en-US" sz="2000" dirty="0" smtClean="0"/>
              <a:t>Stage: 			e.g. meta-programming</a:t>
            </a:r>
            <a:endParaRPr lang="en-US" sz="2000" dirty="0"/>
          </a:p>
          <a:p>
            <a:pPr lvl="1"/>
            <a:r>
              <a:rPr lang="en-US" sz="2000" dirty="0" smtClean="0"/>
              <a:t>Shape:			e.g. </a:t>
            </a:r>
            <a:r>
              <a:rPr lang="en-US" sz="2000" dirty="0" err="1" smtClean="0"/>
              <a:t>datatype</a:t>
            </a:r>
            <a:r>
              <a:rPr lang="en-US" sz="2000" dirty="0" smtClean="0"/>
              <a:t>-</a:t>
            </a:r>
            <a:r>
              <a:rPr lang="en-US" sz="2000" dirty="0"/>
              <a:t>g</a:t>
            </a:r>
            <a:r>
              <a:rPr lang="en-US" sz="2000" dirty="0" smtClean="0"/>
              <a:t>eneric</a:t>
            </a:r>
          </a:p>
          <a:p>
            <a:pPr marL="457200" lvl="1" indent="0">
              <a:buNone/>
            </a:pPr>
            <a:endParaRPr lang="en-US" sz="1000" dirty="0" smtClean="0"/>
          </a:p>
          <a:p>
            <a:pPr marL="457200" lvl="1" indent="0">
              <a:buNone/>
            </a:pPr>
            <a:r>
              <a:rPr lang="en-US" sz="2000" dirty="0" smtClean="0"/>
              <a:t>cf. </a:t>
            </a:r>
            <a:r>
              <a:rPr lang="en-US" sz="2000" b="1" dirty="0"/>
              <a:t>"</a:t>
            </a:r>
            <a:r>
              <a:rPr lang="en-US" sz="2000" b="1" dirty="0" err="1"/>
              <a:t>Datatype</a:t>
            </a:r>
            <a:r>
              <a:rPr lang="en-US" sz="2000" b="1" dirty="0"/>
              <a:t> Generic </a:t>
            </a:r>
            <a:r>
              <a:rPr lang="en-US" sz="2000" b="1" dirty="0" smtClean="0"/>
              <a:t>Programming”</a:t>
            </a:r>
            <a:r>
              <a:rPr lang="en-US" sz="2000" dirty="0" smtClean="0"/>
              <a:t>. Gibbons. </a:t>
            </a:r>
            <a:r>
              <a:rPr lang="en-US" sz="1600" dirty="0" smtClean="0"/>
              <a:t>[In </a:t>
            </a:r>
            <a:r>
              <a:rPr lang="en-US" sz="1600" dirty="0"/>
              <a:t>Spring School on </a:t>
            </a:r>
            <a:r>
              <a:rPr lang="en-US" sz="1600" dirty="0" err="1"/>
              <a:t>Datatype</a:t>
            </a:r>
            <a:r>
              <a:rPr lang="en-US" sz="1600" dirty="0"/>
              <a:t>-</a:t>
            </a:r>
            <a:r>
              <a:rPr lang="en-US" sz="1600" dirty="0" smtClean="0"/>
              <a:t>Generic Programming</a:t>
            </a:r>
            <a:r>
              <a:rPr lang="en-US" sz="1600" dirty="0"/>
              <a:t>, volume 4719 of Lecture Notes </a:t>
            </a:r>
            <a:r>
              <a:rPr lang="en-US" sz="1600" dirty="0" smtClean="0"/>
              <a:t>in Computer </a:t>
            </a:r>
            <a:r>
              <a:rPr lang="en-US" sz="1600" dirty="0"/>
              <a:t>Science. Springer-</a:t>
            </a:r>
            <a:r>
              <a:rPr lang="en-US" sz="1600" dirty="0" err="1"/>
              <a:t>Verlag</a:t>
            </a:r>
            <a:r>
              <a:rPr lang="en-US" sz="1600" dirty="0" smtClean="0"/>
              <a:t>.]</a:t>
            </a:r>
          </a:p>
          <a:p>
            <a:pPr marL="457200" lvl="1" indent="0">
              <a:buNone/>
            </a:pPr>
            <a:endParaRPr lang="en-US" sz="1000" dirty="0" smtClean="0"/>
          </a:p>
          <a:p>
            <a:pPr>
              <a:buFontTx/>
              <a:buChar char="•"/>
            </a:pPr>
            <a:r>
              <a:rPr lang="en-US" sz="2400" dirty="0" smtClean="0"/>
              <a:t>C++ supports generic programming via </a:t>
            </a:r>
            <a:r>
              <a:rPr lang="en-US" sz="2400" b="1" dirty="0" smtClean="0"/>
              <a:t>templates</a:t>
            </a:r>
            <a:r>
              <a:rPr lang="en-US" sz="2400" dirty="0" smtClean="0"/>
              <a:t>. </a:t>
            </a:r>
            <a:endParaRPr lang="en-US" sz="2000" dirty="0" smtClean="0"/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6910203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7638"/>
            <a:ext cx="8229600" cy="1143000"/>
          </a:xfrm>
        </p:spPr>
        <p:txBody>
          <a:bodyPr/>
          <a:lstStyle/>
          <a:p>
            <a:r>
              <a:rPr lang="en-US" sz="4000" dirty="0"/>
              <a:t>Concepts: Motivation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71782"/>
            <a:ext cx="8229600" cy="4525963"/>
          </a:xfrm>
        </p:spPr>
        <p:txBody>
          <a:bodyPr/>
          <a:lstStyle/>
          <a:p>
            <a:pPr marL="0" indent="0">
              <a:buNone/>
            </a:pPr>
            <a:endParaRPr lang="en-US" sz="1600" dirty="0" smtClean="0"/>
          </a:p>
        </p:txBody>
      </p:sp>
      <p:sp>
        <p:nvSpPr>
          <p:cNvPr id="4" name="Rectangle 3"/>
          <p:cNvSpPr/>
          <p:nvPr/>
        </p:nvSpPr>
        <p:spPr>
          <a:xfrm>
            <a:off x="282221" y="971782"/>
            <a:ext cx="8607779" cy="4968996"/>
          </a:xfrm>
          <a:prstGeom prst="rect">
            <a:avLst/>
          </a:prstGeom>
          <a:solidFill>
            <a:schemeClr val="bg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b="1" cap="small" dirty="0" smtClean="0">
                <a:solidFill>
                  <a:srgbClr val="000090"/>
                </a:solidFill>
                <a:uFill>
                  <a:solidFill>
                    <a:srgbClr val="000090"/>
                  </a:solidFill>
                </a:uFill>
              </a:rPr>
              <a:t>Example: Accumulate</a:t>
            </a:r>
          </a:p>
          <a:p>
            <a:endParaRPr lang="en-US" sz="1000" b="1" dirty="0" smtClean="0">
              <a:solidFill>
                <a:srgbClr val="000090"/>
              </a:solidFill>
              <a:latin typeface="Courier New"/>
              <a:cs typeface="Courier New"/>
            </a:endParaRPr>
          </a:p>
          <a:p>
            <a:pPr marL="285750" indent="-285750">
              <a:buFontTx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Define a generic function:</a:t>
            </a:r>
          </a:p>
          <a:p>
            <a:endParaRPr lang="en-US" sz="500" dirty="0">
              <a:solidFill>
                <a:schemeClr val="tx1"/>
              </a:solidFill>
            </a:endParaRP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template&lt;typename </a:t>
            </a:r>
            <a:r>
              <a:rPr lang="en-US" sz="1600" b="1" dirty="0" err="1" smtClean="0">
                <a:solidFill>
                  <a:srgbClr val="000090"/>
                </a:solidFill>
                <a:latin typeface="Courier"/>
                <a:cs typeface="Courier"/>
              </a:rPr>
              <a:t>Iter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, 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typename 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T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, typename </a:t>
            </a:r>
            <a:r>
              <a:rPr lang="en-US" sz="1600" b="1" dirty="0" err="1" smtClean="0">
                <a:solidFill>
                  <a:srgbClr val="000090"/>
                </a:solidFill>
                <a:latin typeface="Courier"/>
                <a:cs typeface="Courier"/>
              </a:rPr>
              <a:t>BinOp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&gt;</a:t>
            </a:r>
            <a:endParaRPr lang="en-US" sz="1600" dirty="0">
              <a:solidFill>
                <a:srgbClr val="000090"/>
              </a:solidFill>
              <a:latin typeface="Courier"/>
              <a:cs typeface="Courier"/>
            </a:endParaRPr>
          </a:p>
          <a:p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T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accumulate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(</a:t>
            </a:r>
            <a:r>
              <a:rPr lang="en-US" sz="1600" b="1" dirty="0" err="1" smtClean="0">
                <a:solidFill>
                  <a:srgbClr val="000090"/>
                </a:solidFill>
                <a:latin typeface="Courier"/>
                <a:cs typeface="Courier"/>
              </a:rPr>
              <a:t>Iter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first, </a:t>
            </a:r>
            <a:r>
              <a:rPr lang="en-US" sz="1600" b="1" dirty="0" err="1" smtClean="0">
                <a:solidFill>
                  <a:srgbClr val="000090"/>
                </a:solidFill>
                <a:latin typeface="Courier"/>
                <a:cs typeface="Courier"/>
              </a:rPr>
              <a:t>Iter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last, 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T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init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, </a:t>
            </a:r>
            <a:r>
              <a:rPr lang="en-US" sz="1600" b="1" dirty="0" err="1" smtClean="0">
                <a:solidFill>
                  <a:srgbClr val="000090"/>
                </a:solidFill>
                <a:latin typeface="Courier"/>
                <a:cs typeface="Courier"/>
              </a:rPr>
              <a:t>BinOp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bin_op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) {</a:t>
            </a: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 for (; first 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!= 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last; 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++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first)</a:t>
            </a: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   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init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=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bin_op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(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init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, 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*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first);</a:t>
            </a: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 return 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init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;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}</a:t>
            </a:r>
          </a:p>
          <a:p>
            <a:endParaRPr lang="en-US" sz="2000" dirty="0" smtClean="0">
              <a:solidFill>
                <a:schemeClr val="tx1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US" sz="2000" dirty="0" smtClean="0">
                <a:solidFill>
                  <a:schemeClr val="tx1"/>
                </a:solidFill>
              </a:rPr>
              <a:t>Requirements:</a:t>
            </a:r>
            <a:endParaRPr lang="en-US" sz="2000" dirty="0">
              <a:solidFill>
                <a:schemeClr val="tx1"/>
              </a:solidFill>
            </a:endParaRPr>
          </a:p>
          <a:p>
            <a:pPr marL="742950" lvl="1" indent="-285750">
              <a:buFont typeface="Arial"/>
              <a:buChar char="•"/>
            </a:pPr>
            <a:r>
              <a:rPr lang="en-US" sz="1600" dirty="0" smtClean="0">
                <a:solidFill>
                  <a:schemeClr val="tx1"/>
                </a:solidFill>
              </a:rPr>
              <a:t>Used operators are defined: 					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!=, ++, *, =</a:t>
            </a:r>
            <a:r>
              <a:rPr lang="en-US" sz="1600" dirty="0" smtClean="0">
                <a:solidFill>
                  <a:schemeClr val="tx1"/>
                </a:solidFill>
                <a:latin typeface="Courier New"/>
                <a:cs typeface="Courier New"/>
              </a:rPr>
              <a:t> </a:t>
            </a:r>
          </a:p>
          <a:p>
            <a:pPr marL="742950" lvl="1" indent="-285750">
              <a:buFont typeface="Arial"/>
              <a:buChar char="•"/>
            </a:pPr>
            <a:r>
              <a:rPr lang="en-US" sz="1600" dirty="0" smtClean="0">
                <a:solidFill>
                  <a:schemeClr val="tx1"/>
                </a:solidFill>
              </a:rPr>
              <a:t>The uses of operators are</a:t>
            </a:r>
            <a:r>
              <a:rPr lang="en-US" sz="1600" dirty="0">
                <a:solidFill>
                  <a:schemeClr val="tx1"/>
                </a:solidFill>
              </a:rPr>
              <a:t> valid</a:t>
            </a:r>
          </a:p>
          <a:p>
            <a:pPr marL="742950" lvl="1" indent="-285750">
              <a:buFont typeface="Arial"/>
              <a:buChar char="•"/>
            </a:pPr>
            <a:r>
              <a:rPr lang="en-US" sz="1600" dirty="0" smtClean="0">
                <a:solidFill>
                  <a:srgbClr val="000000"/>
                </a:solidFill>
              </a:rPr>
              <a:t>Some </a:t>
            </a:r>
            <a:r>
              <a:rPr lang="en-US" sz="1600" dirty="0">
                <a:solidFill>
                  <a:srgbClr val="000000"/>
                </a:solidFill>
              </a:rPr>
              <a:t>operations are amortized constant </a:t>
            </a:r>
            <a:r>
              <a:rPr lang="en-US" sz="1600" dirty="0" smtClean="0">
                <a:solidFill>
                  <a:srgbClr val="000000"/>
                </a:solidFill>
              </a:rPr>
              <a:t>time: 	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!</a:t>
            </a:r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=, ++, *</a:t>
            </a:r>
            <a:endParaRPr lang="en-US" sz="1600" dirty="0" smtClean="0">
              <a:solidFill>
                <a:schemeClr val="tx1"/>
              </a:solidFill>
              <a:latin typeface="Courier"/>
              <a:cs typeface="Courier"/>
            </a:endParaRPr>
          </a:p>
          <a:p>
            <a:pPr marL="742950" lvl="1" indent="-285750">
              <a:buFont typeface="Arial"/>
              <a:buChar char="•"/>
            </a:pPr>
            <a:r>
              <a:rPr lang="en-US" sz="1600" dirty="0" smtClean="0">
                <a:solidFill>
                  <a:schemeClr val="tx1"/>
                </a:solidFill>
              </a:rPr>
              <a:t>Input parameter values can be copied and copy-constructed</a:t>
            </a:r>
          </a:p>
          <a:p>
            <a:endParaRPr lang="en-US" sz="2000" b="1" dirty="0" smtClean="0">
              <a:solidFill>
                <a:schemeClr val="tx1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US" sz="2000" b="1" dirty="0" smtClean="0">
                <a:solidFill>
                  <a:schemeClr val="tx1"/>
                </a:solidFill>
              </a:rPr>
              <a:t>Concepts</a:t>
            </a:r>
            <a:r>
              <a:rPr lang="en-US" sz="2000" dirty="0" smtClean="0">
                <a:solidFill>
                  <a:schemeClr val="tx1"/>
                </a:solidFill>
              </a:rPr>
              <a:t> express and group the above requirements.</a:t>
            </a:r>
          </a:p>
          <a:p>
            <a:pPr marL="742950" lvl="1" indent="-285750">
              <a:buFont typeface="Arial"/>
              <a:buChar char="•"/>
            </a:pPr>
            <a:r>
              <a:rPr lang="en-US" sz="1600" dirty="0" smtClean="0">
                <a:solidFill>
                  <a:schemeClr val="tx1"/>
                </a:solidFill>
              </a:rPr>
              <a:t>Types must satisfy the requirements.</a:t>
            </a:r>
          </a:p>
        </p:txBody>
      </p:sp>
    </p:spTree>
    <p:extLst>
      <p:ext uri="{BB962C8B-B14F-4D97-AF65-F5344CB8AC3E}">
        <p14:creationId xmlns:p14="http://schemas.microsoft.com/office/powerpoint/2010/main" val="34985262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7638"/>
            <a:ext cx="8229600" cy="1143000"/>
          </a:xfrm>
        </p:spPr>
        <p:txBody>
          <a:bodyPr/>
          <a:lstStyle/>
          <a:p>
            <a:r>
              <a:rPr lang="en-US" sz="4000" dirty="0"/>
              <a:t>Concepts: Motivation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71782"/>
            <a:ext cx="8229600" cy="4525963"/>
          </a:xfrm>
        </p:spPr>
        <p:txBody>
          <a:bodyPr/>
          <a:lstStyle/>
          <a:p>
            <a:pPr marL="0" indent="0">
              <a:buNone/>
            </a:pPr>
            <a:endParaRPr lang="en-US" sz="1600" dirty="0" smtClean="0"/>
          </a:p>
        </p:txBody>
      </p:sp>
      <p:sp>
        <p:nvSpPr>
          <p:cNvPr id="4" name="Rectangle 3"/>
          <p:cNvSpPr/>
          <p:nvPr/>
        </p:nvSpPr>
        <p:spPr>
          <a:xfrm>
            <a:off x="282221" y="971782"/>
            <a:ext cx="8607779" cy="4968996"/>
          </a:xfrm>
          <a:prstGeom prst="rect">
            <a:avLst/>
          </a:prstGeom>
          <a:solidFill>
            <a:srgbClr val="EEECE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b="1" cap="small" dirty="0" smtClean="0">
                <a:solidFill>
                  <a:srgbClr val="000090"/>
                </a:solidFill>
                <a:uFill>
                  <a:solidFill>
                    <a:srgbClr val="000090"/>
                  </a:solidFill>
                </a:uFill>
              </a:rPr>
              <a:t>Example: Accumulate</a:t>
            </a:r>
          </a:p>
          <a:p>
            <a:endParaRPr lang="en-US" sz="1000" b="1" dirty="0" smtClean="0">
              <a:solidFill>
                <a:srgbClr val="000090"/>
              </a:solidFill>
              <a:latin typeface="Courier New"/>
              <a:cs typeface="Courier New"/>
            </a:endParaRPr>
          </a:p>
          <a:p>
            <a:pPr marL="285750" indent="-285750">
              <a:buFontTx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Define a generic function:</a:t>
            </a:r>
          </a:p>
          <a:p>
            <a:endParaRPr lang="en-US" sz="500" dirty="0">
              <a:solidFill>
                <a:schemeClr val="tx1"/>
              </a:solidFill>
            </a:endParaRP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template&lt;typename </a:t>
            </a:r>
            <a:r>
              <a:rPr lang="en-US" sz="1600" b="1" dirty="0" err="1" smtClean="0">
                <a:solidFill>
                  <a:srgbClr val="000090"/>
                </a:solidFill>
                <a:latin typeface="Courier"/>
                <a:cs typeface="Courier"/>
              </a:rPr>
              <a:t>Iter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, 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typename 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T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, typename </a:t>
            </a:r>
            <a:r>
              <a:rPr lang="en-US" sz="1600" b="1" dirty="0" err="1" smtClean="0">
                <a:solidFill>
                  <a:srgbClr val="000090"/>
                </a:solidFill>
                <a:latin typeface="Courier"/>
                <a:cs typeface="Courier"/>
              </a:rPr>
              <a:t>BinOp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&gt;</a:t>
            </a:r>
            <a:endParaRPr lang="en-US" sz="1600" dirty="0">
              <a:solidFill>
                <a:srgbClr val="000090"/>
              </a:solidFill>
              <a:latin typeface="Courier"/>
              <a:cs typeface="Courier"/>
            </a:endParaRPr>
          </a:p>
          <a:p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T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accumulate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(</a:t>
            </a:r>
            <a:r>
              <a:rPr lang="en-US" sz="1600" b="1" dirty="0" err="1" smtClean="0">
                <a:solidFill>
                  <a:srgbClr val="000090"/>
                </a:solidFill>
                <a:latin typeface="Courier"/>
                <a:cs typeface="Courier"/>
              </a:rPr>
              <a:t>Iter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first, </a:t>
            </a:r>
            <a:r>
              <a:rPr lang="en-US" sz="1600" b="1" dirty="0" err="1" smtClean="0">
                <a:solidFill>
                  <a:srgbClr val="000090"/>
                </a:solidFill>
                <a:latin typeface="Courier"/>
                <a:cs typeface="Courier"/>
              </a:rPr>
              <a:t>Iter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last, 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T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init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, </a:t>
            </a:r>
            <a:r>
              <a:rPr lang="en-US" sz="1600" b="1" dirty="0" err="1" smtClean="0">
                <a:solidFill>
                  <a:srgbClr val="000090"/>
                </a:solidFill>
                <a:latin typeface="Courier"/>
                <a:cs typeface="Courier"/>
              </a:rPr>
              <a:t>BinOp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bin_op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) {</a:t>
            </a: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 for (; first != last; ++first)</a:t>
            </a: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   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init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= 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bin_op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(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init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, *first);</a:t>
            </a: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 return 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init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;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}</a:t>
            </a:r>
          </a:p>
          <a:p>
            <a:endParaRPr lang="en-US" sz="2000" dirty="0" smtClean="0">
              <a:solidFill>
                <a:schemeClr val="tx1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US" sz="2000" dirty="0" smtClean="0">
                <a:solidFill>
                  <a:schemeClr val="tx1"/>
                </a:solidFill>
              </a:rPr>
              <a:t>Requirements:</a:t>
            </a:r>
          </a:p>
          <a:p>
            <a:pPr marL="742950" lvl="1" indent="-285750">
              <a:buFont typeface="Arial"/>
              <a:buChar char="•"/>
            </a:pPr>
            <a:r>
              <a:rPr lang="en-US" sz="1600" b="1" dirty="0" err="1" smtClean="0">
                <a:solidFill>
                  <a:schemeClr val="tx1"/>
                </a:solidFill>
                <a:latin typeface="Courier"/>
                <a:cs typeface="Courier"/>
              </a:rPr>
              <a:t>Iter</a:t>
            </a:r>
            <a:r>
              <a:rPr lang="en-US" sz="1600" dirty="0" smtClean="0">
                <a:solidFill>
                  <a:schemeClr val="tx1"/>
                </a:solidFill>
              </a:rPr>
              <a:t> 					satisfies the requirements of an </a:t>
            </a:r>
            <a:r>
              <a:rPr lang="en-US" sz="1600" b="1" dirty="0" smtClean="0">
                <a:solidFill>
                  <a:schemeClr val="tx1"/>
                </a:solidFill>
              </a:rPr>
              <a:t>input iterator</a:t>
            </a:r>
          </a:p>
          <a:p>
            <a:pPr lvl="1"/>
            <a:r>
              <a:rPr lang="en-US" sz="1600" dirty="0">
                <a:solidFill>
                  <a:schemeClr val="tx1"/>
                </a:solidFill>
              </a:rPr>
              <a:t>	</a:t>
            </a:r>
            <a:r>
              <a:rPr lang="en-US" sz="1600" dirty="0" smtClean="0">
                <a:solidFill>
                  <a:schemeClr val="tx1"/>
                </a:solidFill>
              </a:rPr>
              <a:t>e.g. 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!</a:t>
            </a:r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=, ++, 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*</a:t>
            </a:r>
          </a:p>
          <a:p>
            <a:pPr marL="742950" lvl="1" indent="-285750">
              <a:buFont typeface="Arial"/>
              <a:buChar char="•"/>
            </a:pPr>
            <a:r>
              <a:rPr lang="en-US" sz="1600" b="1" dirty="0" err="1" smtClean="0">
                <a:solidFill>
                  <a:schemeClr val="tx1"/>
                </a:solidFill>
                <a:latin typeface="Courier"/>
                <a:cs typeface="Courier"/>
              </a:rPr>
              <a:t>BinOp</a:t>
            </a:r>
            <a:r>
              <a:rPr lang="en-US" sz="1600" dirty="0" smtClean="0">
                <a:solidFill>
                  <a:schemeClr val="tx1"/>
                </a:solidFill>
              </a:rPr>
              <a:t> 				satisfies the requirements of a </a:t>
            </a:r>
            <a:r>
              <a:rPr lang="en-US" sz="1600" b="1" dirty="0" smtClean="0">
                <a:solidFill>
                  <a:schemeClr val="tx1"/>
                </a:solidFill>
              </a:rPr>
              <a:t>binary function</a:t>
            </a:r>
            <a:r>
              <a:rPr lang="en-US" sz="1600" dirty="0" smtClean="0">
                <a:solidFill>
                  <a:schemeClr val="tx1"/>
                </a:solidFill>
              </a:rPr>
              <a:t>.</a:t>
            </a:r>
          </a:p>
          <a:p>
            <a:pPr marL="742950" lvl="1" indent="-285750">
              <a:buFont typeface="Arial"/>
              <a:buChar char="•"/>
            </a:pPr>
            <a:r>
              <a:rPr lang="en-US" sz="1600" dirty="0" smtClean="0">
                <a:solidFill>
                  <a:schemeClr val="tx1"/>
                </a:solidFill>
              </a:rPr>
              <a:t>The </a:t>
            </a:r>
            <a:r>
              <a:rPr lang="en-US" sz="1600" b="1" dirty="0" smtClean="0">
                <a:solidFill>
                  <a:schemeClr val="tx1"/>
                </a:solidFill>
              </a:rPr>
              <a:t>result of </a:t>
            </a:r>
            <a:r>
              <a:rPr lang="en-US" sz="1600" b="1" dirty="0" err="1" smtClean="0">
                <a:solidFill>
                  <a:schemeClr val="tx1"/>
                </a:solidFill>
                <a:latin typeface="Courier"/>
                <a:cs typeface="Courier"/>
              </a:rPr>
              <a:t>bin_op</a:t>
            </a:r>
            <a:r>
              <a:rPr lang="en-US" sz="1600" b="1" dirty="0" smtClean="0">
                <a:solidFill>
                  <a:schemeClr val="tx1"/>
                </a:solidFill>
                <a:latin typeface="Courier"/>
                <a:cs typeface="Courier"/>
              </a:rPr>
              <a:t>()</a:t>
            </a:r>
            <a:r>
              <a:rPr lang="en-US" sz="1600" b="1" dirty="0" smtClean="0">
                <a:solidFill>
                  <a:schemeClr val="tx1"/>
                </a:solidFill>
              </a:rPr>
              <a:t> 	</a:t>
            </a:r>
            <a:r>
              <a:rPr lang="en-US" sz="1600" dirty="0" smtClean="0">
                <a:solidFill>
                  <a:schemeClr val="tx1"/>
                </a:solidFill>
              </a:rPr>
              <a:t>is </a:t>
            </a:r>
            <a:r>
              <a:rPr lang="en-US" sz="1600" b="1" dirty="0" smtClean="0">
                <a:solidFill>
                  <a:schemeClr val="tx1"/>
                </a:solidFill>
              </a:rPr>
              <a:t>convertible to </a:t>
            </a:r>
            <a:r>
              <a:rPr lang="en-US" sz="1600" dirty="0" smtClean="0">
                <a:solidFill>
                  <a:schemeClr val="tx1"/>
                </a:solidFill>
              </a:rPr>
              <a:t>the type of the elements.</a:t>
            </a:r>
          </a:p>
          <a:p>
            <a:endParaRPr lang="en-US" sz="2000" dirty="0" smtClean="0">
              <a:solidFill>
                <a:schemeClr val="tx1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US" sz="2000" dirty="0" smtClean="0">
                <a:solidFill>
                  <a:schemeClr val="tx1"/>
                </a:solidFill>
              </a:rPr>
              <a:t>In the STL: Input Iterator, Binary Function, Assignable. </a:t>
            </a:r>
          </a:p>
        </p:txBody>
      </p:sp>
    </p:spTree>
    <p:extLst>
      <p:ext uri="{BB962C8B-B14F-4D97-AF65-F5344CB8AC3E}">
        <p14:creationId xmlns:p14="http://schemas.microsoft.com/office/powerpoint/2010/main" val="19553315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7638"/>
            <a:ext cx="8229600" cy="1143000"/>
          </a:xfrm>
        </p:spPr>
        <p:txBody>
          <a:bodyPr/>
          <a:lstStyle/>
          <a:p>
            <a:r>
              <a:rPr lang="en-US" sz="4000" dirty="0"/>
              <a:t>Concepts: </a:t>
            </a:r>
            <a:r>
              <a:rPr lang="en-US" sz="4000" dirty="0" smtClean="0"/>
              <a:t>Definition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2223" y="971782"/>
            <a:ext cx="8565444" cy="4672662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sz="2400" dirty="0"/>
              <a:t>Concepts are </a:t>
            </a:r>
            <a:r>
              <a:rPr lang="en-US" sz="2400" dirty="0" smtClean="0"/>
              <a:t>an abstraction mechanism:</a:t>
            </a:r>
          </a:p>
          <a:p>
            <a:pPr lvl="1">
              <a:buFontTx/>
              <a:buChar char="•"/>
            </a:pPr>
            <a:r>
              <a:rPr lang="en-US" sz="2000" dirty="0" smtClean="0"/>
              <a:t>Group </a:t>
            </a:r>
            <a:r>
              <a:rPr lang="en-US" sz="2000" dirty="0"/>
              <a:t>requirements that generic components impose on their types:</a:t>
            </a:r>
          </a:p>
          <a:p>
            <a:pPr lvl="2">
              <a:buFontTx/>
              <a:buChar char="•"/>
            </a:pPr>
            <a:r>
              <a:rPr lang="en-US" sz="1600" dirty="0"/>
              <a:t>Syntactic properties: e.g. types, name declarations, </a:t>
            </a:r>
            <a:r>
              <a:rPr lang="en-US" sz="1600" dirty="0" smtClean="0"/>
              <a:t>valid expressions</a:t>
            </a:r>
            <a:endParaRPr lang="en-US" sz="1600" dirty="0"/>
          </a:p>
          <a:p>
            <a:pPr lvl="2">
              <a:buFontTx/>
              <a:buChar char="•"/>
            </a:pPr>
            <a:r>
              <a:rPr lang="en-US" sz="1600" dirty="0"/>
              <a:t>Semantic properties: e.g. axioms</a:t>
            </a:r>
          </a:p>
          <a:p>
            <a:pPr lvl="2">
              <a:buFontTx/>
              <a:buChar char="•"/>
            </a:pPr>
            <a:r>
              <a:rPr lang="en-US" sz="1600" dirty="0"/>
              <a:t>Complexity </a:t>
            </a:r>
            <a:r>
              <a:rPr lang="en-US" sz="1600" dirty="0" smtClean="0"/>
              <a:t>guarantees</a:t>
            </a:r>
          </a:p>
          <a:p>
            <a:pPr lvl="1">
              <a:buFontTx/>
              <a:buChar char="•"/>
            </a:pPr>
            <a:r>
              <a:rPr lang="en-US" sz="2000" dirty="0" smtClean="0"/>
              <a:t>Express algorithms in terms of the properties on their types.</a:t>
            </a:r>
          </a:p>
          <a:p>
            <a:pPr marL="457200" lvl="1" indent="0">
              <a:buNone/>
            </a:pPr>
            <a:endParaRPr lang="en-US" sz="1000" dirty="0" smtClean="0"/>
          </a:p>
          <a:p>
            <a:pPr>
              <a:buFontTx/>
              <a:buChar char="•"/>
            </a:pPr>
            <a:r>
              <a:rPr lang="en-US" sz="2400" dirty="0"/>
              <a:t>Concepts are an essential component of generic </a:t>
            </a:r>
            <a:r>
              <a:rPr lang="en-US" sz="2400" dirty="0" smtClean="0"/>
              <a:t>programming</a:t>
            </a:r>
            <a:r>
              <a:rPr lang="en-US" sz="2400" dirty="0"/>
              <a:t>:</a:t>
            </a:r>
            <a:r>
              <a:rPr lang="en-US" sz="2400" dirty="0" smtClean="0"/>
              <a:t> </a:t>
            </a:r>
            <a:endParaRPr lang="en-US" sz="2400" dirty="0"/>
          </a:p>
          <a:p>
            <a:pPr lvl="1">
              <a:buFontTx/>
              <a:buChar char="•"/>
            </a:pPr>
            <a:r>
              <a:rPr lang="en-US" sz="2000" dirty="0"/>
              <a:t>C</a:t>
            </a:r>
            <a:r>
              <a:rPr lang="en-US" sz="2000" dirty="0" smtClean="0"/>
              <a:t>onstraints </a:t>
            </a:r>
            <a:r>
              <a:rPr lang="en-US" sz="2000" dirty="0"/>
              <a:t>on </a:t>
            </a:r>
            <a:r>
              <a:rPr lang="en-US" sz="2000" dirty="0" smtClean="0"/>
              <a:t>types, or type predicates.</a:t>
            </a:r>
          </a:p>
          <a:p>
            <a:pPr lvl="1">
              <a:buFontTx/>
              <a:buChar char="•"/>
            </a:pPr>
            <a:r>
              <a:rPr lang="en-US" sz="2000" dirty="0" smtClean="0"/>
              <a:t>Aim: </a:t>
            </a:r>
            <a:r>
              <a:rPr lang="en-US" sz="2000" b="1" dirty="0" smtClean="0"/>
              <a:t>Safe and efficiency-preserving </a:t>
            </a:r>
            <a:r>
              <a:rPr lang="en-US" sz="2000" b="1" dirty="0"/>
              <a:t>reusability</a:t>
            </a:r>
            <a:r>
              <a:rPr lang="en-US" sz="2000" dirty="0"/>
              <a:t> of software </a:t>
            </a:r>
            <a:r>
              <a:rPr lang="en-US" sz="2000" dirty="0" smtClean="0"/>
              <a:t>components.</a:t>
            </a:r>
          </a:p>
          <a:p>
            <a:pPr lvl="2">
              <a:buFontTx/>
              <a:buChar char="•"/>
            </a:pPr>
            <a:r>
              <a:rPr lang="en-US" sz="1600" b="1" dirty="0" smtClean="0"/>
              <a:t>Efficiency-preserving</a:t>
            </a:r>
            <a:r>
              <a:rPr lang="en-US" sz="1600" dirty="0" smtClean="0"/>
              <a:t>: </a:t>
            </a:r>
          </a:p>
          <a:p>
            <a:pPr marL="914400" lvl="2" indent="0">
              <a:buNone/>
            </a:pPr>
            <a:r>
              <a:rPr lang="en-US" sz="1600" dirty="0"/>
              <a:t>	</a:t>
            </a:r>
            <a:r>
              <a:rPr lang="en-US" sz="1600" dirty="0" smtClean="0"/>
              <a:t>Instantiated generic component vs. initial concrete algorithm</a:t>
            </a:r>
          </a:p>
          <a:p>
            <a:pPr lvl="2">
              <a:buFontTx/>
              <a:buChar char="•"/>
            </a:pPr>
            <a:r>
              <a:rPr lang="en-US" sz="1600" b="1" dirty="0" smtClean="0"/>
              <a:t>Safety</a:t>
            </a:r>
            <a:r>
              <a:rPr lang="en-US" sz="1600" dirty="0" smtClean="0"/>
              <a:t>: </a:t>
            </a:r>
          </a:p>
          <a:p>
            <a:pPr marL="914400" lvl="2" indent="0">
              <a:buNone/>
            </a:pPr>
            <a:r>
              <a:rPr lang="en-US" sz="1600" dirty="0"/>
              <a:t>	</a:t>
            </a:r>
            <a:r>
              <a:rPr lang="en-US" sz="1600" dirty="0" smtClean="0"/>
              <a:t>Guaranteed instantiation </a:t>
            </a:r>
            <a:r>
              <a:rPr lang="en-US" sz="1600" dirty="0" smtClean="0">
                <a:sym typeface="Wingdings"/>
              </a:rPr>
              <a:t></a:t>
            </a:r>
            <a:r>
              <a:rPr lang="en-US" sz="1600" dirty="0" smtClean="0"/>
              <a:t> Separate type checking</a:t>
            </a:r>
          </a:p>
          <a:p>
            <a:pPr lvl="2">
              <a:buFontTx/>
              <a:buChar char="•"/>
            </a:pPr>
            <a:endParaRPr lang="en-US" sz="1600" dirty="0"/>
          </a:p>
          <a:p>
            <a:pPr lvl="1">
              <a:buFontTx/>
              <a:buChar char="•"/>
            </a:pPr>
            <a:endParaRPr lang="en-US" sz="2000" dirty="0" smtClean="0"/>
          </a:p>
          <a:p>
            <a:pPr>
              <a:buFontTx/>
              <a:buChar char="•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26921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7638"/>
            <a:ext cx="8229600" cy="1143000"/>
          </a:xfrm>
        </p:spPr>
        <p:txBody>
          <a:bodyPr/>
          <a:lstStyle/>
          <a:p>
            <a:r>
              <a:rPr lang="en-US" sz="4000" dirty="0" smtClean="0"/>
              <a:t>Concepts in Programming Languages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2222" y="985893"/>
            <a:ext cx="8621889" cy="5378218"/>
          </a:xfrm>
          <a:solidFill>
            <a:schemeClr val="bg1"/>
          </a:solidFill>
        </p:spPr>
        <p:txBody>
          <a:bodyPr/>
          <a:lstStyle/>
          <a:p>
            <a:pPr marL="0" indent="0">
              <a:buNone/>
            </a:pPr>
            <a:endParaRPr lang="en-US" sz="2400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sz="2400" dirty="0" smtClean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sz="2400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sz="2400" dirty="0" smtClean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sz="2400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sz="2400" dirty="0" smtClean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sz="2400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sz="2400" dirty="0" smtClean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sz="2400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sz="2400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sz="1000" dirty="0"/>
          </a:p>
          <a:p>
            <a:pPr>
              <a:buFont typeface="Lucida Grande"/>
              <a:buChar char="-"/>
            </a:pPr>
            <a:r>
              <a:rPr lang="en-US" sz="2000" dirty="0" smtClean="0"/>
              <a:t>“</a:t>
            </a:r>
            <a:r>
              <a:rPr lang="en-US" sz="2000" b="1" dirty="0"/>
              <a:t>An extended Comparative Study of Language Support for </a:t>
            </a:r>
            <a:r>
              <a:rPr lang="en-US" sz="2000" b="1" dirty="0" smtClean="0"/>
              <a:t>Generic 		Programming</a:t>
            </a:r>
            <a:r>
              <a:rPr lang="en-US" sz="2000" dirty="0"/>
              <a:t>”</a:t>
            </a:r>
            <a:r>
              <a:rPr lang="en-US" sz="2000" dirty="0" smtClean="0"/>
              <a:t>. </a:t>
            </a:r>
            <a:r>
              <a:rPr lang="es-ES_tradnl" sz="2000" dirty="0" err="1" smtClean="0"/>
              <a:t>Garcia</a:t>
            </a:r>
            <a:r>
              <a:rPr lang="es-ES_tradnl" sz="2000" dirty="0" smtClean="0"/>
              <a:t> et. Al. [</a:t>
            </a:r>
            <a:r>
              <a:rPr lang="en-US" sz="2000" dirty="0" smtClean="0"/>
              <a:t>J</a:t>
            </a:r>
            <a:r>
              <a:rPr lang="en-US" sz="2000" dirty="0"/>
              <a:t>. </a:t>
            </a:r>
            <a:r>
              <a:rPr lang="en-US" sz="2000" dirty="0" err="1"/>
              <a:t>Funct</a:t>
            </a:r>
            <a:r>
              <a:rPr lang="en-US" sz="2000" dirty="0"/>
              <a:t>. Program., 17(2):145–205, Mar. </a:t>
            </a:r>
            <a:r>
              <a:rPr lang="en-US" sz="2000" dirty="0" smtClean="0"/>
              <a:t>2007].</a:t>
            </a:r>
            <a:endParaRPr lang="en-US" sz="2000" dirty="0" smtClean="0">
              <a:solidFill>
                <a:srgbClr val="00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9001" y="927101"/>
            <a:ext cx="7112000" cy="4499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5749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7638"/>
            <a:ext cx="8229600" cy="1143000"/>
          </a:xfrm>
        </p:spPr>
        <p:txBody>
          <a:bodyPr/>
          <a:lstStyle/>
          <a:p>
            <a:r>
              <a:rPr lang="en-US" sz="4000" dirty="0" smtClean="0"/>
              <a:t>Concepts in C++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71782"/>
            <a:ext cx="8229600" cy="5434662"/>
          </a:xfrm>
          <a:solidFill>
            <a:schemeClr val="bg1"/>
          </a:solidFill>
        </p:spPr>
        <p:txBody>
          <a:bodyPr/>
          <a:lstStyle/>
          <a:p>
            <a:pPr>
              <a:buFontTx/>
              <a:buChar char="•"/>
            </a:pPr>
            <a:r>
              <a:rPr lang="en-US" sz="2400" dirty="0" smtClean="0"/>
              <a:t>Concepts are supported as library feature:</a:t>
            </a:r>
          </a:p>
          <a:p>
            <a:pPr lvl="1">
              <a:buFontTx/>
              <a:buChar char="•"/>
            </a:pPr>
            <a:r>
              <a:rPr lang="en-US" sz="2000" dirty="0" smtClean="0"/>
              <a:t>Standard Template Library: 			Designed based on concepts</a:t>
            </a:r>
          </a:p>
          <a:p>
            <a:pPr lvl="2">
              <a:buFontTx/>
              <a:buChar char="•"/>
            </a:pPr>
            <a:r>
              <a:rPr lang="en-US" sz="1600" dirty="0" smtClean="0"/>
              <a:t>Defines concepts in documentation</a:t>
            </a:r>
          </a:p>
          <a:p>
            <a:pPr lvl="1">
              <a:buFontTx/>
              <a:buChar char="•"/>
            </a:pPr>
            <a:r>
              <a:rPr lang="en-US" sz="2000" dirty="0" smtClean="0"/>
              <a:t>Suggestive names:					Express some properties on types</a:t>
            </a:r>
          </a:p>
          <a:p>
            <a:pPr lvl="2">
              <a:buFontTx/>
              <a:buChar char="•"/>
            </a:pPr>
            <a:r>
              <a:rPr lang="en-US" sz="1600" dirty="0" smtClean="0"/>
              <a:t>Not checked by the compiler</a:t>
            </a:r>
          </a:p>
          <a:p>
            <a:pPr lvl="2">
              <a:buFontTx/>
              <a:buChar char="•"/>
            </a:pPr>
            <a:r>
              <a:rPr lang="en-US" sz="1600" dirty="0" smtClean="0"/>
              <a:t>Cannot express complex requirements</a:t>
            </a:r>
          </a:p>
        </p:txBody>
      </p:sp>
      <p:sp>
        <p:nvSpPr>
          <p:cNvPr id="4" name="Rectangle 3"/>
          <p:cNvSpPr/>
          <p:nvPr/>
        </p:nvSpPr>
        <p:spPr>
          <a:xfrm>
            <a:off x="282221" y="3640667"/>
            <a:ext cx="8607779" cy="2721560"/>
          </a:xfrm>
          <a:prstGeom prst="rect">
            <a:avLst/>
          </a:prstGeom>
          <a:solidFill>
            <a:srgbClr val="EEECE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b="1" cap="small" dirty="0">
                <a:solidFill>
                  <a:srgbClr val="000090"/>
                </a:solidFill>
                <a:uFill>
                  <a:solidFill>
                    <a:srgbClr val="000090"/>
                  </a:solidFill>
                </a:uFill>
              </a:rPr>
              <a:t>Suggestive N</a:t>
            </a:r>
            <a:r>
              <a:rPr lang="en-US" b="1" cap="small" dirty="0" smtClean="0">
                <a:solidFill>
                  <a:srgbClr val="000090"/>
                </a:solidFill>
                <a:uFill>
                  <a:solidFill>
                    <a:srgbClr val="000090"/>
                  </a:solidFill>
                </a:uFill>
              </a:rPr>
              <a:t>ames Example: Accumulate </a:t>
            </a:r>
          </a:p>
          <a:p>
            <a:endParaRPr lang="en-US" sz="1600" b="1" dirty="0" smtClean="0">
              <a:solidFill>
                <a:srgbClr val="000090"/>
              </a:solidFill>
              <a:latin typeface="Courier New"/>
              <a:cs typeface="Courier New"/>
            </a:endParaRPr>
          </a:p>
          <a:p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// Assignable ?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template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&lt;typename </a:t>
            </a:r>
            <a:r>
              <a:rPr lang="en-US" sz="1600" b="1" dirty="0" err="1" smtClean="0">
                <a:solidFill>
                  <a:srgbClr val="000090"/>
                </a:solidFill>
                <a:latin typeface="Courier"/>
                <a:cs typeface="Courier"/>
              </a:rPr>
              <a:t>InputIterator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, 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typename 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T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, typename </a:t>
            </a:r>
            <a:r>
              <a:rPr lang="en-US" sz="1600" b="1" dirty="0" err="1" smtClean="0">
                <a:solidFill>
                  <a:srgbClr val="000090"/>
                </a:solidFill>
                <a:latin typeface="Courier"/>
                <a:cs typeface="Courier"/>
              </a:rPr>
              <a:t>BinaryFunction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&gt;</a:t>
            </a:r>
            <a:endParaRPr lang="en-US" sz="1600" dirty="0">
              <a:solidFill>
                <a:srgbClr val="000090"/>
              </a:solidFill>
              <a:latin typeface="Courier"/>
              <a:cs typeface="Courier"/>
            </a:endParaRPr>
          </a:p>
          <a:p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T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accumulate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(</a:t>
            </a:r>
            <a:r>
              <a:rPr lang="en-US" sz="1600" b="1" dirty="0" err="1" smtClean="0">
                <a:solidFill>
                  <a:srgbClr val="000090"/>
                </a:solidFill>
                <a:latin typeface="Courier"/>
                <a:cs typeface="Courier"/>
              </a:rPr>
              <a:t>InputIterator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first, </a:t>
            </a:r>
            <a:r>
              <a:rPr lang="en-US" sz="1600" b="1" dirty="0" err="1" smtClean="0">
                <a:solidFill>
                  <a:srgbClr val="000090"/>
                </a:solidFill>
                <a:latin typeface="Courier"/>
                <a:cs typeface="Courier"/>
              </a:rPr>
              <a:t>InputIterator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last, </a:t>
            </a:r>
            <a:endParaRPr lang="en-US" sz="1600" dirty="0" smtClean="0">
              <a:solidFill>
                <a:srgbClr val="000090"/>
              </a:solidFill>
              <a:latin typeface="Courier"/>
              <a:cs typeface="Courier"/>
            </a:endParaRPr>
          </a:p>
          <a:p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            T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init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, </a:t>
            </a:r>
            <a:r>
              <a:rPr lang="en-US" sz="1600" b="1" dirty="0" err="1" smtClean="0">
                <a:solidFill>
                  <a:srgbClr val="000090"/>
                </a:solidFill>
                <a:latin typeface="Courier"/>
                <a:cs typeface="Courier"/>
              </a:rPr>
              <a:t>BinaryFunction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bin_op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) {</a:t>
            </a: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 for (; first != last; ++first)</a:t>
            </a: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   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init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= 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bin_op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(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init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, *first);</a:t>
            </a: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 return 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init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;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}</a:t>
            </a:r>
          </a:p>
          <a:p>
            <a:endParaRPr lang="en-US" sz="1600" dirty="0" smtClean="0">
              <a:solidFill>
                <a:srgbClr val="000090"/>
              </a:solidFill>
              <a:latin typeface="Courier New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39233755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7638"/>
            <a:ext cx="8229600" cy="1143000"/>
          </a:xfrm>
        </p:spPr>
        <p:txBody>
          <a:bodyPr/>
          <a:lstStyle/>
          <a:p>
            <a:r>
              <a:rPr lang="en-US" sz="4000" dirty="0" smtClean="0"/>
              <a:t>Concepts in C++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4556" y="971782"/>
            <a:ext cx="8692444" cy="5434662"/>
          </a:xfrm>
          <a:solidFill>
            <a:schemeClr val="bg1"/>
          </a:solidFill>
        </p:spPr>
        <p:txBody>
          <a:bodyPr/>
          <a:lstStyle/>
          <a:p>
            <a:pPr>
              <a:buFontTx/>
              <a:buChar char="•"/>
            </a:pPr>
            <a:r>
              <a:rPr lang="en-US" sz="2400" dirty="0" smtClean="0"/>
              <a:t>Concepts are supported as library feature:</a:t>
            </a:r>
          </a:p>
          <a:p>
            <a:pPr lvl="1">
              <a:buFontTx/>
              <a:buChar char="•"/>
            </a:pPr>
            <a:r>
              <a:rPr lang="en-US" sz="2000" dirty="0" smtClean="0"/>
              <a:t>Standard Template Library: 			Designed based on concepts</a:t>
            </a:r>
          </a:p>
          <a:p>
            <a:pPr lvl="1">
              <a:buFontTx/>
              <a:buChar char="•"/>
            </a:pPr>
            <a:r>
              <a:rPr lang="en-US" sz="2000" dirty="0" smtClean="0"/>
              <a:t>Suggestive names:					Express some properties on types</a:t>
            </a:r>
          </a:p>
          <a:p>
            <a:pPr lvl="1">
              <a:buFontTx/>
              <a:buChar char="•"/>
            </a:pPr>
            <a:r>
              <a:rPr lang="en-US" sz="2000" dirty="0" smtClean="0"/>
              <a:t>Type-traits, tag dispatching, etc…:	Express properties on types</a:t>
            </a:r>
          </a:p>
          <a:p>
            <a:pPr lvl="1">
              <a:buFontTx/>
              <a:buChar char="•"/>
            </a:pPr>
            <a:r>
              <a:rPr lang="en-US" sz="2000" dirty="0" smtClean="0"/>
              <a:t>Boost Concept Checking Library: 	Emulates concepts-based approaches</a:t>
            </a:r>
          </a:p>
          <a:p>
            <a:pPr marL="0" indent="0">
              <a:buNone/>
            </a:pPr>
            <a:endParaRPr lang="en-US" sz="1000" dirty="0" smtClean="0"/>
          </a:p>
          <a:p>
            <a:pPr>
              <a:buFontTx/>
              <a:buChar char="•"/>
            </a:pPr>
            <a:r>
              <a:rPr lang="en-US" sz="2400" dirty="0" smtClean="0"/>
              <a:t>Library support: Issues </a:t>
            </a:r>
            <a:r>
              <a:rPr lang="en-US" sz="2400" dirty="0"/>
              <a:t>with usability</a:t>
            </a:r>
          </a:p>
          <a:p>
            <a:pPr lvl="1">
              <a:buFontTx/>
              <a:buChar char="•"/>
            </a:pPr>
            <a:endParaRPr lang="en-US" sz="2000" dirty="0" smtClean="0"/>
          </a:p>
          <a:p>
            <a:pPr lvl="1">
              <a:buFontTx/>
              <a:buChar char="•"/>
            </a:pPr>
            <a:endParaRPr lang="en-US" sz="2000" dirty="0"/>
          </a:p>
          <a:p>
            <a:pPr lvl="1">
              <a:buFontTx/>
              <a:buChar char="•"/>
            </a:pPr>
            <a:endParaRPr lang="en-US" sz="2000" dirty="0" smtClean="0"/>
          </a:p>
          <a:p>
            <a:pPr marL="457200" lvl="1" indent="0">
              <a:buNone/>
            </a:pPr>
            <a:endParaRPr lang="en-US" sz="1000" dirty="0" smtClean="0"/>
          </a:p>
          <a:p>
            <a:pPr>
              <a:buFontTx/>
              <a:buChar char="•"/>
            </a:pPr>
            <a:r>
              <a:rPr lang="en-US" sz="2400" dirty="0" smtClean="0"/>
              <a:t>Library support: insufficient</a:t>
            </a:r>
          </a:p>
        </p:txBody>
      </p:sp>
    </p:spTree>
    <p:extLst>
      <p:ext uri="{BB962C8B-B14F-4D97-AF65-F5344CB8AC3E}">
        <p14:creationId xmlns:p14="http://schemas.microsoft.com/office/powerpoint/2010/main" val="8972933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7638"/>
            <a:ext cx="8229600" cy="1143000"/>
          </a:xfrm>
        </p:spPr>
        <p:txBody>
          <a:bodyPr/>
          <a:lstStyle/>
          <a:p>
            <a:r>
              <a:rPr lang="en-US" sz="4000" dirty="0" smtClean="0"/>
              <a:t>Concepts in C++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200" y="971782"/>
            <a:ext cx="8715022" cy="5434662"/>
          </a:xfrm>
          <a:solidFill>
            <a:schemeClr val="bg1"/>
          </a:solidFill>
        </p:spPr>
        <p:txBody>
          <a:bodyPr/>
          <a:lstStyle/>
          <a:p>
            <a:pPr>
              <a:buFontTx/>
              <a:buChar char="•"/>
            </a:pPr>
            <a:r>
              <a:rPr lang="en-US" sz="2400" dirty="0" smtClean="0"/>
              <a:t>Concepts are supported as a library feature:</a:t>
            </a:r>
          </a:p>
          <a:p>
            <a:pPr lvl="1">
              <a:buFontTx/>
              <a:buChar char="•"/>
            </a:pPr>
            <a:r>
              <a:rPr lang="en-US" sz="2000" dirty="0" smtClean="0"/>
              <a:t>Standard Template Library: 			Designed based on concepts</a:t>
            </a:r>
          </a:p>
          <a:p>
            <a:pPr lvl="1">
              <a:buFontTx/>
              <a:buChar char="•"/>
            </a:pPr>
            <a:r>
              <a:rPr lang="en-US" sz="2000" dirty="0" smtClean="0"/>
              <a:t>Suggestive names:					Express some properties on types</a:t>
            </a:r>
          </a:p>
          <a:p>
            <a:pPr lvl="1">
              <a:buFontTx/>
              <a:buChar char="•"/>
            </a:pPr>
            <a:r>
              <a:rPr lang="en-US" sz="2000" dirty="0" smtClean="0"/>
              <a:t>Type-traits, tag dispatching, etc…:	Express properties on types</a:t>
            </a:r>
          </a:p>
          <a:p>
            <a:pPr lvl="1">
              <a:buFontTx/>
              <a:buChar char="•"/>
            </a:pPr>
            <a:r>
              <a:rPr lang="en-US" sz="2000" dirty="0" smtClean="0"/>
              <a:t>Boost Concept Checking Library: 	Emulates concepts-based approaches</a:t>
            </a:r>
          </a:p>
          <a:p>
            <a:pPr marL="0" indent="0">
              <a:buNone/>
            </a:pPr>
            <a:endParaRPr lang="en-US" sz="1000" dirty="0" smtClean="0"/>
          </a:p>
          <a:p>
            <a:pPr>
              <a:buFontTx/>
              <a:buChar char="•"/>
            </a:pPr>
            <a:r>
              <a:rPr lang="en-US" sz="2400" dirty="0" smtClean="0"/>
              <a:t>Library </a:t>
            </a:r>
            <a:r>
              <a:rPr lang="en-US" sz="2400" dirty="0"/>
              <a:t>support: I</a:t>
            </a:r>
            <a:r>
              <a:rPr lang="en-US" sz="2400" dirty="0" smtClean="0"/>
              <a:t>ssues with usability</a:t>
            </a:r>
          </a:p>
          <a:p>
            <a:pPr lvl="1">
              <a:buFontTx/>
              <a:buChar char="•"/>
            </a:pPr>
            <a:r>
              <a:rPr lang="en-US" sz="2000" dirty="0" smtClean="0"/>
              <a:t>Suggestive names: not expressive enough</a:t>
            </a:r>
          </a:p>
          <a:p>
            <a:pPr lvl="1">
              <a:buFontTx/>
              <a:buChar char="•"/>
            </a:pPr>
            <a:r>
              <a:rPr lang="en-US" sz="2000" dirty="0" smtClean="0"/>
              <a:t>Other methods: too verbose and complex</a:t>
            </a:r>
          </a:p>
          <a:p>
            <a:pPr lvl="1">
              <a:buFontTx/>
              <a:buChar char="•"/>
            </a:pPr>
            <a:r>
              <a:rPr lang="en-US" sz="2000" dirty="0" smtClean="0"/>
              <a:t>A language for experts ?</a:t>
            </a:r>
          </a:p>
          <a:p>
            <a:pPr marL="0" indent="0">
              <a:buNone/>
            </a:pPr>
            <a:endParaRPr lang="en-US" sz="1000" dirty="0"/>
          </a:p>
          <a:p>
            <a:pPr>
              <a:buFontTx/>
              <a:buChar char="•"/>
            </a:pPr>
            <a:r>
              <a:rPr lang="en-US" sz="2400" dirty="0"/>
              <a:t>Library support: </a:t>
            </a:r>
            <a:r>
              <a:rPr lang="en-US" sz="2400" dirty="0" smtClean="0"/>
              <a:t>Insufficient</a:t>
            </a:r>
          </a:p>
          <a:p>
            <a:pPr lvl="1">
              <a:buFontTx/>
              <a:buChar char="•"/>
            </a:pPr>
            <a:r>
              <a:rPr lang="en-US" sz="2000" dirty="0" smtClean="0"/>
              <a:t>Concepts are not checked by the compiler</a:t>
            </a:r>
          </a:p>
          <a:p>
            <a:pPr lvl="1">
              <a:buFontTx/>
              <a:buChar char="•"/>
            </a:pPr>
            <a:r>
              <a:rPr lang="en-US" sz="2000" b="1" dirty="0" smtClean="0"/>
              <a:t>Templates are not separately type-checked</a:t>
            </a:r>
          </a:p>
          <a:p>
            <a:pPr marL="914400" lvl="2" indent="0">
              <a:buNone/>
            </a:pPr>
            <a:r>
              <a:rPr lang="en-US" sz="2000" dirty="0" smtClean="0">
                <a:sym typeface="Wingdings"/>
              </a:rPr>
              <a:t> </a:t>
            </a:r>
            <a:r>
              <a:rPr lang="en-US" sz="2000" dirty="0" smtClean="0"/>
              <a:t>Faulty error detection and diagnosis</a:t>
            </a:r>
          </a:p>
        </p:txBody>
      </p:sp>
    </p:spTree>
    <p:extLst>
      <p:ext uri="{BB962C8B-B14F-4D97-AF65-F5344CB8AC3E}">
        <p14:creationId xmlns:p14="http://schemas.microsoft.com/office/powerpoint/2010/main" val="35679044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457200" y="1219200"/>
            <a:ext cx="8229600" cy="46510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3" pitchFamily="64" charset="2"/>
              <a:buChar char=""/>
              <a:defRPr sz="2600" kern="1200">
                <a:solidFill>
                  <a:schemeClr val="tx1"/>
                </a:solidFill>
                <a:latin typeface="+mn-lt"/>
                <a:ea typeface="ＭＳ Ｐゴシック" pitchFamily="-88" charset="-128"/>
                <a:cs typeface="ＭＳ Ｐゴシック" pitchFamily="-88" charset="-128"/>
              </a:defRPr>
            </a:lvl1pPr>
            <a:lvl2pPr marL="547688" indent="-27305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chemeClr val="accent2"/>
              </a:buClr>
              <a:buSzPct val="76000"/>
              <a:buFont typeface="Wingdings 3" pitchFamily="64" charset="2"/>
              <a:buChar char=""/>
              <a:defRPr sz="2300" kern="1200">
                <a:solidFill>
                  <a:schemeClr val="tx2"/>
                </a:solidFill>
                <a:latin typeface="+mn-lt"/>
                <a:ea typeface="ＭＳ Ｐゴシック" pitchFamily="-88" charset="-128"/>
                <a:cs typeface="+mn-cs"/>
              </a:defRPr>
            </a:lvl2pPr>
            <a:lvl3pPr marL="822325" indent="-22860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BCBCBC"/>
              </a:buClr>
              <a:buSzPct val="76000"/>
              <a:buFont typeface="Wingdings 3" pitchFamily="64" charset="2"/>
              <a:buChar char=""/>
              <a:defRPr sz="2000" kern="1200">
                <a:solidFill>
                  <a:schemeClr val="tx1"/>
                </a:solidFill>
                <a:latin typeface="+mn-lt"/>
                <a:ea typeface="ＭＳ Ｐゴシック" pitchFamily="-88" charset="-128"/>
                <a:cs typeface="+mn-cs"/>
              </a:defRPr>
            </a:lvl3pPr>
            <a:lvl4pPr marL="1096963" indent="-228600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8BA2B4"/>
              </a:buClr>
              <a:buSzPct val="70000"/>
              <a:buFont typeface="Wingdings" pitchFamily="64" charset="2"/>
              <a:buChar char=""/>
              <a:defRPr sz="2000" kern="1200">
                <a:solidFill>
                  <a:schemeClr val="tx1"/>
                </a:solidFill>
                <a:latin typeface="+mn-lt"/>
                <a:ea typeface="ＭＳ Ｐゴシック" pitchFamily="-88" charset="-128"/>
                <a:cs typeface="+mn-cs"/>
              </a:defRPr>
            </a:lvl4pPr>
            <a:lvl5pPr marL="13716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64" charset="2"/>
              <a:buChar char=""/>
              <a:defRPr sz="1600" kern="1200">
                <a:solidFill>
                  <a:schemeClr val="tx1"/>
                </a:solidFill>
                <a:latin typeface="+mn-lt"/>
                <a:ea typeface="ＭＳ Ｐゴシック" pitchFamily="-88" charset="-128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SzPct val="100000"/>
              <a:buFont typeface="Arial"/>
              <a:buChar char="•"/>
            </a:pPr>
            <a:r>
              <a:rPr lang="en-US" dirty="0" smtClean="0"/>
              <a:t>Late detection</a:t>
            </a:r>
          </a:p>
          <a:p>
            <a:pPr lvl="1">
              <a:buClrTx/>
              <a:buSzPct val="100000"/>
              <a:buFont typeface="Arial"/>
              <a:buChar char="•"/>
            </a:pPr>
            <a:r>
              <a:rPr lang="en-US" sz="1900" dirty="0" smtClean="0">
                <a:solidFill>
                  <a:schemeClr val="tx1"/>
                </a:solidFill>
              </a:rPr>
              <a:t>During instantiation</a:t>
            </a:r>
          </a:p>
          <a:p>
            <a:pPr marL="319088" lvl="1" indent="0">
              <a:buClrTx/>
              <a:buSzPct val="100000"/>
              <a:buNone/>
            </a:pPr>
            <a:endParaRPr lang="en-US" sz="1300" dirty="0" smtClean="0">
              <a:solidFill>
                <a:schemeClr val="tx1"/>
              </a:solidFill>
            </a:endParaRPr>
          </a:p>
          <a:p>
            <a:pPr>
              <a:buClrTx/>
              <a:buSzPct val="100000"/>
              <a:buFont typeface="Arial"/>
              <a:buChar char="•"/>
            </a:pPr>
            <a:r>
              <a:rPr lang="en-US" dirty="0" smtClean="0"/>
              <a:t>Complex and lengthy diagnoses</a:t>
            </a:r>
          </a:p>
          <a:p>
            <a:pPr lvl="1">
              <a:buClrTx/>
              <a:buSzPct val="100000"/>
              <a:buFont typeface="Arial"/>
              <a:buChar char="•"/>
            </a:pPr>
            <a:r>
              <a:rPr lang="en-US" sz="1900" dirty="0" smtClean="0">
                <a:solidFill>
                  <a:schemeClr val="tx1"/>
                </a:solidFill>
              </a:rPr>
              <a:t>Encapsulation breaks</a:t>
            </a:r>
          </a:p>
          <a:p>
            <a:pPr lvl="1">
              <a:buClrTx/>
              <a:buSzPct val="100000"/>
              <a:buFont typeface="Arial"/>
              <a:buChar char="•"/>
            </a:pPr>
            <a:r>
              <a:rPr lang="en-US" sz="1900" dirty="0" smtClean="0">
                <a:solidFill>
                  <a:schemeClr val="tx1"/>
                </a:solidFill>
              </a:rPr>
              <a:t>Library internals leak to users space</a:t>
            </a:r>
          </a:p>
          <a:p>
            <a:pPr marL="319088" lvl="1" indent="0">
              <a:buClrTx/>
              <a:buSzPct val="100000"/>
              <a:buNone/>
            </a:pPr>
            <a:endParaRPr lang="en-US" sz="1300" dirty="0" smtClean="0">
              <a:solidFill>
                <a:schemeClr val="tx1"/>
              </a:solidFill>
            </a:endParaRPr>
          </a:p>
          <a:p>
            <a:pPr>
              <a:buClrTx/>
              <a:buSzPct val="100000"/>
              <a:buFont typeface="Arial"/>
              <a:buChar char="•"/>
            </a:pPr>
            <a:r>
              <a:rPr lang="en-US" dirty="0" smtClean="0"/>
              <a:t>Worse: Non-detected semantic errors</a:t>
            </a:r>
          </a:p>
          <a:p>
            <a:pPr marL="0" indent="0">
              <a:buFont typeface="Wingdings 3" pitchFamily="64" charset="2"/>
              <a:buNone/>
            </a:pPr>
            <a:endParaRPr lang="en-US" sz="2000" dirty="0" smtClean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310445" y="199604"/>
            <a:ext cx="8494888" cy="1143000"/>
          </a:xfrm>
          <a:effectLst/>
        </p:spPr>
        <p:txBody>
          <a:bodyPr/>
          <a:lstStyle/>
          <a:p>
            <a:r>
              <a:rPr lang="en-US" sz="4000" dirty="0"/>
              <a:t>Problem: Error detection and diagnosis</a:t>
            </a:r>
          </a:p>
        </p:txBody>
      </p:sp>
    </p:spTree>
    <p:extLst>
      <p:ext uri="{BB962C8B-B14F-4D97-AF65-F5344CB8AC3E}">
        <p14:creationId xmlns:p14="http://schemas.microsoft.com/office/powerpoint/2010/main" val="2046230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/>
        </p:spPr>
        <p:txBody>
          <a:bodyPr/>
          <a:lstStyle/>
          <a:p>
            <a:r>
              <a:rPr lang="en-US" dirty="0" smtClean="0"/>
              <a:t>Templates: Problem – Example</a:t>
            </a:r>
            <a:r>
              <a:rPr lang="en-US" baseline="0" dirty="0" smtClean="0"/>
              <a:t> 0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457200" y="1219200"/>
            <a:ext cx="8229600" cy="4937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3" pitchFamily="64" charset="2"/>
              <a:buChar char=""/>
              <a:defRPr sz="2600" kern="1200">
                <a:solidFill>
                  <a:schemeClr val="tx1"/>
                </a:solidFill>
                <a:latin typeface="+mn-lt"/>
                <a:ea typeface="ＭＳ Ｐゴシック" pitchFamily="-88" charset="-128"/>
                <a:cs typeface="ＭＳ Ｐゴシック" pitchFamily="-88" charset="-128"/>
              </a:defRPr>
            </a:lvl1pPr>
            <a:lvl2pPr marL="547688" indent="-27305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chemeClr val="accent2"/>
              </a:buClr>
              <a:buSzPct val="76000"/>
              <a:buFont typeface="Wingdings 3" pitchFamily="64" charset="2"/>
              <a:buChar char=""/>
              <a:defRPr sz="2300" kern="1200">
                <a:solidFill>
                  <a:schemeClr val="tx2"/>
                </a:solidFill>
                <a:latin typeface="+mn-lt"/>
                <a:ea typeface="ＭＳ Ｐゴシック" pitchFamily="-88" charset="-128"/>
                <a:cs typeface="+mn-cs"/>
              </a:defRPr>
            </a:lvl2pPr>
            <a:lvl3pPr marL="822325" indent="-22860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BCBCBC"/>
              </a:buClr>
              <a:buSzPct val="76000"/>
              <a:buFont typeface="Wingdings 3" pitchFamily="64" charset="2"/>
              <a:buChar char=""/>
              <a:defRPr sz="2000" kern="1200">
                <a:solidFill>
                  <a:schemeClr val="tx1"/>
                </a:solidFill>
                <a:latin typeface="+mn-lt"/>
                <a:ea typeface="ＭＳ Ｐゴシック" pitchFamily="-88" charset="-128"/>
                <a:cs typeface="+mn-cs"/>
              </a:defRPr>
            </a:lvl3pPr>
            <a:lvl4pPr marL="1096963" indent="-228600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8BA2B4"/>
              </a:buClr>
              <a:buSzPct val="70000"/>
              <a:buFont typeface="Wingdings" pitchFamily="64" charset="2"/>
              <a:buChar char=""/>
              <a:defRPr sz="2000" kern="1200">
                <a:solidFill>
                  <a:schemeClr val="tx1"/>
                </a:solidFill>
                <a:latin typeface="+mn-lt"/>
                <a:ea typeface="ＭＳ Ｐゴシック" pitchFamily="-88" charset="-128"/>
                <a:cs typeface="+mn-cs"/>
              </a:defRPr>
            </a:lvl4pPr>
            <a:lvl5pPr marL="13716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64" charset="2"/>
              <a:buChar char=""/>
              <a:defRPr sz="1600" kern="1200">
                <a:solidFill>
                  <a:schemeClr val="tx1"/>
                </a:solidFill>
                <a:latin typeface="+mn-lt"/>
                <a:ea typeface="ＭＳ Ｐゴシック" pitchFamily="-88" charset="-128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300" dirty="0" smtClean="0"/>
              <a:t>Template Use:</a:t>
            </a:r>
          </a:p>
          <a:p>
            <a:pPr marL="0" indent="0">
              <a:buFont typeface="Wingdings 3" pitchFamily="64" charset="2"/>
              <a:buNone/>
            </a:pPr>
            <a:endParaRPr lang="en-US" sz="2000" dirty="0" smtClean="0"/>
          </a:p>
          <a:p>
            <a:pPr marL="0" indent="0">
              <a:buFont typeface="Wingdings 3" pitchFamily="64" charset="2"/>
              <a:buNone/>
            </a:pPr>
            <a:endParaRPr lang="en-US" dirty="0" smtClean="0"/>
          </a:p>
          <a:p>
            <a:r>
              <a:rPr lang="en-US" sz="2300" dirty="0" smtClean="0"/>
              <a:t>Compiler error:</a:t>
            </a:r>
          </a:p>
          <a:p>
            <a:pPr marL="0" indent="0">
              <a:buFont typeface="Wingdings 3" pitchFamily="64" charset="2"/>
              <a:buNone/>
            </a:pPr>
            <a:endParaRPr lang="en-US" sz="3200" dirty="0" smtClean="0"/>
          </a:p>
          <a:p>
            <a:pPr marL="0" indent="0">
              <a:buFont typeface="Wingdings 3" pitchFamily="64" charset="2"/>
              <a:buNone/>
            </a:pPr>
            <a:endParaRPr lang="en-US" dirty="0" smtClean="0"/>
          </a:p>
          <a:p>
            <a:endParaRPr lang="en-US" dirty="0" smtClean="0"/>
          </a:p>
        </p:txBody>
      </p:sp>
      <p:sp>
        <p:nvSpPr>
          <p:cNvPr id="7" name="Rounded Rectangle 6"/>
          <p:cNvSpPr/>
          <p:nvPr/>
        </p:nvSpPr>
        <p:spPr>
          <a:xfrm>
            <a:off x="88094" y="1676400"/>
            <a:ext cx="8957061" cy="762000"/>
          </a:xfrm>
          <a:prstGeom prst="roundRect">
            <a:avLst>
              <a:gd name="adj" fmla="val 4036"/>
            </a:avLst>
          </a:prstGeom>
          <a:solidFill>
            <a:schemeClr val="bg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v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ector&lt;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void*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&gt; 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v;</a:t>
            </a: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int i = 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accumulate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(v.begin()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, v.end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(),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0, </a:t>
            </a:r>
            <a:r>
              <a:rPr lang="fr-FR" sz="1600" b="1" dirty="0" smtClean="0">
                <a:solidFill>
                  <a:srgbClr val="000090"/>
                </a:solidFill>
                <a:latin typeface="Courier"/>
                <a:cs typeface="Courier"/>
              </a:rPr>
              <a:t>plus</a:t>
            </a:r>
            <a:r>
              <a:rPr lang="fr-FR" sz="1600" b="1" dirty="0">
                <a:solidFill>
                  <a:srgbClr val="000090"/>
                </a:solidFill>
                <a:latin typeface="Courier"/>
                <a:cs typeface="Courier"/>
              </a:rPr>
              <a:t>&lt;int&gt;()</a:t>
            </a:r>
            <a:r>
              <a:rPr lang="fr-FR" sz="1600" dirty="0">
                <a:solidFill>
                  <a:srgbClr val="000090"/>
                </a:solidFill>
                <a:latin typeface="Courier"/>
                <a:cs typeface="Courier"/>
              </a:rPr>
              <a:t>);</a:t>
            </a:r>
            <a:endParaRPr lang="en-US" sz="1600" b="1" dirty="0">
              <a:solidFill>
                <a:srgbClr val="000090"/>
              </a:solidFill>
              <a:latin typeface="Courier"/>
              <a:cs typeface="Courier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88094" y="2927350"/>
            <a:ext cx="8957061" cy="3429000"/>
          </a:xfrm>
          <a:prstGeom prst="roundRect">
            <a:avLst>
              <a:gd name="adj" fmla="val 4036"/>
            </a:avLst>
          </a:prstGeom>
          <a:solidFill>
            <a:schemeClr val="bg1">
              <a:lumMod val="85000"/>
            </a:scheme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$ clang+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+ </a:t>
            </a:r>
            <a:r>
              <a:rPr lang="en-US" sz="1600" b="1" dirty="0" err="1">
                <a:solidFill>
                  <a:srgbClr val="000090"/>
                </a:solidFill>
                <a:latin typeface="Courier"/>
                <a:cs typeface="Courier"/>
              </a:rPr>
              <a:t>test.cpp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 -o example</a:t>
            </a:r>
          </a:p>
          <a:p>
            <a:r>
              <a:rPr lang="en-US" sz="1400" dirty="0">
                <a:solidFill>
                  <a:srgbClr val="000090"/>
                </a:solidFill>
                <a:latin typeface="Courier"/>
                <a:cs typeface="Courier"/>
              </a:rPr>
              <a:t>/</a:t>
            </a:r>
            <a:r>
              <a:rPr lang="en-US" sz="1400" dirty="0" err="1">
                <a:solidFill>
                  <a:srgbClr val="000090"/>
                </a:solidFill>
                <a:latin typeface="Courier"/>
                <a:cs typeface="Courier"/>
              </a:rPr>
              <a:t>usr</a:t>
            </a:r>
            <a:r>
              <a:rPr lang="en-US" sz="1400" dirty="0">
                <a:solidFill>
                  <a:srgbClr val="000090"/>
                </a:solidFill>
                <a:latin typeface="Courier"/>
                <a:cs typeface="Courier"/>
              </a:rPr>
              <a:t>/</a:t>
            </a:r>
            <a:r>
              <a:rPr lang="en-US" sz="1400" b="1" dirty="0">
                <a:solidFill>
                  <a:srgbClr val="000090"/>
                </a:solidFill>
                <a:latin typeface="Courier"/>
                <a:cs typeface="Courier"/>
              </a:rPr>
              <a:t>include/</a:t>
            </a:r>
            <a:r>
              <a:rPr lang="en-US" sz="1400" b="1" dirty="0" err="1">
                <a:solidFill>
                  <a:srgbClr val="000090"/>
                </a:solidFill>
                <a:latin typeface="Courier"/>
                <a:cs typeface="Courier"/>
              </a:rPr>
              <a:t>c++</a:t>
            </a:r>
            <a:r>
              <a:rPr lang="en-US" sz="1400" b="1" dirty="0">
                <a:solidFill>
                  <a:srgbClr val="000090"/>
                </a:solidFill>
                <a:latin typeface="Courier"/>
                <a:cs typeface="Courier"/>
              </a:rPr>
              <a:t>/4.2.1/bits/stl_numeric.h:115:11</a:t>
            </a:r>
            <a:r>
              <a:rPr lang="en-US" sz="1400" dirty="0">
                <a:solidFill>
                  <a:srgbClr val="000090"/>
                </a:solidFill>
                <a:latin typeface="Courier"/>
                <a:cs typeface="Courier"/>
              </a:rPr>
              <a:t>: error: no matching function for call to object of </a:t>
            </a:r>
            <a:r>
              <a:rPr lang="en-US" sz="1400" dirty="0" smtClean="0">
                <a:solidFill>
                  <a:srgbClr val="000090"/>
                </a:solidFill>
                <a:latin typeface="Courier"/>
                <a:cs typeface="Courier"/>
              </a:rPr>
              <a:t>type </a:t>
            </a:r>
            <a:r>
              <a:rPr lang="en-US" sz="1400" dirty="0">
                <a:solidFill>
                  <a:srgbClr val="000090"/>
                </a:solidFill>
                <a:latin typeface="Courier"/>
                <a:cs typeface="Courier"/>
              </a:rPr>
              <a:t>'</a:t>
            </a:r>
            <a:r>
              <a:rPr lang="en-US" sz="1400" dirty="0" err="1">
                <a:solidFill>
                  <a:srgbClr val="000090"/>
                </a:solidFill>
                <a:latin typeface="Courier"/>
                <a:cs typeface="Courier"/>
              </a:rPr>
              <a:t>std</a:t>
            </a:r>
            <a:r>
              <a:rPr lang="en-US" sz="1400" dirty="0">
                <a:solidFill>
                  <a:srgbClr val="000090"/>
                </a:solidFill>
                <a:latin typeface="Courier"/>
                <a:cs typeface="Courier"/>
              </a:rPr>
              <a:t>::plus&lt;int&gt;'</a:t>
            </a:r>
          </a:p>
          <a:p>
            <a:r>
              <a:rPr lang="en-US" sz="1400" dirty="0">
                <a:solidFill>
                  <a:srgbClr val="000090"/>
                </a:solidFill>
                <a:latin typeface="Courier"/>
                <a:cs typeface="Courier"/>
              </a:rPr>
              <a:t>        __</a:t>
            </a:r>
            <a:r>
              <a:rPr lang="en-US" sz="1400" dirty="0" err="1">
                <a:solidFill>
                  <a:srgbClr val="000090"/>
                </a:solidFill>
                <a:latin typeface="Courier"/>
                <a:cs typeface="Courier"/>
              </a:rPr>
              <a:t>init</a:t>
            </a:r>
            <a:r>
              <a:rPr lang="en-US" sz="1400" dirty="0">
                <a:solidFill>
                  <a:srgbClr val="000090"/>
                </a:solidFill>
                <a:latin typeface="Courier"/>
                <a:cs typeface="Courier"/>
              </a:rPr>
              <a:t> = </a:t>
            </a:r>
            <a:r>
              <a:rPr lang="en-US" sz="1400" b="1" dirty="0">
                <a:solidFill>
                  <a:srgbClr val="000090"/>
                </a:solidFill>
                <a:latin typeface="Courier"/>
                <a:cs typeface="Courier"/>
              </a:rPr>
              <a:t>__</a:t>
            </a:r>
            <a:r>
              <a:rPr lang="en-US" sz="1400" b="1" dirty="0" err="1">
                <a:solidFill>
                  <a:srgbClr val="000090"/>
                </a:solidFill>
                <a:latin typeface="Courier"/>
                <a:cs typeface="Courier"/>
              </a:rPr>
              <a:t>binary_op</a:t>
            </a:r>
            <a:r>
              <a:rPr lang="en-US" sz="1400" dirty="0">
                <a:solidFill>
                  <a:srgbClr val="000090"/>
                </a:solidFill>
                <a:latin typeface="Courier"/>
                <a:cs typeface="Courier"/>
              </a:rPr>
              <a:t>(__</a:t>
            </a:r>
            <a:r>
              <a:rPr lang="en-US" sz="1400" dirty="0" err="1">
                <a:solidFill>
                  <a:srgbClr val="000090"/>
                </a:solidFill>
                <a:latin typeface="Courier"/>
                <a:cs typeface="Courier"/>
              </a:rPr>
              <a:t>init</a:t>
            </a:r>
            <a:r>
              <a:rPr lang="en-US" sz="1400" dirty="0">
                <a:solidFill>
                  <a:srgbClr val="000090"/>
                </a:solidFill>
                <a:latin typeface="Courier"/>
                <a:cs typeface="Courier"/>
              </a:rPr>
              <a:t>, *__first);</a:t>
            </a:r>
          </a:p>
          <a:p>
            <a:r>
              <a:rPr lang="en-US" sz="1400" dirty="0">
                <a:solidFill>
                  <a:srgbClr val="000090"/>
                </a:solidFill>
                <a:latin typeface="Courier"/>
                <a:cs typeface="Courier"/>
              </a:rPr>
              <a:t>                 ^~~~~~~~~~~</a:t>
            </a:r>
          </a:p>
          <a:p>
            <a:r>
              <a:rPr lang="en-US" sz="1400" b="1" dirty="0">
                <a:solidFill>
                  <a:srgbClr val="000090"/>
                </a:solidFill>
                <a:latin typeface="Courier"/>
                <a:cs typeface="Courier"/>
              </a:rPr>
              <a:t>test.cpp:221:10</a:t>
            </a:r>
            <a:r>
              <a:rPr lang="en-US" sz="1400" dirty="0">
                <a:solidFill>
                  <a:srgbClr val="000090"/>
                </a:solidFill>
                <a:latin typeface="Courier"/>
                <a:cs typeface="Courier"/>
              </a:rPr>
              <a:t>: note: in instantiation of function template specialization</a:t>
            </a:r>
          </a:p>
          <a:p>
            <a:r>
              <a:rPr lang="en-US" sz="1400" dirty="0">
                <a:solidFill>
                  <a:srgbClr val="000090"/>
                </a:solidFill>
                <a:latin typeface="Courier"/>
                <a:cs typeface="Courier"/>
              </a:rPr>
              <a:t>      '</a:t>
            </a:r>
            <a:r>
              <a:rPr lang="en-US" sz="1400" b="1" dirty="0" err="1">
                <a:solidFill>
                  <a:srgbClr val="000090"/>
                </a:solidFill>
                <a:latin typeface="Courier"/>
                <a:cs typeface="Courier"/>
              </a:rPr>
              <a:t>std</a:t>
            </a:r>
            <a:r>
              <a:rPr lang="en-US" sz="1400" b="1" dirty="0">
                <a:solidFill>
                  <a:srgbClr val="000090"/>
                </a:solidFill>
                <a:latin typeface="Courier"/>
                <a:cs typeface="Courier"/>
              </a:rPr>
              <a:t>::accumulate</a:t>
            </a:r>
            <a:r>
              <a:rPr lang="en-US" sz="1400" dirty="0">
                <a:solidFill>
                  <a:srgbClr val="000090"/>
                </a:solidFill>
                <a:latin typeface="Courier"/>
                <a:cs typeface="Courier"/>
              </a:rPr>
              <a:t>&lt;__</a:t>
            </a:r>
            <a:r>
              <a:rPr lang="en-US" sz="1400" dirty="0" err="1">
                <a:solidFill>
                  <a:srgbClr val="000090"/>
                </a:solidFill>
                <a:latin typeface="Courier"/>
                <a:cs typeface="Courier"/>
              </a:rPr>
              <a:t>gnu_cxx</a:t>
            </a:r>
            <a:r>
              <a:rPr lang="en-US" sz="1400" dirty="0">
                <a:solidFill>
                  <a:srgbClr val="000090"/>
                </a:solidFill>
                <a:latin typeface="Courier"/>
                <a:cs typeface="Courier"/>
              </a:rPr>
              <a:t>::__</a:t>
            </a:r>
            <a:r>
              <a:rPr lang="en-US" sz="1400" dirty="0" err="1">
                <a:solidFill>
                  <a:srgbClr val="000090"/>
                </a:solidFill>
                <a:latin typeface="Courier"/>
                <a:cs typeface="Courier"/>
              </a:rPr>
              <a:t>normal_iterator</a:t>
            </a:r>
            <a:r>
              <a:rPr lang="en-US" sz="1400" dirty="0">
                <a:solidFill>
                  <a:srgbClr val="000090"/>
                </a:solidFill>
                <a:latin typeface="Courier"/>
                <a:cs typeface="Courier"/>
              </a:rPr>
              <a:t>&lt;void **, </a:t>
            </a:r>
            <a:r>
              <a:rPr lang="en-US" sz="1400" dirty="0" err="1">
                <a:solidFill>
                  <a:srgbClr val="000090"/>
                </a:solidFill>
                <a:latin typeface="Courier"/>
                <a:cs typeface="Courier"/>
              </a:rPr>
              <a:t>std</a:t>
            </a:r>
            <a:r>
              <a:rPr lang="en-US" sz="1400" dirty="0">
                <a:solidFill>
                  <a:srgbClr val="000090"/>
                </a:solidFill>
                <a:latin typeface="Courier"/>
                <a:cs typeface="Courier"/>
              </a:rPr>
              <a:t>::vector&lt;void *, </a:t>
            </a:r>
            <a:r>
              <a:rPr lang="en-US" sz="1400" dirty="0" err="1">
                <a:solidFill>
                  <a:srgbClr val="000090"/>
                </a:solidFill>
                <a:latin typeface="Courier"/>
                <a:cs typeface="Courier"/>
              </a:rPr>
              <a:t>std</a:t>
            </a:r>
            <a:r>
              <a:rPr lang="en-US" sz="1400" dirty="0">
                <a:solidFill>
                  <a:srgbClr val="000090"/>
                </a:solidFill>
                <a:latin typeface="Courier"/>
                <a:cs typeface="Courier"/>
              </a:rPr>
              <a:t>::allocator&lt;void *&gt; &gt; &gt;, int</a:t>
            </a:r>
            <a:r>
              <a:rPr lang="en-US" sz="1400" dirty="0" smtClean="0">
                <a:solidFill>
                  <a:srgbClr val="000090"/>
                </a:solidFill>
                <a:latin typeface="Courier"/>
                <a:cs typeface="Courier"/>
              </a:rPr>
              <a:t>, </a:t>
            </a:r>
            <a:r>
              <a:rPr lang="en-US" sz="1400" dirty="0" err="1">
                <a:solidFill>
                  <a:srgbClr val="000090"/>
                </a:solidFill>
                <a:latin typeface="Courier"/>
                <a:cs typeface="Courier"/>
              </a:rPr>
              <a:t>std</a:t>
            </a:r>
            <a:r>
              <a:rPr lang="en-US" sz="1400" dirty="0">
                <a:solidFill>
                  <a:srgbClr val="000090"/>
                </a:solidFill>
                <a:latin typeface="Courier"/>
                <a:cs typeface="Courier"/>
              </a:rPr>
              <a:t>::plus&lt;int&gt; &gt;' requested here</a:t>
            </a:r>
          </a:p>
          <a:p>
            <a:r>
              <a:rPr lang="en-US" sz="1400" dirty="0">
                <a:solidFill>
                  <a:srgbClr val="000090"/>
                </a:solidFill>
                <a:latin typeface="Courier"/>
                <a:cs typeface="Courier"/>
              </a:rPr>
              <a:t>        int </a:t>
            </a:r>
            <a:r>
              <a:rPr lang="en-US" sz="1400" dirty="0" err="1">
                <a:solidFill>
                  <a:srgbClr val="000090"/>
                </a:solidFill>
                <a:latin typeface="Courier"/>
                <a:cs typeface="Courier"/>
              </a:rPr>
              <a:t>i</a:t>
            </a:r>
            <a:r>
              <a:rPr lang="en-US" sz="1400" dirty="0">
                <a:solidFill>
                  <a:srgbClr val="000090"/>
                </a:solidFill>
                <a:latin typeface="Courier"/>
                <a:cs typeface="Courier"/>
              </a:rPr>
              <a:t> = </a:t>
            </a:r>
            <a:r>
              <a:rPr lang="en-US" sz="1400" b="1" dirty="0">
                <a:solidFill>
                  <a:srgbClr val="000090"/>
                </a:solidFill>
                <a:latin typeface="Courier"/>
                <a:cs typeface="Courier"/>
              </a:rPr>
              <a:t>accumulate</a:t>
            </a:r>
            <a:r>
              <a:rPr lang="en-US" sz="1400" dirty="0">
                <a:solidFill>
                  <a:srgbClr val="000090"/>
                </a:solidFill>
                <a:latin typeface="Courier"/>
                <a:cs typeface="Courier"/>
              </a:rPr>
              <a:t>(</a:t>
            </a:r>
            <a:r>
              <a:rPr lang="en-US" sz="1400" dirty="0" err="1">
                <a:solidFill>
                  <a:srgbClr val="000090"/>
                </a:solidFill>
                <a:latin typeface="Courier"/>
                <a:cs typeface="Courier"/>
              </a:rPr>
              <a:t>v.begin</a:t>
            </a:r>
            <a:r>
              <a:rPr lang="en-US" sz="1400" dirty="0">
                <a:solidFill>
                  <a:srgbClr val="000090"/>
                </a:solidFill>
                <a:latin typeface="Courier"/>
                <a:cs typeface="Courier"/>
              </a:rPr>
              <a:t>(), </a:t>
            </a:r>
            <a:r>
              <a:rPr lang="en-US" sz="1400" dirty="0" err="1">
                <a:solidFill>
                  <a:srgbClr val="000090"/>
                </a:solidFill>
                <a:latin typeface="Courier"/>
                <a:cs typeface="Courier"/>
              </a:rPr>
              <a:t>v.end</a:t>
            </a:r>
            <a:r>
              <a:rPr lang="en-US" sz="1400" dirty="0">
                <a:solidFill>
                  <a:srgbClr val="000090"/>
                </a:solidFill>
                <a:latin typeface="Courier"/>
                <a:cs typeface="Courier"/>
              </a:rPr>
              <a:t>(), 0, plus&lt;int&gt;());</a:t>
            </a:r>
          </a:p>
          <a:p>
            <a:r>
              <a:rPr lang="en-US" sz="1400" dirty="0">
                <a:solidFill>
                  <a:srgbClr val="000090"/>
                </a:solidFill>
                <a:latin typeface="Courier"/>
                <a:cs typeface="Courier"/>
              </a:rPr>
              <a:t>                ^</a:t>
            </a:r>
          </a:p>
          <a:p>
            <a:r>
              <a:rPr lang="en-US" sz="1400" b="1" dirty="0">
                <a:solidFill>
                  <a:srgbClr val="000090"/>
                </a:solidFill>
                <a:latin typeface="Courier"/>
                <a:cs typeface="Courier"/>
              </a:rPr>
              <a:t>/</a:t>
            </a:r>
            <a:r>
              <a:rPr lang="en-US" sz="1400" b="1" dirty="0" err="1">
                <a:solidFill>
                  <a:srgbClr val="000090"/>
                </a:solidFill>
                <a:latin typeface="Courier"/>
                <a:cs typeface="Courier"/>
              </a:rPr>
              <a:t>usr</a:t>
            </a:r>
            <a:r>
              <a:rPr lang="en-US" sz="1400" b="1" dirty="0">
                <a:solidFill>
                  <a:srgbClr val="000090"/>
                </a:solidFill>
                <a:latin typeface="Courier"/>
                <a:cs typeface="Courier"/>
              </a:rPr>
              <a:t>/include/</a:t>
            </a:r>
            <a:r>
              <a:rPr lang="en-US" sz="1400" b="1" dirty="0" err="1">
                <a:solidFill>
                  <a:srgbClr val="000090"/>
                </a:solidFill>
                <a:latin typeface="Courier"/>
                <a:cs typeface="Courier"/>
              </a:rPr>
              <a:t>c++</a:t>
            </a:r>
            <a:r>
              <a:rPr lang="en-US" sz="1400" b="1" dirty="0">
                <a:solidFill>
                  <a:srgbClr val="000090"/>
                </a:solidFill>
                <a:latin typeface="Courier"/>
                <a:cs typeface="Courier"/>
              </a:rPr>
              <a:t>/4.2.1/bits/stl_function.h:137:7</a:t>
            </a:r>
            <a:r>
              <a:rPr lang="en-US" sz="1400" dirty="0">
                <a:solidFill>
                  <a:srgbClr val="000090"/>
                </a:solidFill>
                <a:latin typeface="Courier"/>
                <a:cs typeface="Courier"/>
              </a:rPr>
              <a:t>: note: candidate function not viable: cannot convert argument </a:t>
            </a:r>
            <a:r>
              <a:rPr lang="en-US" sz="1400" dirty="0" smtClean="0">
                <a:solidFill>
                  <a:srgbClr val="000090"/>
                </a:solidFill>
                <a:latin typeface="Courier"/>
                <a:cs typeface="Courier"/>
              </a:rPr>
              <a:t>of </a:t>
            </a:r>
            <a:r>
              <a:rPr lang="en-US" sz="1400" dirty="0">
                <a:solidFill>
                  <a:srgbClr val="000090"/>
                </a:solidFill>
                <a:latin typeface="Courier"/>
                <a:cs typeface="Courier"/>
              </a:rPr>
              <a:t>incomplete type 'void *' to '</a:t>
            </a:r>
            <a:r>
              <a:rPr lang="en-US" sz="1400" dirty="0" err="1">
                <a:solidFill>
                  <a:srgbClr val="000090"/>
                </a:solidFill>
                <a:latin typeface="Courier"/>
                <a:cs typeface="Courier"/>
              </a:rPr>
              <a:t>const</a:t>
            </a:r>
            <a:r>
              <a:rPr lang="en-US" sz="1400" dirty="0">
                <a:solidFill>
                  <a:srgbClr val="000090"/>
                </a:solidFill>
                <a:latin typeface="Courier"/>
                <a:cs typeface="Courier"/>
              </a:rPr>
              <a:t> int'</a:t>
            </a:r>
          </a:p>
          <a:p>
            <a:r>
              <a:rPr lang="en-US" sz="1400" dirty="0">
                <a:solidFill>
                  <a:srgbClr val="000090"/>
                </a:solidFill>
                <a:latin typeface="Courier"/>
                <a:cs typeface="Courier"/>
              </a:rPr>
              <a:t>      </a:t>
            </a:r>
            <a:r>
              <a:rPr lang="en-US" sz="1400" b="1" dirty="0">
                <a:solidFill>
                  <a:srgbClr val="000090"/>
                </a:solidFill>
                <a:latin typeface="Courier"/>
                <a:cs typeface="Courier"/>
              </a:rPr>
              <a:t>operator()</a:t>
            </a:r>
            <a:r>
              <a:rPr lang="en-US" sz="1400" dirty="0">
                <a:solidFill>
                  <a:srgbClr val="000090"/>
                </a:solidFill>
                <a:latin typeface="Courier"/>
                <a:cs typeface="Courier"/>
              </a:rPr>
              <a:t>(</a:t>
            </a:r>
            <a:r>
              <a:rPr lang="en-US" sz="1400" dirty="0" err="1">
                <a:solidFill>
                  <a:srgbClr val="000090"/>
                </a:solidFill>
                <a:latin typeface="Courier"/>
                <a:cs typeface="Courier"/>
              </a:rPr>
              <a:t>const</a:t>
            </a:r>
            <a:r>
              <a:rPr lang="en-US" sz="1400" dirty="0">
                <a:solidFill>
                  <a:srgbClr val="000090"/>
                </a:solidFill>
                <a:latin typeface="Courier"/>
                <a:cs typeface="Courier"/>
              </a:rPr>
              <a:t> _</a:t>
            </a:r>
            <a:r>
              <a:rPr lang="en-US" sz="1400" dirty="0" err="1">
                <a:solidFill>
                  <a:srgbClr val="000090"/>
                </a:solidFill>
                <a:latin typeface="Courier"/>
                <a:cs typeface="Courier"/>
              </a:rPr>
              <a:t>Tp</a:t>
            </a:r>
            <a:r>
              <a:rPr lang="en-US" sz="1400" dirty="0">
                <a:solidFill>
                  <a:srgbClr val="000090"/>
                </a:solidFill>
                <a:latin typeface="Courier"/>
                <a:cs typeface="Courier"/>
              </a:rPr>
              <a:t>&amp; __x, </a:t>
            </a:r>
            <a:r>
              <a:rPr lang="en-US" sz="1400" dirty="0" err="1">
                <a:solidFill>
                  <a:srgbClr val="000090"/>
                </a:solidFill>
                <a:latin typeface="Courier"/>
                <a:cs typeface="Courier"/>
              </a:rPr>
              <a:t>const</a:t>
            </a:r>
            <a:r>
              <a:rPr lang="en-US" sz="1400" dirty="0">
                <a:solidFill>
                  <a:srgbClr val="000090"/>
                </a:solidFill>
                <a:latin typeface="Courier"/>
                <a:cs typeface="Courier"/>
              </a:rPr>
              <a:t> _</a:t>
            </a:r>
            <a:r>
              <a:rPr lang="en-US" sz="1400" dirty="0" err="1">
                <a:solidFill>
                  <a:srgbClr val="000090"/>
                </a:solidFill>
                <a:latin typeface="Courier"/>
                <a:cs typeface="Courier"/>
              </a:rPr>
              <a:t>Tp</a:t>
            </a:r>
            <a:r>
              <a:rPr lang="en-US" sz="1400" dirty="0">
                <a:solidFill>
                  <a:srgbClr val="000090"/>
                </a:solidFill>
                <a:latin typeface="Courier"/>
                <a:cs typeface="Courier"/>
              </a:rPr>
              <a:t>&amp; __y) </a:t>
            </a:r>
            <a:r>
              <a:rPr lang="en-US" sz="1400" dirty="0" err="1">
                <a:solidFill>
                  <a:srgbClr val="000090"/>
                </a:solidFill>
                <a:latin typeface="Courier"/>
                <a:cs typeface="Courier"/>
              </a:rPr>
              <a:t>const</a:t>
            </a:r>
            <a:endParaRPr lang="en-US" sz="1400" dirty="0">
              <a:solidFill>
                <a:srgbClr val="000090"/>
              </a:solidFill>
              <a:latin typeface="Courier"/>
              <a:cs typeface="Courier"/>
            </a:endParaRPr>
          </a:p>
          <a:p>
            <a:r>
              <a:rPr lang="en-US" sz="1400" dirty="0">
                <a:solidFill>
                  <a:srgbClr val="000090"/>
                </a:solidFill>
                <a:latin typeface="Courier"/>
                <a:cs typeface="Courier"/>
              </a:rPr>
              <a:t>      ^</a:t>
            </a:r>
          </a:p>
          <a:p>
            <a:r>
              <a:rPr lang="en-US" sz="1400" b="1" dirty="0">
                <a:solidFill>
                  <a:srgbClr val="000090"/>
                </a:solidFill>
                <a:latin typeface="Courier"/>
                <a:cs typeface="Courier"/>
              </a:rPr>
              <a:t>1 error generated.</a:t>
            </a:r>
          </a:p>
        </p:txBody>
      </p:sp>
      <p:sp>
        <p:nvSpPr>
          <p:cNvPr id="9" name="Rectangle 8"/>
          <p:cNvSpPr/>
          <p:nvPr/>
        </p:nvSpPr>
        <p:spPr>
          <a:xfrm>
            <a:off x="130689" y="4106332"/>
            <a:ext cx="1844867" cy="254001"/>
          </a:xfrm>
          <a:prstGeom prst="rect">
            <a:avLst/>
          </a:prstGeom>
          <a:solidFill>
            <a:schemeClr val="tx2">
              <a:lumMod val="20000"/>
              <a:lumOff val="80000"/>
              <a:alpha val="25000"/>
            </a:schemeClr>
          </a:solidFill>
          <a:ln>
            <a:solidFill>
              <a:srgbClr val="00009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3055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/>
        </p:spPr>
        <p:txBody>
          <a:bodyPr/>
          <a:lstStyle/>
          <a:p>
            <a:r>
              <a:rPr lang="en-US" dirty="0" smtClean="0"/>
              <a:t>Templates: Problem – Example</a:t>
            </a:r>
            <a:r>
              <a:rPr lang="en-US" baseline="0" dirty="0" smtClean="0"/>
              <a:t> 0.5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457200" y="1219200"/>
            <a:ext cx="8229600" cy="4937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3" pitchFamily="64" charset="2"/>
              <a:buChar char=""/>
              <a:defRPr sz="2600" kern="1200">
                <a:solidFill>
                  <a:schemeClr val="tx1"/>
                </a:solidFill>
                <a:latin typeface="+mn-lt"/>
                <a:ea typeface="ＭＳ Ｐゴシック" pitchFamily="-88" charset="-128"/>
                <a:cs typeface="ＭＳ Ｐゴシック" pitchFamily="-88" charset="-128"/>
              </a:defRPr>
            </a:lvl1pPr>
            <a:lvl2pPr marL="547688" indent="-27305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chemeClr val="accent2"/>
              </a:buClr>
              <a:buSzPct val="76000"/>
              <a:buFont typeface="Wingdings 3" pitchFamily="64" charset="2"/>
              <a:buChar char=""/>
              <a:defRPr sz="2300" kern="1200">
                <a:solidFill>
                  <a:schemeClr val="tx2"/>
                </a:solidFill>
                <a:latin typeface="+mn-lt"/>
                <a:ea typeface="ＭＳ Ｐゴシック" pitchFamily="-88" charset="-128"/>
                <a:cs typeface="+mn-cs"/>
              </a:defRPr>
            </a:lvl2pPr>
            <a:lvl3pPr marL="822325" indent="-22860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BCBCBC"/>
              </a:buClr>
              <a:buSzPct val="76000"/>
              <a:buFont typeface="Wingdings 3" pitchFamily="64" charset="2"/>
              <a:buChar char=""/>
              <a:defRPr sz="2000" kern="1200">
                <a:solidFill>
                  <a:schemeClr val="tx1"/>
                </a:solidFill>
                <a:latin typeface="+mn-lt"/>
                <a:ea typeface="ＭＳ Ｐゴシック" pitchFamily="-88" charset="-128"/>
                <a:cs typeface="+mn-cs"/>
              </a:defRPr>
            </a:lvl3pPr>
            <a:lvl4pPr marL="1096963" indent="-228600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8BA2B4"/>
              </a:buClr>
              <a:buSzPct val="70000"/>
              <a:buFont typeface="Wingdings" pitchFamily="64" charset="2"/>
              <a:buChar char=""/>
              <a:defRPr sz="2000" kern="1200">
                <a:solidFill>
                  <a:schemeClr val="tx1"/>
                </a:solidFill>
                <a:latin typeface="+mn-lt"/>
                <a:ea typeface="ＭＳ Ｐゴシック" pitchFamily="-88" charset="-128"/>
                <a:cs typeface="+mn-cs"/>
              </a:defRPr>
            </a:lvl4pPr>
            <a:lvl5pPr marL="13716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64" charset="2"/>
              <a:buChar char=""/>
              <a:defRPr sz="1600" kern="1200">
                <a:solidFill>
                  <a:schemeClr val="tx1"/>
                </a:solidFill>
                <a:latin typeface="+mn-lt"/>
                <a:ea typeface="ＭＳ Ｐゴシック" pitchFamily="-88" charset="-128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300" dirty="0" smtClean="0"/>
              <a:t>Template Use:</a:t>
            </a:r>
          </a:p>
          <a:p>
            <a:pPr marL="0" indent="0">
              <a:buFont typeface="Wingdings 3" pitchFamily="64" charset="2"/>
              <a:buNone/>
            </a:pPr>
            <a:endParaRPr lang="en-US" sz="2000" dirty="0" smtClean="0"/>
          </a:p>
          <a:p>
            <a:pPr marL="0" indent="0">
              <a:buFont typeface="Wingdings 3" pitchFamily="64" charset="2"/>
              <a:buNone/>
            </a:pPr>
            <a:endParaRPr lang="en-US" dirty="0" smtClean="0"/>
          </a:p>
          <a:p>
            <a:r>
              <a:rPr lang="en-US" sz="2300" dirty="0" smtClean="0"/>
              <a:t>Compiler error:</a:t>
            </a:r>
          </a:p>
          <a:p>
            <a:pPr marL="0" indent="0">
              <a:buFont typeface="Wingdings 3" pitchFamily="64" charset="2"/>
              <a:buNone/>
            </a:pPr>
            <a:endParaRPr lang="en-US" sz="3200" dirty="0" smtClean="0"/>
          </a:p>
          <a:p>
            <a:pPr marL="0" indent="0">
              <a:buFont typeface="Wingdings 3" pitchFamily="64" charset="2"/>
              <a:buNone/>
            </a:pPr>
            <a:endParaRPr lang="en-US" dirty="0" smtClean="0"/>
          </a:p>
          <a:p>
            <a:endParaRPr lang="en-US" dirty="0" smtClean="0"/>
          </a:p>
        </p:txBody>
      </p:sp>
      <p:sp>
        <p:nvSpPr>
          <p:cNvPr id="7" name="Rounded Rectangle 6"/>
          <p:cNvSpPr/>
          <p:nvPr/>
        </p:nvSpPr>
        <p:spPr>
          <a:xfrm>
            <a:off x="88094" y="1676400"/>
            <a:ext cx="8957061" cy="762000"/>
          </a:xfrm>
          <a:prstGeom prst="roundRect">
            <a:avLst>
              <a:gd name="adj" fmla="val 4036"/>
            </a:avLst>
          </a:prstGeom>
          <a:solidFill>
            <a:schemeClr val="bg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v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ector&lt;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void*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&gt; 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v;</a:t>
            </a: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int i = 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accumulate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(v.begin()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, v.end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(),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0, </a:t>
            </a:r>
          </a:p>
          <a:p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                  </a:t>
            </a:r>
            <a:r>
              <a:rPr lang="fr-FR" sz="1600" b="1" dirty="0" err="1" smtClean="0">
                <a:solidFill>
                  <a:srgbClr val="000090"/>
                </a:solidFill>
                <a:latin typeface="Courier"/>
                <a:cs typeface="Courier"/>
              </a:rPr>
              <a:t>boost</a:t>
            </a:r>
            <a:r>
              <a:rPr lang="fr-FR" sz="1600" b="1" dirty="0" smtClean="0">
                <a:solidFill>
                  <a:srgbClr val="000090"/>
                </a:solidFill>
                <a:latin typeface="Courier"/>
                <a:cs typeface="Courier"/>
              </a:rPr>
              <a:t>::</a:t>
            </a:r>
            <a:r>
              <a:rPr lang="fr-FR" sz="1600" b="1" dirty="0" err="1" smtClean="0">
                <a:solidFill>
                  <a:srgbClr val="000090"/>
                </a:solidFill>
                <a:latin typeface="Courier"/>
                <a:cs typeface="Courier"/>
              </a:rPr>
              <a:t>bind</a:t>
            </a:r>
            <a:r>
              <a:rPr lang="fr-FR" sz="1600" b="1" dirty="0" smtClean="0">
                <a:solidFill>
                  <a:srgbClr val="000090"/>
                </a:solidFill>
                <a:latin typeface="Courier"/>
                <a:cs typeface="Courier"/>
              </a:rPr>
              <a:t>(plus</a:t>
            </a:r>
            <a:r>
              <a:rPr lang="fr-FR" sz="1600" b="1" dirty="0">
                <a:solidFill>
                  <a:srgbClr val="000090"/>
                </a:solidFill>
                <a:latin typeface="Courier"/>
                <a:cs typeface="Courier"/>
              </a:rPr>
              <a:t>&lt;int&gt;(</a:t>
            </a:r>
            <a:r>
              <a:rPr lang="fr-FR" sz="1600" b="1" dirty="0" smtClean="0">
                <a:solidFill>
                  <a:srgbClr val="000090"/>
                </a:solidFill>
                <a:latin typeface="Courier"/>
                <a:cs typeface="Courier"/>
              </a:rPr>
              <a:t>),_1,_2)</a:t>
            </a:r>
            <a:r>
              <a:rPr lang="fr-FR" sz="1600" dirty="0" smtClean="0">
                <a:solidFill>
                  <a:srgbClr val="000090"/>
                </a:solidFill>
                <a:latin typeface="Courier"/>
                <a:cs typeface="Courier"/>
              </a:rPr>
              <a:t>)</a:t>
            </a:r>
            <a:r>
              <a:rPr lang="fr-FR" sz="1600" dirty="0">
                <a:solidFill>
                  <a:srgbClr val="000090"/>
                </a:solidFill>
                <a:latin typeface="Courier"/>
                <a:cs typeface="Courier"/>
              </a:rPr>
              <a:t>;</a:t>
            </a:r>
            <a:endParaRPr lang="en-US" sz="1600" b="1" dirty="0">
              <a:solidFill>
                <a:srgbClr val="000090"/>
              </a:solidFill>
              <a:latin typeface="Courier"/>
              <a:cs typeface="Courier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88094" y="2927350"/>
            <a:ext cx="8957061" cy="3831872"/>
          </a:xfrm>
          <a:prstGeom prst="roundRect">
            <a:avLst>
              <a:gd name="adj" fmla="val 4036"/>
            </a:avLst>
          </a:prstGeom>
          <a:solidFill>
            <a:schemeClr val="bg1">
              <a:lumMod val="85000"/>
            </a:scheme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400" b="1" dirty="0" smtClean="0">
                <a:solidFill>
                  <a:srgbClr val="000090"/>
                </a:solidFill>
                <a:latin typeface="Courier"/>
                <a:cs typeface="Courier"/>
              </a:rPr>
              <a:t>$ clang+</a:t>
            </a:r>
            <a:r>
              <a:rPr lang="en-US" sz="1400" b="1" dirty="0">
                <a:solidFill>
                  <a:srgbClr val="000090"/>
                </a:solidFill>
                <a:latin typeface="Courier"/>
                <a:cs typeface="Courier"/>
              </a:rPr>
              <a:t>+ </a:t>
            </a:r>
            <a:r>
              <a:rPr lang="en-US" sz="1400" b="1" dirty="0" err="1">
                <a:solidFill>
                  <a:srgbClr val="000090"/>
                </a:solidFill>
                <a:latin typeface="Courier"/>
                <a:cs typeface="Courier"/>
              </a:rPr>
              <a:t>test.cpp</a:t>
            </a:r>
            <a:r>
              <a:rPr lang="en-US" sz="1400" b="1" dirty="0">
                <a:solidFill>
                  <a:srgbClr val="000090"/>
                </a:solidFill>
                <a:latin typeface="Courier"/>
                <a:cs typeface="Courier"/>
              </a:rPr>
              <a:t> -o example</a:t>
            </a:r>
          </a:p>
          <a:p>
            <a:r>
              <a:rPr lang="en-US" sz="1200" dirty="0">
                <a:solidFill>
                  <a:srgbClr val="000090"/>
                </a:solidFill>
                <a:latin typeface="Courier"/>
                <a:cs typeface="Courier"/>
              </a:rPr>
              <a:t>/</a:t>
            </a:r>
            <a:r>
              <a:rPr lang="en-US" sz="1200" dirty="0" err="1">
                <a:solidFill>
                  <a:srgbClr val="000090"/>
                </a:solidFill>
                <a:latin typeface="Courier"/>
                <a:cs typeface="Courier"/>
              </a:rPr>
              <a:t>usr</a:t>
            </a:r>
            <a:r>
              <a:rPr lang="en-US" sz="1200" dirty="0">
                <a:solidFill>
                  <a:srgbClr val="000090"/>
                </a:solidFill>
                <a:latin typeface="Courier"/>
                <a:cs typeface="Courier"/>
              </a:rPr>
              <a:t>/local/</a:t>
            </a:r>
            <a:r>
              <a:rPr lang="en-US" sz="1200" b="1" dirty="0">
                <a:solidFill>
                  <a:srgbClr val="000090"/>
                </a:solidFill>
                <a:latin typeface="Courier"/>
                <a:cs typeface="Courier"/>
              </a:rPr>
              <a:t>include/boost/bind/bind.hpp:303:16</a:t>
            </a:r>
            <a:r>
              <a:rPr lang="en-US" sz="1200" dirty="0">
                <a:solidFill>
                  <a:srgbClr val="000090"/>
                </a:solidFill>
                <a:latin typeface="Courier"/>
                <a:cs typeface="Courier"/>
              </a:rPr>
              <a:t>: error: no matching function for call to object of type '</a:t>
            </a:r>
            <a:r>
              <a:rPr lang="en-US" sz="1200" dirty="0" err="1">
                <a:solidFill>
                  <a:srgbClr val="000090"/>
                </a:solidFill>
                <a:latin typeface="Courier"/>
                <a:cs typeface="Courier"/>
              </a:rPr>
              <a:t>std</a:t>
            </a:r>
            <a:r>
              <a:rPr lang="en-US" sz="1200" dirty="0">
                <a:solidFill>
                  <a:srgbClr val="000090"/>
                </a:solidFill>
                <a:latin typeface="Courier"/>
                <a:cs typeface="Courier"/>
              </a:rPr>
              <a:t>::plus&lt;int&gt;'</a:t>
            </a:r>
          </a:p>
          <a:p>
            <a:r>
              <a:rPr lang="en-US" sz="1200" dirty="0">
                <a:solidFill>
                  <a:srgbClr val="000090"/>
                </a:solidFill>
                <a:latin typeface="Courier"/>
                <a:cs typeface="Courier"/>
              </a:rPr>
              <a:t>        return </a:t>
            </a:r>
            <a:r>
              <a:rPr lang="en-US" sz="1200" b="1" dirty="0" err="1">
                <a:solidFill>
                  <a:srgbClr val="000090"/>
                </a:solidFill>
                <a:latin typeface="Courier"/>
                <a:cs typeface="Courier"/>
              </a:rPr>
              <a:t>unwrapper</a:t>
            </a:r>
            <a:r>
              <a:rPr lang="en-US" sz="1200" b="1" dirty="0">
                <a:solidFill>
                  <a:srgbClr val="000090"/>
                </a:solidFill>
                <a:latin typeface="Courier"/>
                <a:cs typeface="Courier"/>
              </a:rPr>
              <a:t>&lt;F&gt;::unwrap</a:t>
            </a:r>
            <a:r>
              <a:rPr lang="en-US" sz="1200" dirty="0">
                <a:solidFill>
                  <a:srgbClr val="000090"/>
                </a:solidFill>
                <a:latin typeface="Courier"/>
                <a:cs typeface="Courier"/>
              </a:rPr>
              <a:t>(f, 0)(a[</a:t>
            </a:r>
            <a:r>
              <a:rPr lang="en-US" sz="1200" dirty="0" err="1">
                <a:solidFill>
                  <a:srgbClr val="000090"/>
                </a:solidFill>
                <a:latin typeface="Courier"/>
                <a:cs typeface="Courier"/>
              </a:rPr>
              <a:t>base_type</a:t>
            </a:r>
            <a:r>
              <a:rPr lang="en-US" sz="1200" dirty="0">
                <a:solidFill>
                  <a:srgbClr val="000090"/>
                </a:solidFill>
                <a:latin typeface="Courier"/>
                <a:cs typeface="Courier"/>
              </a:rPr>
              <a:t>::a1_], a[</a:t>
            </a:r>
            <a:r>
              <a:rPr lang="en-US" sz="1200" dirty="0" err="1">
                <a:solidFill>
                  <a:srgbClr val="000090"/>
                </a:solidFill>
                <a:latin typeface="Courier"/>
                <a:cs typeface="Courier"/>
              </a:rPr>
              <a:t>base_type</a:t>
            </a:r>
            <a:r>
              <a:rPr lang="en-US" sz="1200" dirty="0">
                <a:solidFill>
                  <a:srgbClr val="000090"/>
                </a:solidFill>
                <a:latin typeface="Courier"/>
                <a:cs typeface="Courier"/>
              </a:rPr>
              <a:t>::a2_]);</a:t>
            </a:r>
          </a:p>
          <a:p>
            <a:r>
              <a:rPr lang="en-US" sz="1200" dirty="0">
                <a:solidFill>
                  <a:srgbClr val="000090"/>
                </a:solidFill>
                <a:latin typeface="Courier"/>
                <a:cs typeface="Courier"/>
              </a:rPr>
              <a:t>               ^~~~~~~~~~~~~~~~~~~~~~~~~~</a:t>
            </a:r>
          </a:p>
          <a:p>
            <a:r>
              <a:rPr lang="en-US" sz="1200" dirty="0">
                <a:solidFill>
                  <a:srgbClr val="000090"/>
                </a:solidFill>
                <a:latin typeface="Courier"/>
                <a:cs typeface="Courier"/>
              </a:rPr>
              <a:t>/</a:t>
            </a:r>
            <a:r>
              <a:rPr lang="en-US" sz="1200" dirty="0" err="1">
                <a:solidFill>
                  <a:srgbClr val="000090"/>
                </a:solidFill>
                <a:latin typeface="Courier"/>
                <a:cs typeface="Courier"/>
              </a:rPr>
              <a:t>usr</a:t>
            </a:r>
            <a:r>
              <a:rPr lang="en-US" sz="1200" dirty="0">
                <a:solidFill>
                  <a:srgbClr val="000090"/>
                </a:solidFill>
                <a:latin typeface="Courier"/>
                <a:cs typeface="Courier"/>
              </a:rPr>
              <a:t>/local/</a:t>
            </a:r>
            <a:r>
              <a:rPr lang="en-US" sz="1200" b="1" dirty="0">
                <a:solidFill>
                  <a:srgbClr val="000090"/>
                </a:solidFill>
                <a:latin typeface="Courier"/>
                <a:cs typeface="Courier"/>
              </a:rPr>
              <a:t>include/boost/bind/bind_template.hpp:61:27</a:t>
            </a:r>
            <a:r>
              <a:rPr lang="en-US" sz="1200" dirty="0">
                <a:solidFill>
                  <a:srgbClr val="000090"/>
                </a:solidFill>
                <a:latin typeface="Courier"/>
                <a:cs typeface="Courier"/>
              </a:rPr>
              <a:t>: note: in instantiation of function template specialization</a:t>
            </a:r>
          </a:p>
          <a:p>
            <a:r>
              <a:rPr lang="en-US" sz="1200" dirty="0">
                <a:solidFill>
                  <a:srgbClr val="000090"/>
                </a:solidFill>
                <a:latin typeface="Courier"/>
                <a:cs typeface="Courier"/>
              </a:rPr>
              <a:t>      '</a:t>
            </a:r>
            <a:r>
              <a:rPr lang="en-US" sz="1200" b="1" dirty="0">
                <a:solidFill>
                  <a:srgbClr val="000090"/>
                </a:solidFill>
                <a:latin typeface="Courier"/>
                <a:cs typeface="Courier"/>
              </a:rPr>
              <a:t>boost::_bi::list2&lt;boost::</a:t>
            </a:r>
            <a:r>
              <a:rPr lang="en-US" sz="1200" b="1" dirty="0" err="1">
                <a:solidFill>
                  <a:srgbClr val="000090"/>
                </a:solidFill>
                <a:latin typeface="Courier"/>
                <a:cs typeface="Courier"/>
              </a:rPr>
              <a:t>arg</a:t>
            </a:r>
            <a:r>
              <a:rPr lang="en-US" sz="1200" b="1" dirty="0">
                <a:solidFill>
                  <a:srgbClr val="000090"/>
                </a:solidFill>
                <a:latin typeface="Courier"/>
                <a:cs typeface="Courier"/>
              </a:rPr>
              <a:t>&lt;1&gt;, boost::</a:t>
            </a:r>
            <a:r>
              <a:rPr lang="en-US" sz="1200" b="1" dirty="0" err="1">
                <a:solidFill>
                  <a:srgbClr val="000090"/>
                </a:solidFill>
                <a:latin typeface="Courier"/>
                <a:cs typeface="Courier"/>
              </a:rPr>
              <a:t>arg</a:t>
            </a:r>
            <a:r>
              <a:rPr lang="en-US" sz="1200" b="1" dirty="0">
                <a:solidFill>
                  <a:srgbClr val="000090"/>
                </a:solidFill>
                <a:latin typeface="Courier"/>
                <a:cs typeface="Courier"/>
              </a:rPr>
              <a:t>&lt;2&gt; &gt;::operator()</a:t>
            </a:r>
            <a:r>
              <a:rPr lang="en-US" sz="1200" dirty="0">
                <a:solidFill>
                  <a:srgbClr val="000090"/>
                </a:solidFill>
                <a:latin typeface="Courier"/>
                <a:cs typeface="Courier"/>
              </a:rPr>
              <a:t>&lt;int, </a:t>
            </a:r>
            <a:r>
              <a:rPr lang="en-US" sz="1200" dirty="0" err="1">
                <a:solidFill>
                  <a:srgbClr val="000090"/>
                </a:solidFill>
                <a:latin typeface="Courier"/>
                <a:cs typeface="Courier"/>
              </a:rPr>
              <a:t>std</a:t>
            </a:r>
            <a:r>
              <a:rPr lang="en-US" sz="1200" dirty="0">
                <a:solidFill>
                  <a:srgbClr val="000090"/>
                </a:solidFill>
                <a:latin typeface="Courier"/>
                <a:cs typeface="Courier"/>
              </a:rPr>
              <a:t>::plus&lt;int&gt;, boost::_bi::list2&lt;int &amp;, </a:t>
            </a:r>
            <a:r>
              <a:rPr lang="en-US" sz="1200" dirty="0" smtClean="0">
                <a:solidFill>
                  <a:srgbClr val="000090"/>
                </a:solidFill>
                <a:latin typeface="Courier"/>
                <a:cs typeface="Courier"/>
              </a:rPr>
              <a:t>void </a:t>
            </a:r>
            <a:r>
              <a:rPr lang="en-US" sz="1200" dirty="0">
                <a:solidFill>
                  <a:srgbClr val="000090"/>
                </a:solidFill>
                <a:latin typeface="Courier"/>
                <a:cs typeface="Courier"/>
              </a:rPr>
              <a:t>*&amp;&gt; &gt;' requested here</a:t>
            </a:r>
          </a:p>
          <a:p>
            <a:r>
              <a:rPr lang="en-US" sz="1200" dirty="0">
                <a:solidFill>
                  <a:srgbClr val="000090"/>
                </a:solidFill>
                <a:latin typeface="Courier"/>
                <a:cs typeface="Courier"/>
              </a:rPr>
              <a:t>        BOOST_BIND_RETURN </a:t>
            </a:r>
            <a:r>
              <a:rPr lang="en-US" sz="1200" b="1" dirty="0">
                <a:solidFill>
                  <a:srgbClr val="000090"/>
                </a:solidFill>
                <a:latin typeface="Courier"/>
                <a:cs typeface="Courier"/>
              </a:rPr>
              <a:t>l_</a:t>
            </a:r>
            <a:r>
              <a:rPr lang="en-US" sz="1200" dirty="0">
                <a:solidFill>
                  <a:srgbClr val="000090"/>
                </a:solidFill>
                <a:latin typeface="Courier"/>
                <a:cs typeface="Courier"/>
              </a:rPr>
              <a:t>(type&lt;</a:t>
            </a:r>
            <a:r>
              <a:rPr lang="en-US" sz="1200" dirty="0" err="1">
                <a:solidFill>
                  <a:srgbClr val="000090"/>
                </a:solidFill>
                <a:latin typeface="Courier"/>
                <a:cs typeface="Courier"/>
              </a:rPr>
              <a:t>result_type</a:t>
            </a:r>
            <a:r>
              <a:rPr lang="en-US" sz="1200" dirty="0">
                <a:solidFill>
                  <a:srgbClr val="000090"/>
                </a:solidFill>
                <a:latin typeface="Courier"/>
                <a:cs typeface="Courier"/>
              </a:rPr>
              <a:t>&gt;(), f_, a, 0);</a:t>
            </a:r>
          </a:p>
          <a:p>
            <a:r>
              <a:rPr lang="en-US" sz="1200" dirty="0">
                <a:solidFill>
                  <a:srgbClr val="000090"/>
                </a:solidFill>
                <a:latin typeface="Courier"/>
                <a:cs typeface="Courier"/>
              </a:rPr>
              <a:t>                          ^</a:t>
            </a:r>
          </a:p>
          <a:p>
            <a:r>
              <a:rPr lang="en-US" sz="1200" dirty="0">
                <a:solidFill>
                  <a:srgbClr val="000090"/>
                </a:solidFill>
                <a:latin typeface="Courier"/>
                <a:cs typeface="Courier"/>
              </a:rPr>
              <a:t>/</a:t>
            </a:r>
            <a:r>
              <a:rPr lang="en-US" sz="1200" dirty="0" err="1">
                <a:solidFill>
                  <a:srgbClr val="000090"/>
                </a:solidFill>
                <a:latin typeface="Courier"/>
                <a:cs typeface="Courier"/>
              </a:rPr>
              <a:t>usr</a:t>
            </a:r>
            <a:r>
              <a:rPr lang="en-US" sz="1200" dirty="0">
                <a:solidFill>
                  <a:srgbClr val="000090"/>
                </a:solidFill>
                <a:latin typeface="Courier"/>
                <a:cs typeface="Courier"/>
              </a:rPr>
              <a:t>/</a:t>
            </a:r>
            <a:r>
              <a:rPr lang="en-US" sz="1200" b="1" dirty="0">
                <a:solidFill>
                  <a:srgbClr val="000090"/>
                </a:solidFill>
                <a:latin typeface="Courier"/>
                <a:cs typeface="Courier"/>
              </a:rPr>
              <a:t>include/</a:t>
            </a:r>
            <a:r>
              <a:rPr lang="en-US" sz="1200" b="1" dirty="0" err="1">
                <a:solidFill>
                  <a:srgbClr val="000090"/>
                </a:solidFill>
                <a:latin typeface="Courier"/>
                <a:cs typeface="Courier"/>
              </a:rPr>
              <a:t>c++</a:t>
            </a:r>
            <a:r>
              <a:rPr lang="en-US" sz="1200" b="1" dirty="0">
                <a:solidFill>
                  <a:srgbClr val="000090"/>
                </a:solidFill>
                <a:latin typeface="Courier"/>
                <a:cs typeface="Courier"/>
              </a:rPr>
              <a:t>/4.2.1/bits/stl_numeric.h:115:11</a:t>
            </a:r>
            <a:r>
              <a:rPr lang="en-US" sz="1200" dirty="0">
                <a:solidFill>
                  <a:srgbClr val="000090"/>
                </a:solidFill>
                <a:latin typeface="Courier"/>
                <a:cs typeface="Courier"/>
              </a:rPr>
              <a:t>: note: in instantiation of function template specialization</a:t>
            </a:r>
          </a:p>
          <a:p>
            <a:r>
              <a:rPr lang="en-US" sz="1200" dirty="0">
                <a:solidFill>
                  <a:srgbClr val="000090"/>
                </a:solidFill>
                <a:latin typeface="Courier"/>
                <a:cs typeface="Courier"/>
              </a:rPr>
              <a:t>      '</a:t>
            </a:r>
            <a:r>
              <a:rPr lang="en-US" sz="1200" b="1" dirty="0">
                <a:solidFill>
                  <a:srgbClr val="000090"/>
                </a:solidFill>
                <a:latin typeface="Courier"/>
                <a:cs typeface="Courier"/>
              </a:rPr>
              <a:t>boost::_bi::</a:t>
            </a:r>
            <a:r>
              <a:rPr lang="en-US" sz="1200" b="1" dirty="0" err="1">
                <a:solidFill>
                  <a:srgbClr val="000090"/>
                </a:solidFill>
                <a:latin typeface="Courier"/>
                <a:cs typeface="Courier"/>
              </a:rPr>
              <a:t>bind_t</a:t>
            </a:r>
            <a:r>
              <a:rPr lang="en-US" sz="1200" b="1" dirty="0">
                <a:solidFill>
                  <a:srgbClr val="000090"/>
                </a:solidFill>
                <a:latin typeface="Courier"/>
                <a:cs typeface="Courier"/>
              </a:rPr>
              <a:t>&lt;boost::_bi::unspecified, </a:t>
            </a:r>
            <a:r>
              <a:rPr lang="en-US" sz="1200" b="1" dirty="0" err="1">
                <a:solidFill>
                  <a:srgbClr val="000090"/>
                </a:solidFill>
                <a:latin typeface="Courier"/>
                <a:cs typeface="Courier"/>
              </a:rPr>
              <a:t>std</a:t>
            </a:r>
            <a:r>
              <a:rPr lang="en-US" sz="1200" b="1" dirty="0">
                <a:solidFill>
                  <a:srgbClr val="000090"/>
                </a:solidFill>
                <a:latin typeface="Courier"/>
                <a:cs typeface="Courier"/>
              </a:rPr>
              <a:t>::plus&lt;int&gt;, boost::_bi::list2&lt;boost::</a:t>
            </a:r>
            <a:r>
              <a:rPr lang="en-US" sz="1200" b="1" dirty="0" err="1">
                <a:solidFill>
                  <a:srgbClr val="000090"/>
                </a:solidFill>
                <a:latin typeface="Courier"/>
                <a:cs typeface="Courier"/>
              </a:rPr>
              <a:t>arg</a:t>
            </a:r>
            <a:r>
              <a:rPr lang="en-US" sz="1200" b="1" dirty="0">
                <a:solidFill>
                  <a:srgbClr val="000090"/>
                </a:solidFill>
                <a:latin typeface="Courier"/>
                <a:cs typeface="Courier"/>
              </a:rPr>
              <a:t>&lt;1&gt;, boost::</a:t>
            </a:r>
            <a:r>
              <a:rPr lang="en-US" sz="1200" b="1" dirty="0" err="1">
                <a:solidFill>
                  <a:srgbClr val="000090"/>
                </a:solidFill>
                <a:latin typeface="Courier"/>
                <a:cs typeface="Courier"/>
              </a:rPr>
              <a:t>arg</a:t>
            </a:r>
            <a:r>
              <a:rPr lang="en-US" sz="1200" b="1" dirty="0">
                <a:solidFill>
                  <a:srgbClr val="000090"/>
                </a:solidFill>
                <a:latin typeface="Courier"/>
                <a:cs typeface="Courier"/>
              </a:rPr>
              <a:t>&lt;2&gt; </a:t>
            </a:r>
            <a:r>
              <a:rPr lang="en-US" sz="1200" b="1" dirty="0" smtClean="0">
                <a:solidFill>
                  <a:srgbClr val="000090"/>
                </a:solidFill>
                <a:latin typeface="Courier"/>
                <a:cs typeface="Courier"/>
              </a:rPr>
              <a:t>&gt; </a:t>
            </a:r>
            <a:r>
              <a:rPr lang="en-US" sz="1200" b="1" dirty="0">
                <a:solidFill>
                  <a:srgbClr val="000090"/>
                </a:solidFill>
                <a:latin typeface="Courier"/>
                <a:cs typeface="Courier"/>
              </a:rPr>
              <a:t>&gt;::operator()</a:t>
            </a:r>
            <a:r>
              <a:rPr lang="en-US" sz="1200" dirty="0">
                <a:solidFill>
                  <a:srgbClr val="000090"/>
                </a:solidFill>
                <a:latin typeface="Courier"/>
                <a:cs typeface="Courier"/>
              </a:rPr>
              <a:t>&lt;int, void *&gt;' requested here</a:t>
            </a:r>
          </a:p>
          <a:p>
            <a:r>
              <a:rPr lang="en-US" sz="1200" dirty="0">
                <a:solidFill>
                  <a:srgbClr val="000090"/>
                </a:solidFill>
                <a:latin typeface="Courier"/>
                <a:cs typeface="Courier"/>
              </a:rPr>
              <a:t>        __</a:t>
            </a:r>
            <a:r>
              <a:rPr lang="en-US" sz="1200" dirty="0" err="1">
                <a:solidFill>
                  <a:srgbClr val="000090"/>
                </a:solidFill>
                <a:latin typeface="Courier"/>
                <a:cs typeface="Courier"/>
              </a:rPr>
              <a:t>init</a:t>
            </a:r>
            <a:r>
              <a:rPr lang="en-US" sz="1200" dirty="0">
                <a:solidFill>
                  <a:srgbClr val="000090"/>
                </a:solidFill>
                <a:latin typeface="Courier"/>
                <a:cs typeface="Courier"/>
              </a:rPr>
              <a:t> = </a:t>
            </a:r>
            <a:r>
              <a:rPr lang="en-US" sz="1200" b="1" dirty="0">
                <a:solidFill>
                  <a:srgbClr val="000090"/>
                </a:solidFill>
                <a:latin typeface="Courier"/>
                <a:cs typeface="Courier"/>
              </a:rPr>
              <a:t>__</a:t>
            </a:r>
            <a:r>
              <a:rPr lang="en-US" sz="1200" b="1" dirty="0" err="1">
                <a:solidFill>
                  <a:srgbClr val="000090"/>
                </a:solidFill>
                <a:latin typeface="Courier"/>
                <a:cs typeface="Courier"/>
              </a:rPr>
              <a:t>binary_op</a:t>
            </a:r>
            <a:r>
              <a:rPr lang="en-US" sz="1200" dirty="0">
                <a:solidFill>
                  <a:srgbClr val="000090"/>
                </a:solidFill>
                <a:latin typeface="Courier"/>
                <a:cs typeface="Courier"/>
              </a:rPr>
              <a:t>(__</a:t>
            </a:r>
            <a:r>
              <a:rPr lang="en-US" sz="1200" dirty="0" err="1">
                <a:solidFill>
                  <a:srgbClr val="000090"/>
                </a:solidFill>
                <a:latin typeface="Courier"/>
                <a:cs typeface="Courier"/>
              </a:rPr>
              <a:t>init</a:t>
            </a:r>
            <a:r>
              <a:rPr lang="en-US" sz="1200" dirty="0">
                <a:solidFill>
                  <a:srgbClr val="000090"/>
                </a:solidFill>
                <a:latin typeface="Courier"/>
                <a:cs typeface="Courier"/>
              </a:rPr>
              <a:t>, *__first);</a:t>
            </a:r>
          </a:p>
          <a:p>
            <a:r>
              <a:rPr lang="en-US" sz="1200" dirty="0">
                <a:solidFill>
                  <a:srgbClr val="000090"/>
                </a:solidFill>
                <a:latin typeface="Courier"/>
                <a:cs typeface="Courier"/>
              </a:rPr>
              <a:t>                 ^</a:t>
            </a:r>
          </a:p>
          <a:p>
            <a:r>
              <a:rPr lang="en-US" sz="1200" b="1" dirty="0">
                <a:solidFill>
                  <a:srgbClr val="000090"/>
                </a:solidFill>
                <a:latin typeface="Courier"/>
                <a:cs typeface="Courier"/>
              </a:rPr>
              <a:t>test.cpp:222:10</a:t>
            </a:r>
            <a:r>
              <a:rPr lang="en-US" sz="1200" dirty="0">
                <a:solidFill>
                  <a:srgbClr val="000090"/>
                </a:solidFill>
                <a:latin typeface="Courier"/>
                <a:cs typeface="Courier"/>
              </a:rPr>
              <a:t>: note: in instantiation of function template specialization</a:t>
            </a:r>
          </a:p>
          <a:p>
            <a:r>
              <a:rPr lang="en-US" sz="1200" dirty="0" smtClean="0">
                <a:solidFill>
                  <a:srgbClr val="000090"/>
                </a:solidFill>
                <a:latin typeface="Courier"/>
                <a:cs typeface="Courier"/>
              </a:rPr>
              <a:t>...</a:t>
            </a:r>
          </a:p>
          <a:p>
            <a:r>
              <a:rPr lang="en-US" sz="1400" b="1" dirty="0" smtClean="0">
                <a:solidFill>
                  <a:srgbClr val="000090"/>
                </a:solidFill>
                <a:latin typeface="Courier"/>
                <a:cs typeface="Courier"/>
              </a:rPr>
              <a:t>1 </a:t>
            </a:r>
            <a:r>
              <a:rPr lang="en-US" sz="1400" b="1" dirty="0">
                <a:solidFill>
                  <a:srgbClr val="000090"/>
                </a:solidFill>
                <a:latin typeface="Courier"/>
                <a:cs typeface="Courier"/>
              </a:rPr>
              <a:t>error generated</a:t>
            </a:r>
            <a:r>
              <a:rPr lang="en-US" sz="1400" b="1" dirty="0" smtClean="0">
                <a:solidFill>
                  <a:srgbClr val="000090"/>
                </a:solidFill>
                <a:latin typeface="Courier"/>
                <a:cs typeface="Courier"/>
              </a:rPr>
              <a:t>.</a:t>
            </a:r>
            <a:endParaRPr lang="en-US" sz="1400" b="1" dirty="0">
              <a:solidFill>
                <a:srgbClr val="000090"/>
              </a:solidFill>
              <a:latin typeface="Courier"/>
              <a:cs typeface="Courier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44539" y="6128736"/>
            <a:ext cx="1591128" cy="254001"/>
          </a:xfrm>
          <a:prstGeom prst="rect">
            <a:avLst/>
          </a:prstGeom>
          <a:solidFill>
            <a:schemeClr val="tx2">
              <a:lumMod val="20000"/>
              <a:lumOff val="80000"/>
              <a:alpha val="25000"/>
            </a:schemeClr>
          </a:solidFill>
          <a:ln>
            <a:solidFill>
              <a:srgbClr val="00009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1207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/>
        </p:spPr>
        <p:txBody>
          <a:bodyPr/>
          <a:lstStyle/>
          <a:p>
            <a:r>
              <a:rPr lang="en-US" dirty="0" smtClean="0"/>
              <a:t>Templates: Problem – Example</a:t>
            </a:r>
            <a:r>
              <a:rPr lang="en-US" baseline="0" dirty="0" smtClean="0"/>
              <a:t> </a:t>
            </a:r>
            <a:r>
              <a:rPr lang="en-US" dirty="0"/>
              <a:t>1</a:t>
            </a:r>
            <a:endParaRPr lang="en-US" baseline="0" dirty="0" smtClean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457200" y="1219200"/>
            <a:ext cx="8229600" cy="4937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3" pitchFamily="64" charset="2"/>
              <a:buChar char=""/>
              <a:defRPr sz="2600" kern="1200">
                <a:solidFill>
                  <a:schemeClr val="tx1"/>
                </a:solidFill>
                <a:latin typeface="+mn-lt"/>
                <a:ea typeface="ＭＳ Ｐゴシック" pitchFamily="-88" charset="-128"/>
                <a:cs typeface="ＭＳ Ｐゴシック" pitchFamily="-88" charset="-128"/>
              </a:defRPr>
            </a:lvl1pPr>
            <a:lvl2pPr marL="547688" indent="-27305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chemeClr val="accent2"/>
              </a:buClr>
              <a:buSzPct val="76000"/>
              <a:buFont typeface="Wingdings 3" pitchFamily="64" charset="2"/>
              <a:buChar char=""/>
              <a:defRPr sz="2300" kern="1200">
                <a:solidFill>
                  <a:schemeClr val="tx2"/>
                </a:solidFill>
                <a:latin typeface="+mn-lt"/>
                <a:ea typeface="ＭＳ Ｐゴシック" pitchFamily="-88" charset="-128"/>
                <a:cs typeface="+mn-cs"/>
              </a:defRPr>
            </a:lvl2pPr>
            <a:lvl3pPr marL="822325" indent="-22860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BCBCBC"/>
              </a:buClr>
              <a:buSzPct val="76000"/>
              <a:buFont typeface="Wingdings 3" pitchFamily="64" charset="2"/>
              <a:buChar char=""/>
              <a:defRPr sz="2000" kern="1200">
                <a:solidFill>
                  <a:schemeClr val="tx1"/>
                </a:solidFill>
                <a:latin typeface="+mn-lt"/>
                <a:ea typeface="ＭＳ Ｐゴシック" pitchFamily="-88" charset="-128"/>
                <a:cs typeface="+mn-cs"/>
              </a:defRPr>
            </a:lvl3pPr>
            <a:lvl4pPr marL="1096963" indent="-228600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8BA2B4"/>
              </a:buClr>
              <a:buSzPct val="70000"/>
              <a:buFont typeface="Wingdings" pitchFamily="64" charset="2"/>
              <a:buChar char=""/>
              <a:defRPr sz="2000" kern="1200">
                <a:solidFill>
                  <a:schemeClr val="tx1"/>
                </a:solidFill>
                <a:latin typeface="+mn-lt"/>
                <a:ea typeface="ＭＳ Ｐゴシック" pitchFamily="-88" charset="-128"/>
                <a:cs typeface="+mn-cs"/>
              </a:defRPr>
            </a:lvl4pPr>
            <a:lvl5pPr marL="13716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64" charset="2"/>
              <a:buChar char=""/>
              <a:defRPr sz="1600" kern="1200">
                <a:solidFill>
                  <a:schemeClr val="tx1"/>
                </a:solidFill>
                <a:latin typeface="+mn-lt"/>
                <a:ea typeface="ＭＳ Ｐゴシック" pitchFamily="-88" charset="-128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300" dirty="0" smtClean="0"/>
              <a:t>Template Use:</a:t>
            </a:r>
          </a:p>
          <a:p>
            <a:pPr marL="0" indent="0">
              <a:buFont typeface="Wingdings 3" pitchFamily="64" charset="2"/>
              <a:buNone/>
            </a:pPr>
            <a:endParaRPr lang="en-US" sz="2000" dirty="0" smtClean="0"/>
          </a:p>
          <a:p>
            <a:pPr marL="0" indent="0">
              <a:buFont typeface="Wingdings 3" pitchFamily="64" charset="2"/>
              <a:buNone/>
            </a:pPr>
            <a:endParaRPr lang="en-US" dirty="0" smtClean="0"/>
          </a:p>
          <a:p>
            <a:r>
              <a:rPr lang="en-US" sz="2300" dirty="0" smtClean="0"/>
              <a:t>Compiler error:</a:t>
            </a:r>
          </a:p>
          <a:p>
            <a:pPr marL="0" indent="0">
              <a:buFont typeface="Wingdings 3" pitchFamily="64" charset="2"/>
              <a:buNone/>
            </a:pPr>
            <a:endParaRPr lang="en-US" sz="3200" dirty="0" smtClean="0"/>
          </a:p>
          <a:p>
            <a:pPr marL="0" indent="0">
              <a:buFont typeface="Wingdings 3" pitchFamily="64" charset="2"/>
              <a:buNone/>
            </a:pPr>
            <a:endParaRPr lang="en-US" dirty="0" smtClean="0"/>
          </a:p>
          <a:p>
            <a:endParaRPr lang="en-US" dirty="0" smtClean="0"/>
          </a:p>
        </p:txBody>
      </p:sp>
      <p:sp>
        <p:nvSpPr>
          <p:cNvPr id="7" name="Rounded Rectangle 6"/>
          <p:cNvSpPr/>
          <p:nvPr/>
        </p:nvSpPr>
        <p:spPr>
          <a:xfrm>
            <a:off x="88094" y="1676400"/>
            <a:ext cx="8957061" cy="762000"/>
          </a:xfrm>
          <a:prstGeom prst="roundRect">
            <a:avLst>
              <a:gd name="adj" fmla="val 4036"/>
            </a:avLst>
          </a:prstGeom>
          <a:solidFill>
            <a:schemeClr val="bg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v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ector&lt;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void*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&gt; 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v;</a:t>
            </a:r>
          </a:p>
          <a:p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sort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(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v.begin()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, v.end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()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, </a:t>
            </a:r>
            <a:r>
              <a:rPr lang="fr-FR" sz="1600" b="1" dirty="0" err="1">
                <a:solidFill>
                  <a:srgbClr val="000090"/>
                </a:solidFill>
                <a:latin typeface="Courier"/>
                <a:cs typeface="Courier"/>
              </a:rPr>
              <a:t>boost</a:t>
            </a:r>
            <a:r>
              <a:rPr lang="fr-FR" sz="1600" b="1" dirty="0">
                <a:solidFill>
                  <a:srgbClr val="000090"/>
                </a:solidFill>
                <a:latin typeface="Courier"/>
                <a:cs typeface="Courier"/>
              </a:rPr>
              <a:t>::</a:t>
            </a:r>
            <a:r>
              <a:rPr lang="fr-FR" sz="1600" b="1" dirty="0" err="1" smtClean="0">
                <a:solidFill>
                  <a:srgbClr val="000090"/>
                </a:solidFill>
                <a:latin typeface="Courier"/>
                <a:cs typeface="Courier"/>
              </a:rPr>
              <a:t>bind</a:t>
            </a:r>
            <a:r>
              <a:rPr lang="fr-FR" sz="1600" b="1" dirty="0" smtClean="0">
                <a:solidFill>
                  <a:srgbClr val="000090"/>
                </a:solidFill>
                <a:latin typeface="Courier"/>
                <a:cs typeface="Courier"/>
              </a:rPr>
              <a:t>(</a:t>
            </a:r>
            <a:r>
              <a:rPr lang="fr-FR" sz="1600" b="1" dirty="0" err="1" smtClean="0">
                <a:solidFill>
                  <a:srgbClr val="000090"/>
                </a:solidFill>
                <a:latin typeface="Courier"/>
                <a:cs typeface="Courier"/>
              </a:rPr>
              <a:t>less</a:t>
            </a:r>
            <a:r>
              <a:rPr lang="fr-FR" sz="1600" b="1" dirty="0" smtClean="0">
                <a:solidFill>
                  <a:srgbClr val="000090"/>
                </a:solidFill>
                <a:latin typeface="Courier"/>
                <a:cs typeface="Courier"/>
              </a:rPr>
              <a:t>&lt;</a:t>
            </a:r>
            <a:r>
              <a:rPr lang="fr-FR" sz="1600" b="1" dirty="0" err="1">
                <a:solidFill>
                  <a:srgbClr val="000090"/>
                </a:solidFill>
                <a:latin typeface="Courier"/>
                <a:cs typeface="Courier"/>
              </a:rPr>
              <a:t>int</a:t>
            </a:r>
            <a:r>
              <a:rPr lang="fr-FR" sz="1600" b="1" dirty="0">
                <a:solidFill>
                  <a:srgbClr val="000090"/>
                </a:solidFill>
                <a:latin typeface="Courier"/>
                <a:cs typeface="Courier"/>
              </a:rPr>
              <a:t>&gt;(),_1,_2)</a:t>
            </a:r>
            <a:r>
              <a:rPr lang="fr-FR" sz="1600" dirty="0" smtClean="0">
                <a:solidFill>
                  <a:srgbClr val="000090"/>
                </a:solidFill>
                <a:latin typeface="Courier"/>
                <a:cs typeface="Courier"/>
              </a:rPr>
              <a:t>)</a:t>
            </a:r>
            <a:r>
              <a:rPr lang="fr-FR" sz="1600" dirty="0">
                <a:solidFill>
                  <a:srgbClr val="000090"/>
                </a:solidFill>
                <a:latin typeface="Courier"/>
                <a:cs typeface="Courier"/>
              </a:rPr>
              <a:t>;</a:t>
            </a:r>
            <a:endParaRPr lang="en-US" sz="1600" b="1" dirty="0">
              <a:solidFill>
                <a:srgbClr val="000090"/>
              </a:solidFill>
              <a:latin typeface="Courier"/>
              <a:cs typeface="Courier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88094" y="2927350"/>
            <a:ext cx="8957061" cy="3831872"/>
          </a:xfrm>
          <a:prstGeom prst="roundRect">
            <a:avLst>
              <a:gd name="adj" fmla="val 4036"/>
            </a:avLst>
          </a:prstGeom>
          <a:solidFill>
            <a:schemeClr val="bg1">
              <a:lumMod val="85000"/>
            </a:scheme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200" b="1" dirty="0" smtClean="0">
                <a:solidFill>
                  <a:srgbClr val="000090"/>
                </a:solidFill>
                <a:latin typeface="Courier"/>
                <a:cs typeface="Courier"/>
              </a:rPr>
              <a:t>$ </a:t>
            </a:r>
            <a:r>
              <a:rPr lang="en-US" sz="1400" b="1" dirty="0" smtClean="0">
                <a:solidFill>
                  <a:srgbClr val="000090"/>
                </a:solidFill>
                <a:latin typeface="Courier"/>
                <a:cs typeface="Courier"/>
              </a:rPr>
              <a:t>clang+</a:t>
            </a:r>
            <a:r>
              <a:rPr lang="en-US" sz="1400" b="1" dirty="0">
                <a:solidFill>
                  <a:srgbClr val="000090"/>
                </a:solidFill>
                <a:latin typeface="Courier"/>
                <a:cs typeface="Courier"/>
              </a:rPr>
              <a:t>+ </a:t>
            </a:r>
            <a:r>
              <a:rPr lang="en-US" sz="1400" b="1" dirty="0" err="1">
                <a:solidFill>
                  <a:srgbClr val="000090"/>
                </a:solidFill>
                <a:latin typeface="Courier"/>
                <a:cs typeface="Courier"/>
              </a:rPr>
              <a:t>test.cpp</a:t>
            </a:r>
            <a:r>
              <a:rPr lang="en-US" sz="1400" b="1" dirty="0">
                <a:solidFill>
                  <a:srgbClr val="000090"/>
                </a:solidFill>
                <a:latin typeface="Courier"/>
                <a:cs typeface="Courier"/>
              </a:rPr>
              <a:t> -o example</a:t>
            </a:r>
          </a:p>
          <a:p>
            <a:r>
              <a:rPr lang="en-US" sz="1200" dirty="0">
                <a:solidFill>
                  <a:srgbClr val="000090"/>
                </a:solidFill>
                <a:latin typeface="Courier"/>
                <a:cs typeface="Courier"/>
              </a:rPr>
              <a:t>/</a:t>
            </a:r>
            <a:r>
              <a:rPr lang="en-US" sz="1200" dirty="0" err="1">
                <a:solidFill>
                  <a:srgbClr val="000090"/>
                </a:solidFill>
                <a:latin typeface="Courier"/>
                <a:cs typeface="Courier"/>
              </a:rPr>
              <a:t>usr</a:t>
            </a:r>
            <a:r>
              <a:rPr lang="en-US" sz="1200" dirty="0">
                <a:solidFill>
                  <a:srgbClr val="000090"/>
                </a:solidFill>
                <a:latin typeface="Courier"/>
                <a:cs typeface="Courier"/>
              </a:rPr>
              <a:t>/local/</a:t>
            </a:r>
            <a:r>
              <a:rPr lang="en-US" sz="1200" b="1" dirty="0">
                <a:solidFill>
                  <a:srgbClr val="000090"/>
                </a:solidFill>
                <a:latin typeface="Courier"/>
                <a:cs typeface="Courier"/>
              </a:rPr>
              <a:t>include/boost/bind/bind.hpp:303:16</a:t>
            </a:r>
            <a:r>
              <a:rPr lang="en-US" sz="1200" dirty="0">
                <a:solidFill>
                  <a:srgbClr val="000090"/>
                </a:solidFill>
                <a:latin typeface="Courier"/>
                <a:cs typeface="Courier"/>
              </a:rPr>
              <a:t>: error: no matching function for call to object of type '</a:t>
            </a:r>
            <a:r>
              <a:rPr lang="en-US" sz="1200" dirty="0" err="1">
                <a:solidFill>
                  <a:srgbClr val="000090"/>
                </a:solidFill>
                <a:latin typeface="Courier"/>
                <a:cs typeface="Courier"/>
              </a:rPr>
              <a:t>std</a:t>
            </a:r>
            <a:r>
              <a:rPr lang="en-US" sz="1200" dirty="0">
                <a:solidFill>
                  <a:srgbClr val="000090"/>
                </a:solidFill>
                <a:latin typeface="Courier"/>
                <a:cs typeface="Courier"/>
              </a:rPr>
              <a:t>::less&lt;int&gt;'</a:t>
            </a:r>
          </a:p>
          <a:p>
            <a:r>
              <a:rPr lang="en-US" sz="1200" dirty="0">
                <a:solidFill>
                  <a:srgbClr val="000090"/>
                </a:solidFill>
                <a:latin typeface="Courier"/>
                <a:cs typeface="Courier"/>
              </a:rPr>
              <a:t>        return </a:t>
            </a:r>
            <a:r>
              <a:rPr lang="en-US" sz="1200" b="1" dirty="0" err="1">
                <a:solidFill>
                  <a:srgbClr val="000090"/>
                </a:solidFill>
                <a:latin typeface="Courier"/>
                <a:cs typeface="Courier"/>
              </a:rPr>
              <a:t>unwrapper</a:t>
            </a:r>
            <a:r>
              <a:rPr lang="en-US" sz="1200" b="1" dirty="0">
                <a:solidFill>
                  <a:srgbClr val="000090"/>
                </a:solidFill>
                <a:latin typeface="Courier"/>
                <a:cs typeface="Courier"/>
              </a:rPr>
              <a:t>&lt;F&gt;::unwrap</a:t>
            </a:r>
            <a:r>
              <a:rPr lang="en-US" sz="1200" dirty="0">
                <a:solidFill>
                  <a:srgbClr val="000090"/>
                </a:solidFill>
                <a:latin typeface="Courier"/>
                <a:cs typeface="Courier"/>
              </a:rPr>
              <a:t>(f, 0)(a[</a:t>
            </a:r>
            <a:r>
              <a:rPr lang="en-US" sz="1200" dirty="0" err="1">
                <a:solidFill>
                  <a:srgbClr val="000090"/>
                </a:solidFill>
                <a:latin typeface="Courier"/>
                <a:cs typeface="Courier"/>
              </a:rPr>
              <a:t>base_type</a:t>
            </a:r>
            <a:r>
              <a:rPr lang="en-US" sz="1200" dirty="0">
                <a:solidFill>
                  <a:srgbClr val="000090"/>
                </a:solidFill>
                <a:latin typeface="Courier"/>
                <a:cs typeface="Courier"/>
              </a:rPr>
              <a:t>::a1_], a[</a:t>
            </a:r>
            <a:r>
              <a:rPr lang="en-US" sz="1200" dirty="0" err="1">
                <a:solidFill>
                  <a:srgbClr val="000090"/>
                </a:solidFill>
                <a:latin typeface="Courier"/>
                <a:cs typeface="Courier"/>
              </a:rPr>
              <a:t>base_type</a:t>
            </a:r>
            <a:r>
              <a:rPr lang="en-US" sz="1200" dirty="0">
                <a:solidFill>
                  <a:srgbClr val="000090"/>
                </a:solidFill>
                <a:latin typeface="Courier"/>
                <a:cs typeface="Courier"/>
              </a:rPr>
              <a:t>::a2_]);</a:t>
            </a:r>
          </a:p>
          <a:p>
            <a:r>
              <a:rPr lang="en-US" sz="1200" dirty="0">
                <a:solidFill>
                  <a:srgbClr val="000090"/>
                </a:solidFill>
                <a:latin typeface="Courier"/>
                <a:cs typeface="Courier"/>
              </a:rPr>
              <a:t>               ^~~~~~~~~~~~~~~~~~~~~~~~~~</a:t>
            </a:r>
          </a:p>
          <a:p>
            <a:r>
              <a:rPr lang="en-US" sz="1200" dirty="0">
                <a:solidFill>
                  <a:srgbClr val="000090"/>
                </a:solidFill>
                <a:latin typeface="Courier"/>
                <a:cs typeface="Courier"/>
              </a:rPr>
              <a:t>/</a:t>
            </a:r>
            <a:r>
              <a:rPr lang="en-US" sz="1200" dirty="0" err="1">
                <a:solidFill>
                  <a:srgbClr val="000090"/>
                </a:solidFill>
                <a:latin typeface="Courier"/>
                <a:cs typeface="Courier"/>
              </a:rPr>
              <a:t>usr</a:t>
            </a:r>
            <a:r>
              <a:rPr lang="en-US" sz="1200" dirty="0">
                <a:solidFill>
                  <a:srgbClr val="000090"/>
                </a:solidFill>
                <a:latin typeface="Courier"/>
                <a:cs typeface="Courier"/>
              </a:rPr>
              <a:t>/local/</a:t>
            </a:r>
            <a:r>
              <a:rPr lang="en-US" sz="1200" b="1" dirty="0">
                <a:solidFill>
                  <a:srgbClr val="000090"/>
                </a:solidFill>
                <a:latin typeface="Courier"/>
                <a:cs typeface="Courier"/>
              </a:rPr>
              <a:t>include/boost/bind/bind_template.hpp:61:27</a:t>
            </a:r>
            <a:r>
              <a:rPr lang="en-US" sz="1200" dirty="0">
                <a:solidFill>
                  <a:srgbClr val="000090"/>
                </a:solidFill>
                <a:latin typeface="Courier"/>
                <a:cs typeface="Courier"/>
              </a:rPr>
              <a:t>: note: in instantiation of function template specialization</a:t>
            </a:r>
          </a:p>
          <a:p>
            <a:r>
              <a:rPr lang="en-US" sz="1200" dirty="0">
                <a:solidFill>
                  <a:srgbClr val="000090"/>
                </a:solidFill>
                <a:latin typeface="Courier"/>
                <a:cs typeface="Courier"/>
              </a:rPr>
              <a:t>      '</a:t>
            </a:r>
            <a:r>
              <a:rPr lang="en-US" sz="1200" b="1" dirty="0">
                <a:solidFill>
                  <a:srgbClr val="000090"/>
                </a:solidFill>
                <a:latin typeface="Courier"/>
                <a:cs typeface="Courier"/>
              </a:rPr>
              <a:t>boost::_bi::list2&lt;boost::</a:t>
            </a:r>
            <a:r>
              <a:rPr lang="en-US" sz="1200" b="1" dirty="0" err="1">
                <a:solidFill>
                  <a:srgbClr val="000090"/>
                </a:solidFill>
                <a:latin typeface="Courier"/>
                <a:cs typeface="Courier"/>
              </a:rPr>
              <a:t>arg</a:t>
            </a:r>
            <a:r>
              <a:rPr lang="en-US" sz="1200" b="1" dirty="0">
                <a:solidFill>
                  <a:srgbClr val="000090"/>
                </a:solidFill>
                <a:latin typeface="Courier"/>
                <a:cs typeface="Courier"/>
              </a:rPr>
              <a:t>&lt;1&gt;, boost::</a:t>
            </a:r>
            <a:r>
              <a:rPr lang="en-US" sz="1200" b="1" dirty="0" err="1">
                <a:solidFill>
                  <a:srgbClr val="000090"/>
                </a:solidFill>
                <a:latin typeface="Courier"/>
                <a:cs typeface="Courier"/>
              </a:rPr>
              <a:t>arg</a:t>
            </a:r>
            <a:r>
              <a:rPr lang="en-US" sz="1200" b="1" dirty="0">
                <a:solidFill>
                  <a:srgbClr val="000090"/>
                </a:solidFill>
                <a:latin typeface="Courier"/>
                <a:cs typeface="Courier"/>
              </a:rPr>
              <a:t>&lt;2&gt; &gt;::operator()</a:t>
            </a:r>
            <a:r>
              <a:rPr lang="en-US" sz="1200" dirty="0">
                <a:solidFill>
                  <a:srgbClr val="000090"/>
                </a:solidFill>
                <a:latin typeface="Courier"/>
                <a:cs typeface="Courier"/>
              </a:rPr>
              <a:t>&lt;</a:t>
            </a:r>
            <a:r>
              <a:rPr lang="en-US" sz="1200" dirty="0" err="1">
                <a:solidFill>
                  <a:srgbClr val="000090"/>
                </a:solidFill>
                <a:latin typeface="Courier"/>
                <a:cs typeface="Courier"/>
              </a:rPr>
              <a:t>bool</a:t>
            </a:r>
            <a:r>
              <a:rPr lang="en-US" sz="1200" dirty="0">
                <a:solidFill>
                  <a:srgbClr val="000090"/>
                </a:solidFill>
                <a:latin typeface="Courier"/>
                <a:cs typeface="Courier"/>
              </a:rPr>
              <a:t>, </a:t>
            </a:r>
            <a:r>
              <a:rPr lang="en-US" sz="1200" dirty="0" err="1">
                <a:solidFill>
                  <a:srgbClr val="000090"/>
                </a:solidFill>
                <a:latin typeface="Courier"/>
                <a:cs typeface="Courier"/>
              </a:rPr>
              <a:t>std</a:t>
            </a:r>
            <a:r>
              <a:rPr lang="en-US" sz="1200" dirty="0">
                <a:solidFill>
                  <a:srgbClr val="000090"/>
                </a:solidFill>
                <a:latin typeface="Courier"/>
                <a:cs typeface="Courier"/>
              </a:rPr>
              <a:t>::less&lt;int&gt;, boost::_bi::list2&lt;void *&amp;</a:t>
            </a:r>
            <a:r>
              <a:rPr lang="en-US" sz="1200" dirty="0" smtClean="0">
                <a:solidFill>
                  <a:srgbClr val="000090"/>
                </a:solidFill>
                <a:latin typeface="Courier"/>
                <a:cs typeface="Courier"/>
              </a:rPr>
              <a:t>, </a:t>
            </a:r>
            <a:r>
              <a:rPr lang="en-US" sz="1200" dirty="0">
                <a:solidFill>
                  <a:srgbClr val="000090"/>
                </a:solidFill>
                <a:latin typeface="Courier"/>
                <a:cs typeface="Courier"/>
              </a:rPr>
              <a:t>void *&amp;&gt; &gt;' requested here</a:t>
            </a:r>
          </a:p>
          <a:p>
            <a:r>
              <a:rPr lang="en-US" sz="1200" dirty="0">
                <a:solidFill>
                  <a:srgbClr val="000090"/>
                </a:solidFill>
                <a:latin typeface="Courier"/>
                <a:cs typeface="Courier"/>
              </a:rPr>
              <a:t>        BOOST_BIND_RETURN </a:t>
            </a:r>
            <a:r>
              <a:rPr lang="en-US" sz="1200" b="1" dirty="0">
                <a:solidFill>
                  <a:srgbClr val="000090"/>
                </a:solidFill>
                <a:latin typeface="Courier"/>
                <a:cs typeface="Courier"/>
              </a:rPr>
              <a:t>l_</a:t>
            </a:r>
            <a:r>
              <a:rPr lang="en-US" sz="1200" dirty="0">
                <a:solidFill>
                  <a:srgbClr val="000090"/>
                </a:solidFill>
                <a:latin typeface="Courier"/>
                <a:cs typeface="Courier"/>
              </a:rPr>
              <a:t>(type&lt;</a:t>
            </a:r>
            <a:r>
              <a:rPr lang="en-US" sz="1200" dirty="0" err="1">
                <a:solidFill>
                  <a:srgbClr val="000090"/>
                </a:solidFill>
                <a:latin typeface="Courier"/>
                <a:cs typeface="Courier"/>
              </a:rPr>
              <a:t>result_type</a:t>
            </a:r>
            <a:r>
              <a:rPr lang="en-US" sz="1200" dirty="0">
                <a:solidFill>
                  <a:srgbClr val="000090"/>
                </a:solidFill>
                <a:latin typeface="Courier"/>
                <a:cs typeface="Courier"/>
              </a:rPr>
              <a:t>&gt;(), f_, a, 0);</a:t>
            </a:r>
          </a:p>
          <a:p>
            <a:r>
              <a:rPr lang="en-US" sz="1200" dirty="0">
                <a:solidFill>
                  <a:srgbClr val="000090"/>
                </a:solidFill>
                <a:latin typeface="Courier"/>
                <a:cs typeface="Courier"/>
              </a:rPr>
              <a:t>                          ^</a:t>
            </a:r>
          </a:p>
          <a:p>
            <a:r>
              <a:rPr lang="en-US" sz="1200" dirty="0">
                <a:solidFill>
                  <a:srgbClr val="000090"/>
                </a:solidFill>
                <a:latin typeface="Courier"/>
                <a:cs typeface="Courier"/>
              </a:rPr>
              <a:t>/</a:t>
            </a:r>
            <a:r>
              <a:rPr lang="en-US" sz="1200" dirty="0" err="1">
                <a:solidFill>
                  <a:srgbClr val="000090"/>
                </a:solidFill>
                <a:latin typeface="Courier"/>
                <a:cs typeface="Courier"/>
              </a:rPr>
              <a:t>usr</a:t>
            </a:r>
            <a:r>
              <a:rPr lang="en-US" sz="1200" dirty="0">
                <a:solidFill>
                  <a:srgbClr val="000090"/>
                </a:solidFill>
                <a:latin typeface="Courier"/>
                <a:cs typeface="Courier"/>
              </a:rPr>
              <a:t>/</a:t>
            </a:r>
            <a:r>
              <a:rPr lang="en-US" sz="1200" b="1" dirty="0">
                <a:solidFill>
                  <a:srgbClr val="000090"/>
                </a:solidFill>
                <a:latin typeface="Courier"/>
                <a:cs typeface="Courier"/>
              </a:rPr>
              <a:t>include/</a:t>
            </a:r>
            <a:r>
              <a:rPr lang="en-US" sz="1200" b="1" dirty="0" err="1">
                <a:solidFill>
                  <a:srgbClr val="000090"/>
                </a:solidFill>
                <a:latin typeface="Courier"/>
                <a:cs typeface="Courier"/>
              </a:rPr>
              <a:t>c++</a:t>
            </a:r>
            <a:r>
              <a:rPr lang="en-US" sz="1200" b="1" dirty="0">
                <a:solidFill>
                  <a:srgbClr val="000090"/>
                </a:solidFill>
                <a:latin typeface="Courier"/>
                <a:cs typeface="Courier"/>
              </a:rPr>
              <a:t>/4.2.1/bits/stl_algo.h:2501:6</a:t>
            </a:r>
            <a:r>
              <a:rPr lang="en-US" sz="1200" dirty="0">
                <a:solidFill>
                  <a:srgbClr val="000090"/>
                </a:solidFill>
                <a:latin typeface="Courier"/>
                <a:cs typeface="Courier"/>
              </a:rPr>
              <a:t>: note: in instantiation of function template specialization</a:t>
            </a:r>
          </a:p>
          <a:p>
            <a:r>
              <a:rPr lang="en-US" sz="1200" dirty="0">
                <a:solidFill>
                  <a:srgbClr val="000090"/>
                </a:solidFill>
                <a:latin typeface="Courier"/>
                <a:cs typeface="Courier"/>
              </a:rPr>
              <a:t>      '</a:t>
            </a:r>
            <a:r>
              <a:rPr lang="en-US" sz="1200" b="1" dirty="0">
                <a:solidFill>
                  <a:srgbClr val="000090"/>
                </a:solidFill>
                <a:latin typeface="Courier"/>
                <a:cs typeface="Courier"/>
              </a:rPr>
              <a:t>boost::_bi::</a:t>
            </a:r>
            <a:r>
              <a:rPr lang="en-US" sz="1200" b="1" dirty="0" err="1">
                <a:solidFill>
                  <a:srgbClr val="000090"/>
                </a:solidFill>
                <a:latin typeface="Courier"/>
                <a:cs typeface="Courier"/>
              </a:rPr>
              <a:t>bind_t</a:t>
            </a:r>
            <a:r>
              <a:rPr lang="en-US" sz="1200" b="1" dirty="0">
                <a:solidFill>
                  <a:srgbClr val="000090"/>
                </a:solidFill>
                <a:latin typeface="Courier"/>
                <a:cs typeface="Courier"/>
              </a:rPr>
              <a:t>&lt;boost::_bi::unspecified, </a:t>
            </a:r>
            <a:r>
              <a:rPr lang="en-US" sz="1200" b="1" dirty="0" err="1">
                <a:solidFill>
                  <a:srgbClr val="000090"/>
                </a:solidFill>
                <a:latin typeface="Courier"/>
                <a:cs typeface="Courier"/>
              </a:rPr>
              <a:t>std</a:t>
            </a:r>
            <a:r>
              <a:rPr lang="en-US" sz="1200" b="1" dirty="0">
                <a:solidFill>
                  <a:srgbClr val="000090"/>
                </a:solidFill>
                <a:latin typeface="Courier"/>
                <a:cs typeface="Courier"/>
              </a:rPr>
              <a:t>::less&lt;int&gt;, boost::_bi::list2&lt;boost::</a:t>
            </a:r>
            <a:r>
              <a:rPr lang="en-US" sz="1200" b="1" dirty="0" err="1">
                <a:solidFill>
                  <a:srgbClr val="000090"/>
                </a:solidFill>
                <a:latin typeface="Courier"/>
                <a:cs typeface="Courier"/>
              </a:rPr>
              <a:t>arg</a:t>
            </a:r>
            <a:r>
              <a:rPr lang="en-US" sz="1200" b="1" dirty="0">
                <a:solidFill>
                  <a:srgbClr val="000090"/>
                </a:solidFill>
                <a:latin typeface="Courier"/>
                <a:cs typeface="Courier"/>
              </a:rPr>
              <a:t>&lt;1&gt;, boost::</a:t>
            </a:r>
            <a:r>
              <a:rPr lang="en-US" sz="1200" b="1" dirty="0" err="1">
                <a:solidFill>
                  <a:srgbClr val="000090"/>
                </a:solidFill>
                <a:latin typeface="Courier"/>
                <a:cs typeface="Courier"/>
              </a:rPr>
              <a:t>arg</a:t>
            </a:r>
            <a:r>
              <a:rPr lang="en-US" sz="1200" b="1" dirty="0">
                <a:solidFill>
                  <a:srgbClr val="000090"/>
                </a:solidFill>
                <a:latin typeface="Courier"/>
                <a:cs typeface="Courier"/>
              </a:rPr>
              <a:t>&lt;2&gt; </a:t>
            </a:r>
            <a:r>
              <a:rPr lang="en-US" sz="1200" b="1" dirty="0" smtClean="0">
                <a:solidFill>
                  <a:srgbClr val="000090"/>
                </a:solidFill>
                <a:latin typeface="Courier"/>
                <a:cs typeface="Courier"/>
              </a:rPr>
              <a:t>&gt; </a:t>
            </a:r>
            <a:r>
              <a:rPr lang="en-US" sz="1200" b="1" dirty="0">
                <a:solidFill>
                  <a:srgbClr val="000090"/>
                </a:solidFill>
                <a:latin typeface="Courier"/>
                <a:cs typeface="Courier"/>
              </a:rPr>
              <a:t>&gt;::operator()</a:t>
            </a:r>
            <a:r>
              <a:rPr lang="en-US" sz="1200" dirty="0">
                <a:solidFill>
                  <a:srgbClr val="000090"/>
                </a:solidFill>
                <a:latin typeface="Courier"/>
                <a:cs typeface="Courier"/>
              </a:rPr>
              <a:t>&lt;void *, void *&gt;' requested here</a:t>
            </a:r>
          </a:p>
          <a:p>
            <a:r>
              <a:rPr lang="en-US" sz="1200" dirty="0">
                <a:solidFill>
                  <a:srgbClr val="000090"/>
                </a:solidFill>
                <a:latin typeface="Courier"/>
                <a:cs typeface="Courier"/>
              </a:rPr>
              <a:t>        if (</a:t>
            </a:r>
            <a:r>
              <a:rPr lang="en-US" sz="1200" b="1" dirty="0">
                <a:solidFill>
                  <a:srgbClr val="000090"/>
                </a:solidFill>
                <a:latin typeface="Courier"/>
                <a:cs typeface="Courier"/>
              </a:rPr>
              <a:t>__comp</a:t>
            </a:r>
            <a:r>
              <a:rPr lang="en-US" sz="1200" dirty="0">
                <a:solidFill>
                  <a:srgbClr val="000090"/>
                </a:solidFill>
                <a:latin typeface="Courier"/>
                <a:cs typeface="Courier"/>
              </a:rPr>
              <a:t>(*__</a:t>
            </a:r>
            <a:r>
              <a:rPr lang="en-US" sz="1200" dirty="0" err="1">
                <a:solidFill>
                  <a:srgbClr val="000090"/>
                </a:solidFill>
                <a:latin typeface="Courier"/>
                <a:cs typeface="Courier"/>
              </a:rPr>
              <a:t>i</a:t>
            </a:r>
            <a:r>
              <a:rPr lang="en-US" sz="1200" dirty="0">
                <a:solidFill>
                  <a:srgbClr val="000090"/>
                </a:solidFill>
                <a:latin typeface="Courier"/>
                <a:cs typeface="Courier"/>
              </a:rPr>
              <a:t>, *__first))</a:t>
            </a:r>
          </a:p>
          <a:p>
            <a:r>
              <a:rPr lang="en-US" sz="1200" dirty="0">
                <a:solidFill>
                  <a:srgbClr val="000090"/>
                </a:solidFill>
                <a:latin typeface="Courier"/>
                <a:cs typeface="Courier"/>
              </a:rPr>
              <a:t>            ^</a:t>
            </a:r>
          </a:p>
          <a:p>
            <a:r>
              <a:rPr lang="en-US" sz="1200" b="1" dirty="0">
                <a:solidFill>
                  <a:srgbClr val="000090"/>
                </a:solidFill>
                <a:latin typeface="Courier"/>
                <a:cs typeface="Courier"/>
              </a:rPr>
              <a:t>/</a:t>
            </a:r>
            <a:r>
              <a:rPr lang="en-US" sz="1200" b="1" dirty="0" err="1">
                <a:solidFill>
                  <a:srgbClr val="000090"/>
                </a:solidFill>
                <a:latin typeface="Courier"/>
                <a:cs typeface="Courier"/>
              </a:rPr>
              <a:t>usr</a:t>
            </a:r>
            <a:r>
              <a:rPr lang="en-US" sz="1200" b="1" dirty="0">
                <a:solidFill>
                  <a:srgbClr val="000090"/>
                </a:solidFill>
                <a:latin typeface="Courier"/>
                <a:cs typeface="Courier"/>
              </a:rPr>
              <a:t>/include/</a:t>
            </a:r>
            <a:r>
              <a:rPr lang="en-US" sz="1200" b="1" dirty="0" err="1">
                <a:solidFill>
                  <a:srgbClr val="000090"/>
                </a:solidFill>
                <a:latin typeface="Courier"/>
                <a:cs typeface="Courier"/>
              </a:rPr>
              <a:t>c++</a:t>
            </a:r>
            <a:r>
              <a:rPr lang="en-US" sz="1200" b="1" dirty="0">
                <a:solidFill>
                  <a:srgbClr val="000090"/>
                </a:solidFill>
                <a:latin typeface="Courier"/>
                <a:cs typeface="Courier"/>
              </a:rPr>
              <a:t>/4.2.1/bits/stl_algo.h:2591:7</a:t>
            </a:r>
            <a:r>
              <a:rPr lang="en-US" sz="1200" dirty="0">
                <a:solidFill>
                  <a:srgbClr val="000090"/>
                </a:solidFill>
                <a:latin typeface="Courier"/>
                <a:cs typeface="Courier"/>
              </a:rPr>
              <a:t>: note: in instantiation of function template </a:t>
            </a:r>
            <a:endParaRPr lang="en-US" sz="1200" b="1" dirty="0">
              <a:solidFill>
                <a:srgbClr val="000090"/>
              </a:solidFill>
              <a:latin typeface="Courier"/>
              <a:cs typeface="Courier"/>
            </a:endParaRPr>
          </a:p>
          <a:p>
            <a:r>
              <a:rPr lang="en-US" sz="1200" dirty="0" smtClean="0">
                <a:solidFill>
                  <a:srgbClr val="000090"/>
                </a:solidFill>
                <a:latin typeface="Courier"/>
                <a:cs typeface="Courier"/>
              </a:rPr>
              <a:t>...</a:t>
            </a:r>
          </a:p>
          <a:p>
            <a:r>
              <a:rPr lang="en-US" sz="1400" b="1" dirty="0">
                <a:solidFill>
                  <a:srgbClr val="000090"/>
                </a:solidFill>
                <a:latin typeface="Courier"/>
                <a:cs typeface="Courier"/>
              </a:rPr>
              <a:t>2 errors generated.</a:t>
            </a:r>
          </a:p>
        </p:txBody>
      </p:sp>
      <p:sp>
        <p:nvSpPr>
          <p:cNvPr id="10" name="Rectangle 9"/>
          <p:cNvSpPr/>
          <p:nvPr/>
        </p:nvSpPr>
        <p:spPr>
          <a:xfrm rot="19836251">
            <a:off x="931589" y="4172070"/>
            <a:ext cx="5965666" cy="1200329"/>
          </a:xfrm>
          <a:prstGeom prst="rect">
            <a:avLst/>
          </a:prstGeom>
          <a:solidFill>
            <a:schemeClr val="bg1"/>
          </a:solidFill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endParaRPr lang="en-US" sz="1200" b="1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8000"/>
              </a:solidFill>
              <a:effectLst/>
            </a:endParaRPr>
          </a:p>
          <a:p>
            <a:pPr algn="ctr"/>
            <a:r>
              <a:rPr lang="en-US" sz="2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8000"/>
                </a:solidFill>
                <a:effectLst/>
              </a:rPr>
              <a:t>Incompatible </a:t>
            </a:r>
          </a:p>
          <a:p>
            <a:pPr algn="ctr"/>
            <a:r>
              <a:rPr 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8000"/>
                </a:solidFill>
                <a:effectLst/>
              </a:rPr>
              <a:t>Binary Operator!</a:t>
            </a:r>
          </a:p>
          <a:p>
            <a:pPr algn="ctr"/>
            <a:endParaRPr lang="en-US" sz="12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8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991207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/>
        </p:spPr>
        <p:txBody>
          <a:bodyPr/>
          <a:lstStyle/>
          <a:p>
            <a:r>
              <a:rPr lang="en-US" dirty="0" smtClean="0"/>
              <a:t>Templates: Problem – Example</a:t>
            </a:r>
            <a:r>
              <a:rPr lang="en-US" baseline="0" dirty="0" smtClean="0"/>
              <a:t> 2</a:t>
            </a:r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457200" y="1219200"/>
            <a:ext cx="8229600" cy="4937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3" pitchFamily="64" charset="2"/>
              <a:buChar char=""/>
              <a:defRPr sz="2600" kern="1200">
                <a:solidFill>
                  <a:schemeClr val="tx1"/>
                </a:solidFill>
                <a:latin typeface="+mn-lt"/>
                <a:ea typeface="ＭＳ Ｐゴシック" pitchFamily="-88" charset="-128"/>
                <a:cs typeface="ＭＳ Ｐゴシック" pitchFamily="-88" charset="-128"/>
              </a:defRPr>
            </a:lvl1pPr>
            <a:lvl2pPr marL="547688" indent="-27305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chemeClr val="accent2"/>
              </a:buClr>
              <a:buSzPct val="76000"/>
              <a:buFont typeface="Wingdings 3" pitchFamily="64" charset="2"/>
              <a:buChar char=""/>
              <a:defRPr sz="2300" kern="1200">
                <a:solidFill>
                  <a:schemeClr val="tx2"/>
                </a:solidFill>
                <a:latin typeface="+mn-lt"/>
                <a:ea typeface="ＭＳ Ｐゴシック" pitchFamily="-88" charset="-128"/>
                <a:cs typeface="+mn-cs"/>
              </a:defRPr>
            </a:lvl2pPr>
            <a:lvl3pPr marL="822325" indent="-22860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BCBCBC"/>
              </a:buClr>
              <a:buSzPct val="76000"/>
              <a:buFont typeface="Wingdings 3" pitchFamily="64" charset="2"/>
              <a:buChar char=""/>
              <a:defRPr sz="2000" kern="1200">
                <a:solidFill>
                  <a:schemeClr val="tx1"/>
                </a:solidFill>
                <a:latin typeface="+mn-lt"/>
                <a:ea typeface="ＭＳ Ｐゴシック" pitchFamily="-88" charset="-128"/>
                <a:cs typeface="+mn-cs"/>
              </a:defRPr>
            </a:lvl3pPr>
            <a:lvl4pPr marL="1096963" indent="-228600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8BA2B4"/>
              </a:buClr>
              <a:buSzPct val="70000"/>
              <a:buFont typeface="Wingdings" pitchFamily="64" charset="2"/>
              <a:buChar char=""/>
              <a:defRPr sz="2000" kern="1200">
                <a:solidFill>
                  <a:schemeClr val="tx1"/>
                </a:solidFill>
                <a:latin typeface="+mn-lt"/>
                <a:ea typeface="ＭＳ Ｐゴシック" pitchFamily="-88" charset="-128"/>
                <a:cs typeface="+mn-cs"/>
              </a:defRPr>
            </a:lvl4pPr>
            <a:lvl5pPr marL="13716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64" charset="2"/>
              <a:buChar char=""/>
              <a:defRPr sz="1600" kern="1200">
                <a:solidFill>
                  <a:schemeClr val="tx1"/>
                </a:solidFill>
                <a:latin typeface="+mn-lt"/>
                <a:ea typeface="ＭＳ Ｐゴシック" pitchFamily="-88" charset="-128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300" dirty="0" smtClean="0"/>
              <a:t>Template Use:</a:t>
            </a:r>
          </a:p>
          <a:p>
            <a:pPr marL="0" indent="0">
              <a:buFont typeface="Wingdings 3" pitchFamily="64" charset="2"/>
              <a:buNone/>
            </a:pPr>
            <a:endParaRPr lang="en-US" sz="2000" dirty="0" smtClean="0"/>
          </a:p>
          <a:p>
            <a:pPr marL="0" indent="0">
              <a:buFont typeface="Wingdings 3" pitchFamily="64" charset="2"/>
              <a:buNone/>
            </a:pPr>
            <a:endParaRPr lang="en-US" dirty="0" smtClean="0"/>
          </a:p>
          <a:p>
            <a:r>
              <a:rPr lang="en-US" sz="2300" dirty="0" smtClean="0"/>
              <a:t>Compiler error:</a:t>
            </a:r>
          </a:p>
          <a:p>
            <a:pPr marL="0" indent="0">
              <a:buFont typeface="Wingdings 3" pitchFamily="64" charset="2"/>
              <a:buNone/>
            </a:pPr>
            <a:endParaRPr lang="en-US" sz="3200" dirty="0" smtClean="0"/>
          </a:p>
          <a:p>
            <a:pPr marL="0" indent="0">
              <a:buFont typeface="Wingdings 3" pitchFamily="64" charset="2"/>
              <a:buNone/>
            </a:pPr>
            <a:endParaRPr lang="en-US" dirty="0" smtClean="0"/>
          </a:p>
          <a:p>
            <a:endParaRPr lang="en-US" dirty="0" smtClean="0"/>
          </a:p>
        </p:txBody>
      </p:sp>
      <p:sp>
        <p:nvSpPr>
          <p:cNvPr id="7" name="Rounded Rectangle 6"/>
          <p:cNvSpPr/>
          <p:nvPr/>
        </p:nvSpPr>
        <p:spPr>
          <a:xfrm>
            <a:off x="88094" y="1676400"/>
            <a:ext cx="8957061" cy="762000"/>
          </a:xfrm>
          <a:prstGeom prst="roundRect">
            <a:avLst>
              <a:gd name="adj" fmla="val 4036"/>
            </a:avLst>
          </a:prstGeom>
          <a:solidFill>
            <a:srgbClr val="EEECE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v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ector&lt;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int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&gt; 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v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;</a:t>
            </a:r>
          </a:p>
          <a:p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sort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(</a:t>
            </a:r>
            <a:r>
              <a:rPr lang="en-US" sz="1600" dirty="0" err="1" smtClean="0">
                <a:solidFill>
                  <a:srgbClr val="000090"/>
                </a:solidFill>
                <a:latin typeface="Courier"/>
                <a:cs typeface="Courier"/>
              </a:rPr>
              <a:t>v.begin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(), </a:t>
            </a:r>
            <a:r>
              <a:rPr lang="en-US" sz="1600" dirty="0" err="1" smtClean="0">
                <a:solidFill>
                  <a:srgbClr val="000090"/>
                </a:solidFill>
                <a:latin typeface="Courier"/>
                <a:cs typeface="Courier"/>
              </a:rPr>
              <a:t>v.end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(), </a:t>
            </a:r>
            <a:r>
              <a:rPr lang="fr-FR" sz="1600" b="1" dirty="0" err="1" smtClean="0">
                <a:solidFill>
                  <a:srgbClr val="000090"/>
                </a:solidFill>
                <a:latin typeface="Courier"/>
                <a:cs typeface="Courier"/>
              </a:rPr>
              <a:t>not_equal_to</a:t>
            </a:r>
            <a:r>
              <a:rPr lang="fr-FR" sz="1600" b="1" dirty="0" smtClean="0">
                <a:solidFill>
                  <a:srgbClr val="000090"/>
                </a:solidFill>
                <a:latin typeface="Courier"/>
                <a:cs typeface="Courier"/>
              </a:rPr>
              <a:t>&lt;</a:t>
            </a:r>
            <a:r>
              <a:rPr lang="fr-FR" sz="1600" b="1" dirty="0" err="1" smtClean="0">
                <a:solidFill>
                  <a:srgbClr val="000090"/>
                </a:solidFill>
                <a:latin typeface="Courier"/>
                <a:cs typeface="Courier"/>
              </a:rPr>
              <a:t>int</a:t>
            </a:r>
            <a:r>
              <a:rPr lang="fr-FR" sz="1600" b="1" dirty="0" smtClean="0">
                <a:solidFill>
                  <a:srgbClr val="000090"/>
                </a:solidFill>
                <a:latin typeface="Courier"/>
                <a:cs typeface="Courier"/>
              </a:rPr>
              <a:t>&gt;()</a:t>
            </a:r>
            <a:r>
              <a:rPr lang="fr-FR" sz="1600" dirty="0" smtClean="0">
                <a:solidFill>
                  <a:srgbClr val="000090"/>
                </a:solidFill>
                <a:latin typeface="Courier"/>
                <a:cs typeface="Courier"/>
              </a:rPr>
              <a:t>);</a:t>
            </a:r>
            <a:endParaRPr lang="en-US" sz="1600" b="1" dirty="0">
              <a:solidFill>
                <a:srgbClr val="000090"/>
              </a:solidFill>
              <a:latin typeface="Courier"/>
              <a:cs typeface="Courier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78645" y="2927350"/>
            <a:ext cx="8957061" cy="3429000"/>
          </a:xfrm>
          <a:prstGeom prst="roundRect">
            <a:avLst>
              <a:gd name="adj" fmla="val 4036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$ 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clang+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+ </a:t>
            </a:r>
            <a:r>
              <a:rPr lang="en-US" sz="1600" b="1" dirty="0" err="1">
                <a:solidFill>
                  <a:srgbClr val="000090"/>
                </a:solidFill>
                <a:latin typeface="Courier"/>
                <a:cs typeface="Courier"/>
              </a:rPr>
              <a:t>test.cpp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 -o example</a:t>
            </a:r>
          </a:p>
          <a:p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$</a:t>
            </a:r>
          </a:p>
          <a:p>
            <a:endParaRPr lang="en-US" sz="2800" dirty="0">
              <a:solidFill>
                <a:srgbClr val="000090"/>
              </a:solidFill>
              <a:latin typeface="Courier"/>
              <a:cs typeface="Courier"/>
            </a:endParaRPr>
          </a:p>
          <a:p>
            <a:endParaRPr lang="en-US" sz="2800" dirty="0" smtClean="0">
              <a:solidFill>
                <a:srgbClr val="000090"/>
              </a:solidFill>
              <a:latin typeface="Courier"/>
              <a:cs typeface="Courier"/>
            </a:endParaRPr>
          </a:p>
          <a:p>
            <a:pPr algn="ctr"/>
            <a:r>
              <a:rPr lang="en-US" sz="2800" dirty="0" smtClean="0">
                <a:solidFill>
                  <a:srgbClr val="000090"/>
                </a:solidFill>
                <a:latin typeface="Courier"/>
                <a:cs typeface="Courier"/>
              </a:rPr>
              <a:t>(None !?)</a:t>
            </a:r>
            <a:endParaRPr lang="en-US" sz="2800" dirty="0">
              <a:solidFill>
                <a:srgbClr val="000090"/>
              </a:solidFill>
              <a:latin typeface="Courier"/>
              <a:cs typeface="Courier"/>
            </a:endParaRPr>
          </a:p>
        </p:txBody>
      </p:sp>
      <p:sp>
        <p:nvSpPr>
          <p:cNvPr id="10" name="Rectangle 9"/>
          <p:cNvSpPr/>
          <p:nvPr/>
        </p:nvSpPr>
        <p:spPr>
          <a:xfrm rot="19836251">
            <a:off x="891696" y="4114462"/>
            <a:ext cx="5965666" cy="830997"/>
          </a:xfrm>
          <a:prstGeom prst="rect">
            <a:avLst/>
          </a:prstGeom>
          <a:solidFill>
            <a:schemeClr val="bg1"/>
          </a:solidFill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endParaRPr lang="en-US" sz="1200" b="1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8000"/>
              </a:solidFill>
              <a:effectLst/>
            </a:endParaRPr>
          </a:p>
          <a:p>
            <a:pPr algn="ctr"/>
            <a:r>
              <a:rPr 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8000"/>
                </a:solidFill>
                <a:effectLst/>
              </a:rPr>
              <a:t>Not Valid Ordering!</a:t>
            </a:r>
          </a:p>
          <a:p>
            <a:pPr algn="ctr"/>
            <a:endParaRPr lang="en-US" sz="12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8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88905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457200" y="1219200"/>
            <a:ext cx="8229600" cy="4937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3" pitchFamily="64" charset="2"/>
              <a:buChar char=""/>
              <a:defRPr sz="2600" kern="1200">
                <a:solidFill>
                  <a:schemeClr val="tx1"/>
                </a:solidFill>
                <a:latin typeface="+mn-lt"/>
                <a:ea typeface="ＭＳ Ｐゴシック" pitchFamily="-88" charset="-128"/>
                <a:cs typeface="ＭＳ Ｐゴシック" pitchFamily="-88" charset="-128"/>
              </a:defRPr>
            </a:lvl1pPr>
            <a:lvl2pPr marL="547688" indent="-27305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chemeClr val="accent2"/>
              </a:buClr>
              <a:buSzPct val="76000"/>
              <a:buFont typeface="Wingdings 3" pitchFamily="64" charset="2"/>
              <a:buChar char=""/>
              <a:defRPr sz="2300" kern="1200">
                <a:solidFill>
                  <a:schemeClr val="tx2"/>
                </a:solidFill>
                <a:latin typeface="+mn-lt"/>
                <a:ea typeface="ＭＳ Ｐゴシック" pitchFamily="-88" charset="-128"/>
                <a:cs typeface="+mn-cs"/>
              </a:defRPr>
            </a:lvl2pPr>
            <a:lvl3pPr marL="822325" indent="-22860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BCBCBC"/>
              </a:buClr>
              <a:buSzPct val="76000"/>
              <a:buFont typeface="Wingdings 3" pitchFamily="64" charset="2"/>
              <a:buChar char=""/>
              <a:defRPr sz="2000" kern="1200">
                <a:solidFill>
                  <a:schemeClr val="tx1"/>
                </a:solidFill>
                <a:latin typeface="+mn-lt"/>
                <a:ea typeface="ＭＳ Ｐゴシック" pitchFamily="-88" charset="-128"/>
                <a:cs typeface="+mn-cs"/>
              </a:defRPr>
            </a:lvl3pPr>
            <a:lvl4pPr marL="1096963" indent="-228600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8BA2B4"/>
              </a:buClr>
              <a:buSzPct val="70000"/>
              <a:buFont typeface="Wingdings" pitchFamily="64" charset="2"/>
              <a:buChar char=""/>
              <a:defRPr sz="2000" kern="1200">
                <a:solidFill>
                  <a:schemeClr val="tx1"/>
                </a:solidFill>
                <a:latin typeface="+mn-lt"/>
                <a:ea typeface="ＭＳ Ｐゴシック" pitchFamily="-88" charset="-128"/>
                <a:cs typeface="+mn-cs"/>
              </a:defRPr>
            </a:lvl4pPr>
            <a:lvl5pPr marL="13716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64" charset="2"/>
              <a:buChar char=""/>
              <a:defRPr sz="1600" kern="1200">
                <a:solidFill>
                  <a:schemeClr val="tx1"/>
                </a:solidFill>
                <a:latin typeface="+mn-lt"/>
                <a:ea typeface="ＭＳ Ｐゴシック" pitchFamily="-88" charset="-128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300" dirty="0" smtClean="0"/>
              <a:t>Template Use:</a:t>
            </a:r>
          </a:p>
          <a:p>
            <a:pPr marL="0" indent="0">
              <a:buFont typeface="Wingdings 3" pitchFamily="64" charset="2"/>
              <a:buNone/>
            </a:pPr>
            <a:endParaRPr lang="en-US" sz="2000" dirty="0" smtClean="0"/>
          </a:p>
          <a:p>
            <a:pPr marL="0" indent="0">
              <a:buFont typeface="Wingdings 3" pitchFamily="64" charset="2"/>
              <a:buNone/>
            </a:pPr>
            <a:endParaRPr lang="en-US" dirty="0" smtClean="0"/>
          </a:p>
          <a:p>
            <a:r>
              <a:rPr lang="en-US" sz="2300" dirty="0" smtClean="0"/>
              <a:t>Compiler error:</a:t>
            </a:r>
          </a:p>
          <a:p>
            <a:pPr marL="0" indent="0">
              <a:buFont typeface="Wingdings 3" pitchFamily="64" charset="2"/>
              <a:buNone/>
            </a:pPr>
            <a:endParaRPr lang="en-US" sz="3200" dirty="0" smtClean="0"/>
          </a:p>
          <a:p>
            <a:pPr marL="0" indent="0">
              <a:buFont typeface="Wingdings 3" pitchFamily="64" charset="2"/>
              <a:buNone/>
            </a:pPr>
            <a:endParaRPr lang="en-US" dirty="0" smtClean="0"/>
          </a:p>
          <a:p>
            <a:endParaRPr lang="en-US" dirty="0" smtClean="0"/>
          </a:p>
        </p:txBody>
      </p:sp>
      <p:sp>
        <p:nvSpPr>
          <p:cNvPr id="12" name="Rounded Rectangle 11"/>
          <p:cNvSpPr/>
          <p:nvPr/>
        </p:nvSpPr>
        <p:spPr>
          <a:xfrm>
            <a:off x="88094" y="2927350"/>
            <a:ext cx="8957061" cy="3794125"/>
          </a:xfrm>
          <a:prstGeom prst="roundRect">
            <a:avLst>
              <a:gd name="adj" fmla="val 4036"/>
            </a:avLst>
          </a:prstGeom>
          <a:solidFill>
            <a:schemeClr val="bg1">
              <a:lumMod val="85000"/>
            </a:scheme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400" b="1" dirty="0" smtClean="0">
                <a:solidFill>
                  <a:srgbClr val="000090"/>
                </a:solidFill>
                <a:latin typeface="Courier"/>
                <a:cs typeface="Courier"/>
              </a:rPr>
              <a:t>$ clang</a:t>
            </a:r>
            <a:r>
              <a:rPr lang="en-US" sz="1400" b="1" dirty="0">
                <a:solidFill>
                  <a:srgbClr val="000090"/>
                </a:solidFill>
                <a:latin typeface="Courier"/>
                <a:cs typeface="Courier"/>
              </a:rPr>
              <a:t>++ </a:t>
            </a:r>
            <a:r>
              <a:rPr lang="en-US" sz="1400" b="1" dirty="0" err="1">
                <a:solidFill>
                  <a:srgbClr val="000090"/>
                </a:solidFill>
                <a:latin typeface="Courier"/>
                <a:cs typeface="Courier"/>
              </a:rPr>
              <a:t>test.cpp</a:t>
            </a:r>
            <a:r>
              <a:rPr lang="en-US" sz="1400" b="1" dirty="0">
                <a:solidFill>
                  <a:srgbClr val="000090"/>
                </a:solidFill>
                <a:latin typeface="Courier"/>
                <a:cs typeface="Courier"/>
              </a:rPr>
              <a:t> -o example</a:t>
            </a:r>
            <a:endParaRPr lang="en-US" sz="1400" dirty="0">
              <a:solidFill>
                <a:srgbClr val="000090"/>
              </a:solidFill>
              <a:latin typeface="Courier"/>
              <a:cs typeface="Courier"/>
            </a:endParaRPr>
          </a:p>
          <a:p>
            <a:r>
              <a:rPr lang="en-US" sz="1400" b="1" dirty="0">
                <a:solidFill>
                  <a:srgbClr val="000090"/>
                </a:solidFill>
                <a:latin typeface="Courier"/>
                <a:cs typeface="Courier"/>
              </a:rPr>
              <a:t>test.cpp:260:2:</a:t>
            </a:r>
            <a:r>
              <a:rPr lang="en-US" sz="1400" dirty="0">
                <a:solidFill>
                  <a:srgbClr val="000090"/>
                </a:solidFill>
                <a:latin typeface="Courier"/>
                <a:cs typeface="Courier"/>
              </a:rPr>
              <a:t> error: no matching function for call to '</a:t>
            </a:r>
            <a:r>
              <a:rPr lang="en-US" sz="1400" dirty="0" err="1">
                <a:solidFill>
                  <a:srgbClr val="000090"/>
                </a:solidFill>
                <a:latin typeface="Courier"/>
                <a:cs typeface="Courier"/>
              </a:rPr>
              <a:t>constrained_sort</a:t>
            </a:r>
            <a:r>
              <a:rPr lang="en-US" sz="1400" dirty="0">
                <a:solidFill>
                  <a:srgbClr val="000090"/>
                </a:solidFill>
                <a:latin typeface="Courier"/>
                <a:cs typeface="Courier"/>
              </a:rPr>
              <a:t>'</a:t>
            </a:r>
          </a:p>
          <a:p>
            <a:r>
              <a:rPr lang="en-US" sz="1400" dirty="0">
                <a:solidFill>
                  <a:srgbClr val="000090"/>
                </a:solidFill>
                <a:latin typeface="Courier"/>
                <a:cs typeface="Courier"/>
              </a:rPr>
              <a:t>        </a:t>
            </a:r>
            <a:r>
              <a:rPr lang="en-US" sz="1400" b="1" dirty="0" err="1">
                <a:solidFill>
                  <a:srgbClr val="000090"/>
                </a:solidFill>
                <a:latin typeface="Courier"/>
                <a:cs typeface="Courier"/>
              </a:rPr>
              <a:t>constrained_sort</a:t>
            </a:r>
            <a:r>
              <a:rPr lang="en-US" sz="1400" dirty="0">
                <a:solidFill>
                  <a:srgbClr val="000090"/>
                </a:solidFill>
                <a:latin typeface="Courier"/>
                <a:cs typeface="Courier"/>
              </a:rPr>
              <a:t>(</a:t>
            </a:r>
            <a:r>
              <a:rPr lang="en-US" sz="1400" dirty="0" err="1">
                <a:solidFill>
                  <a:srgbClr val="000090"/>
                </a:solidFill>
                <a:latin typeface="Courier"/>
                <a:cs typeface="Courier"/>
              </a:rPr>
              <a:t>v.begin</a:t>
            </a:r>
            <a:r>
              <a:rPr lang="en-US" sz="1400" dirty="0">
                <a:solidFill>
                  <a:srgbClr val="000090"/>
                </a:solidFill>
                <a:latin typeface="Courier"/>
                <a:cs typeface="Courier"/>
              </a:rPr>
              <a:t>(), </a:t>
            </a:r>
            <a:r>
              <a:rPr lang="en-US" sz="1400" dirty="0" err="1">
                <a:solidFill>
                  <a:srgbClr val="000090"/>
                </a:solidFill>
                <a:latin typeface="Courier"/>
                <a:cs typeface="Courier"/>
              </a:rPr>
              <a:t>v.end</a:t>
            </a:r>
            <a:r>
              <a:rPr lang="en-US" sz="1400" dirty="0">
                <a:solidFill>
                  <a:srgbClr val="000090"/>
                </a:solidFill>
                <a:latin typeface="Courier"/>
                <a:cs typeface="Courier"/>
              </a:rPr>
              <a:t>(), boost::bind(less&lt;</a:t>
            </a:r>
            <a:r>
              <a:rPr lang="en-US" sz="1400" dirty="0" err="1">
                <a:solidFill>
                  <a:srgbClr val="000090"/>
                </a:solidFill>
                <a:latin typeface="Courier"/>
                <a:cs typeface="Courier"/>
              </a:rPr>
              <a:t>int</a:t>
            </a:r>
            <a:r>
              <a:rPr lang="en-US" sz="1400" dirty="0">
                <a:solidFill>
                  <a:srgbClr val="000090"/>
                </a:solidFill>
                <a:latin typeface="Courier"/>
                <a:cs typeface="Courier"/>
              </a:rPr>
              <a:t>&gt;(), _1, _2));</a:t>
            </a:r>
          </a:p>
          <a:p>
            <a:r>
              <a:rPr lang="en-US" sz="1400" dirty="0">
                <a:solidFill>
                  <a:srgbClr val="000090"/>
                </a:solidFill>
                <a:latin typeface="Courier"/>
                <a:cs typeface="Courier"/>
              </a:rPr>
              <a:t>        ^~~~~~~~~~~~~~~~</a:t>
            </a:r>
          </a:p>
          <a:p>
            <a:r>
              <a:rPr lang="en-US" sz="1400" b="1" dirty="0">
                <a:solidFill>
                  <a:srgbClr val="000090"/>
                </a:solidFill>
                <a:latin typeface="Courier"/>
                <a:cs typeface="Courier"/>
              </a:rPr>
              <a:t>./constrained_algo.h:39:6:</a:t>
            </a:r>
            <a:r>
              <a:rPr lang="en-US" sz="1400" dirty="0">
                <a:solidFill>
                  <a:srgbClr val="000090"/>
                </a:solidFill>
                <a:latin typeface="Courier"/>
                <a:cs typeface="Courier"/>
              </a:rPr>
              <a:t> note: candidate template ignored: constraints check failure [with I </a:t>
            </a:r>
            <a:r>
              <a:rPr lang="en-US" sz="1400" dirty="0" smtClean="0">
                <a:solidFill>
                  <a:srgbClr val="000090"/>
                </a:solidFill>
                <a:latin typeface="Courier"/>
                <a:cs typeface="Courier"/>
              </a:rPr>
              <a:t>= __</a:t>
            </a:r>
            <a:r>
              <a:rPr lang="en-US" sz="1400" dirty="0" err="1" smtClean="0">
                <a:solidFill>
                  <a:srgbClr val="000090"/>
                </a:solidFill>
                <a:latin typeface="Courier"/>
                <a:cs typeface="Courier"/>
              </a:rPr>
              <a:t>gnu_cxx</a:t>
            </a:r>
            <a:r>
              <a:rPr lang="en-US" sz="1400" dirty="0">
                <a:solidFill>
                  <a:srgbClr val="000090"/>
                </a:solidFill>
                <a:latin typeface="Courier"/>
                <a:cs typeface="Courier"/>
              </a:rPr>
              <a:t>::__</a:t>
            </a:r>
            <a:r>
              <a:rPr lang="en-US" sz="1400" dirty="0" err="1">
                <a:solidFill>
                  <a:srgbClr val="000090"/>
                </a:solidFill>
                <a:latin typeface="Courier"/>
                <a:cs typeface="Courier"/>
              </a:rPr>
              <a:t>normal_iterator</a:t>
            </a:r>
            <a:r>
              <a:rPr lang="en-US" sz="1400" dirty="0">
                <a:solidFill>
                  <a:srgbClr val="000090"/>
                </a:solidFill>
                <a:latin typeface="Courier"/>
                <a:cs typeface="Courier"/>
              </a:rPr>
              <a:t>&lt;void **, </a:t>
            </a:r>
            <a:r>
              <a:rPr lang="en-US" sz="1400" dirty="0" err="1">
                <a:solidFill>
                  <a:srgbClr val="000090"/>
                </a:solidFill>
                <a:latin typeface="Courier"/>
                <a:cs typeface="Courier"/>
              </a:rPr>
              <a:t>std</a:t>
            </a:r>
            <a:r>
              <a:rPr lang="en-US" sz="1400" dirty="0">
                <a:solidFill>
                  <a:srgbClr val="000090"/>
                </a:solidFill>
                <a:latin typeface="Courier"/>
                <a:cs typeface="Courier"/>
              </a:rPr>
              <a:t>::vector&lt;void *, </a:t>
            </a:r>
            <a:r>
              <a:rPr lang="en-US" sz="1400" dirty="0" err="1">
                <a:solidFill>
                  <a:srgbClr val="000090"/>
                </a:solidFill>
                <a:latin typeface="Courier"/>
                <a:cs typeface="Courier"/>
              </a:rPr>
              <a:t>std</a:t>
            </a:r>
            <a:r>
              <a:rPr lang="en-US" sz="1400" dirty="0">
                <a:solidFill>
                  <a:srgbClr val="000090"/>
                </a:solidFill>
                <a:latin typeface="Courier"/>
                <a:cs typeface="Courier"/>
              </a:rPr>
              <a:t>::allocator&lt;void *&gt; &gt; &gt;, </a:t>
            </a:r>
            <a:r>
              <a:rPr lang="en-US" sz="1400" dirty="0" err="1">
                <a:solidFill>
                  <a:srgbClr val="000090"/>
                </a:solidFill>
                <a:latin typeface="Courier"/>
                <a:cs typeface="Courier"/>
              </a:rPr>
              <a:t>Cmp</a:t>
            </a:r>
            <a:r>
              <a:rPr lang="en-US" sz="1400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400" dirty="0" smtClean="0">
                <a:solidFill>
                  <a:srgbClr val="000090"/>
                </a:solidFill>
                <a:latin typeface="Courier"/>
                <a:cs typeface="Courier"/>
              </a:rPr>
              <a:t>= boost</a:t>
            </a:r>
            <a:r>
              <a:rPr lang="en-US" sz="1400" dirty="0">
                <a:solidFill>
                  <a:srgbClr val="000090"/>
                </a:solidFill>
                <a:latin typeface="Courier"/>
                <a:cs typeface="Courier"/>
              </a:rPr>
              <a:t>::_bi::</a:t>
            </a:r>
            <a:r>
              <a:rPr lang="en-US" sz="1400" dirty="0" err="1">
                <a:solidFill>
                  <a:srgbClr val="000090"/>
                </a:solidFill>
                <a:latin typeface="Courier"/>
                <a:cs typeface="Courier"/>
              </a:rPr>
              <a:t>bind_t</a:t>
            </a:r>
            <a:r>
              <a:rPr lang="en-US" sz="1400" dirty="0">
                <a:solidFill>
                  <a:srgbClr val="000090"/>
                </a:solidFill>
                <a:latin typeface="Courier"/>
                <a:cs typeface="Courier"/>
              </a:rPr>
              <a:t>&lt;boost::_bi::unspecified, </a:t>
            </a:r>
            <a:r>
              <a:rPr lang="en-US" sz="1400" dirty="0" err="1">
                <a:solidFill>
                  <a:srgbClr val="000090"/>
                </a:solidFill>
                <a:latin typeface="Courier"/>
                <a:cs typeface="Courier"/>
              </a:rPr>
              <a:t>std</a:t>
            </a:r>
            <a:r>
              <a:rPr lang="en-US" sz="1400" dirty="0">
                <a:solidFill>
                  <a:srgbClr val="000090"/>
                </a:solidFill>
                <a:latin typeface="Courier"/>
                <a:cs typeface="Courier"/>
              </a:rPr>
              <a:t>::less&lt;</a:t>
            </a:r>
            <a:r>
              <a:rPr lang="en-US" sz="1400" dirty="0" err="1">
                <a:solidFill>
                  <a:srgbClr val="000090"/>
                </a:solidFill>
                <a:latin typeface="Courier"/>
                <a:cs typeface="Courier"/>
              </a:rPr>
              <a:t>int</a:t>
            </a:r>
            <a:r>
              <a:rPr lang="en-US" sz="1400" dirty="0">
                <a:solidFill>
                  <a:srgbClr val="000090"/>
                </a:solidFill>
                <a:latin typeface="Courier"/>
                <a:cs typeface="Courier"/>
              </a:rPr>
              <a:t>&gt;, boost::_bi::list2&lt;boost::</a:t>
            </a:r>
            <a:r>
              <a:rPr lang="en-US" sz="1400" dirty="0" err="1">
                <a:solidFill>
                  <a:srgbClr val="000090"/>
                </a:solidFill>
                <a:latin typeface="Courier"/>
                <a:cs typeface="Courier"/>
              </a:rPr>
              <a:t>arg</a:t>
            </a:r>
            <a:r>
              <a:rPr lang="en-US" sz="1400" dirty="0">
                <a:solidFill>
                  <a:srgbClr val="000090"/>
                </a:solidFill>
                <a:latin typeface="Courier"/>
                <a:cs typeface="Courier"/>
              </a:rPr>
              <a:t>&lt;1&gt;, boost::</a:t>
            </a:r>
            <a:r>
              <a:rPr lang="en-US" sz="1400" dirty="0" err="1">
                <a:solidFill>
                  <a:srgbClr val="000090"/>
                </a:solidFill>
                <a:latin typeface="Courier"/>
                <a:cs typeface="Courier"/>
              </a:rPr>
              <a:t>arg</a:t>
            </a:r>
            <a:r>
              <a:rPr lang="en-US" sz="1400" dirty="0">
                <a:solidFill>
                  <a:srgbClr val="000090"/>
                </a:solidFill>
                <a:latin typeface="Courier"/>
                <a:cs typeface="Courier"/>
              </a:rPr>
              <a:t>&lt;2&gt; &gt; &gt;]</a:t>
            </a:r>
          </a:p>
          <a:p>
            <a:r>
              <a:rPr lang="en-US" sz="1400" dirty="0">
                <a:solidFill>
                  <a:srgbClr val="000090"/>
                </a:solidFill>
                <a:latin typeface="Courier"/>
                <a:cs typeface="Courier"/>
              </a:rPr>
              <a:t>void </a:t>
            </a:r>
            <a:r>
              <a:rPr lang="en-US" sz="1400" b="1" dirty="0" err="1">
                <a:solidFill>
                  <a:srgbClr val="000090"/>
                </a:solidFill>
                <a:latin typeface="Courier"/>
                <a:cs typeface="Courier"/>
              </a:rPr>
              <a:t>constrained_sort</a:t>
            </a:r>
            <a:r>
              <a:rPr lang="en-US" sz="1400" dirty="0">
                <a:solidFill>
                  <a:srgbClr val="000090"/>
                </a:solidFill>
                <a:latin typeface="Courier"/>
                <a:cs typeface="Courier"/>
              </a:rPr>
              <a:t>(I first, I last, </a:t>
            </a:r>
            <a:r>
              <a:rPr lang="en-US" sz="1400" dirty="0" err="1">
                <a:solidFill>
                  <a:srgbClr val="000090"/>
                </a:solidFill>
                <a:latin typeface="Courier"/>
                <a:cs typeface="Courier"/>
              </a:rPr>
              <a:t>Cmp</a:t>
            </a:r>
            <a:r>
              <a:rPr lang="en-US" sz="1400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400" dirty="0" err="1">
                <a:solidFill>
                  <a:srgbClr val="000090"/>
                </a:solidFill>
                <a:latin typeface="Courier"/>
                <a:cs typeface="Courier"/>
              </a:rPr>
              <a:t>bin_op</a:t>
            </a:r>
            <a:r>
              <a:rPr lang="en-US" sz="1400" dirty="0">
                <a:solidFill>
                  <a:srgbClr val="000090"/>
                </a:solidFill>
                <a:latin typeface="Courier"/>
                <a:cs typeface="Courier"/>
              </a:rPr>
              <a:t>) {    </a:t>
            </a:r>
          </a:p>
          <a:p>
            <a:r>
              <a:rPr lang="en-US" sz="1400" dirty="0">
                <a:solidFill>
                  <a:srgbClr val="000090"/>
                </a:solidFill>
                <a:latin typeface="Courier"/>
                <a:cs typeface="Courier"/>
              </a:rPr>
              <a:t>     ^</a:t>
            </a:r>
          </a:p>
          <a:p>
            <a:r>
              <a:rPr lang="en-US" sz="1400" b="1" dirty="0">
                <a:solidFill>
                  <a:srgbClr val="000090"/>
                </a:solidFill>
                <a:latin typeface="Courier"/>
                <a:cs typeface="Courier"/>
              </a:rPr>
              <a:t>./constrained_algo.h:38:17:</a:t>
            </a:r>
            <a:r>
              <a:rPr lang="en-US" sz="1400" dirty="0">
                <a:solidFill>
                  <a:srgbClr val="000090"/>
                </a:solidFill>
                <a:latin typeface="Courier"/>
                <a:cs typeface="Courier"/>
              </a:rPr>
              <a:t> note: Concept map requirement not met.</a:t>
            </a:r>
          </a:p>
          <a:p>
            <a:r>
              <a:rPr lang="en-US" sz="1400" dirty="0" smtClean="0">
                <a:solidFill>
                  <a:srgbClr val="000090"/>
                </a:solidFill>
                <a:latin typeface="Courier"/>
                <a:cs typeface="Courier"/>
              </a:rPr>
              <a:t>           </a:t>
            </a:r>
            <a:r>
              <a:rPr lang="en-US" sz="1400" b="1" dirty="0" smtClean="0">
                <a:solidFill>
                  <a:srgbClr val="000090"/>
                </a:solidFill>
                <a:latin typeface="Courier"/>
                <a:cs typeface="Courier"/>
              </a:rPr>
              <a:t>Assignable</a:t>
            </a:r>
            <a:r>
              <a:rPr lang="en-US" sz="1400" b="1" dirty="0">
                <a:solidFill>
                  <a:srgbClr val="000090"/>
                </a:solidFill>
                <a:latin typeface="Courier"/>
                <a:cs typeface="Courier"/>
              </a:rPr>
              <a:t>&lt;</a:t>
            </a:r>
            <a:r>
              <a:rPr lang="en-US" sz="1400" b="1" dirty="0" err="1">
                <a:solidFill>
                  <a:srgbClr val="000090"/>
                </a:solidFill>
                <a:latin typeface="Courier"/>
                <a:cs typeface="Courier"/>
              </a:rPr>
              <a:t>RandomAccessIterator</a:t>
            </a:r>
            <a:r>
              <a:rPr lang="en-US" sz="1400" b="1" dirty="0">
                <a:solidFill>
                  <a:srgbClr val="000090"/>
                </a:solidFill>
                <a:latin typeface="Courier"/>
                <a:cs typeface="Courier"/>
              </a:rPr>
              <a:t>&lt;I&gt;::</a:t>
            </a:r>
            <a:r>
              <a:rPr lang="en-US" sz="1400" b="1" dirty="0" err="1">
                <a:solidFill>
                  <a:srgbClr val="000090"/>
                </a:solidFill>
                <a:latin typeface="Courier"/>
                <a:cs typeface="Courier"/>
              </a:rPr>
              <a:t>value_type</a:t>
            </a:r>
            <a:r>
              <a:rPr lang="en-US" sz="1400" b="1" dirty="0">
                <a:solidFill>
                  <a:srgbClr val="000090"/>
                </a:solidFill>
                <a:latin typeface="Courier"/>
                <a:cs typeface="Courier"/>
              </a:rPr>
              <a:t>, ...</a:t>
            </a:r>
          </a:p>
          <a:p>
            <a:r>
              <a:rPr lang="en-US" sz="1400" dirty="0">
                <a:solidFill>
                  <a:srgbClr val="000090"/>
                </a:solidFill>
                <a:latin typeface="Courier"/>
                <a:cs typeface="Courier"/>
              </a:rPr>
              <a:t>                     </a:t>
            </a:r>
            <a:r>
              <a:rPr lang="en-US" sz="1400" dirty="0" smtClean="0">
                <a:solidFill>
                  <a:srgbClr val="000090"/>
                </a:solidFill>
                <a:latin typeface="Courier"/>
                <a:cs typeface="Courier"/>
              </a:rPr>
              <a:t>^</a:t>
            </a:r>
            <a:endParaRPr lang="en-US" sz="1400" dirty="0">
              <a:solidFill>
                <a:srgbClr val="000090"/>
              </a:solidFill>
              <a:latin typeface="Courier"/>
              <a:cs typeface="Courier"/>
            </a:endParaRPr>
          </a:p>
          <a:p>
            <a:r>
              <a:rPr lang="en-US" sz="1400" b="1" dirty="0">
                <a:solidFill>
                  <a:srgbClr val="000090"/>
                </a:solidFill>
                <a:latin typeface="Courier"/>
                <a:cs typeface="Courier"/>
              </a:rPr>
              <a:t>./constrained_algo.h:37:3:</a:t>
            </a:r>
            <a:r>
              <a:rPr lang="en-US" sz="1400" dirty="0">
                <a:solidFill>
                  <a:srgbClr val="000090"/>
                </a:solidFill>
                <a:latin typeface="Courier"/>
                <a:cs typeface="Courier"/>
              </a:rPr>
              <a:t> note: Constraints Check Failed: </a:t>
            </a:r>
            <a:r>
              <a:rPr lang="en-US" sz="1400" dirty="0" err="1">
                <a:solidFill>
                  <a:srgbClr val="000090"/>
                </a:solidFill>
                <a:latin typeface="Courier"/>
                <a:cs typeface="Courier"/>
              </a:rPr>
              <a:t>constrained_sort</a:t>
            </a:r>
            <a:r>
              <a:rPr lang="en-US" sz="1400" dirty="0">
                <a:solidFill>
                  <a:srgbClr val="000090"/>
                </a:solidFill>
                <a:latin typeface="Courier"/>
                <a:cs typeface="Courier"/>
              </a:rPr>
              <a:t>.</a:t>
            </a:r>
          </a:p>
          <a:p>
            <a:r>
              <a:rPr lang="en-US" sz="1400" dirty="0">
                <a:solidFill>
                  <a:srgbClr val="000090"/>
                </a:solidFill>
                <a:latin typeface="Courier"/>
                <a:cs typeface="Courier"/>
              </a:rPr>
              <a:t>  </a:t>
            </a:r>
            <a:r>
              <a:rPr lang="en-US" sz="1400" b="1" dirty="0">
                <a:solidFill>
                  <a:srgbClr val="000090"/>
                </a:solidFill>
                <a:latin typeface="Courier"/>
                <a:cs typeface="Courier"/>
              </a:rPr>
              <a:t>requires</a:t>
            </a:r>
            <a:r>
              <a:rPr lang="en-US" sz="1400" dirty="0">
                <a:solidFill>
                  <a:srgbClr val="000090"/>
                </a:solidFill>
                <a:latin typeface="Courier"/>
                <a:cs typeface="Courier"/>
              </a:rPr>
              <a:t>(</a:t>
            </a:r>
            <a:r>
              <a:rPr lang="en-US" sz="1400" dirty="0" err="1">
                <a:solidFill>
                  <a:srgbClr val="000090"/>
                </a:solidFill>
                <a:latin typeface="Courier"/>
                <a:cs typeface="Courier"/>
              </a:rPr>
              <a:t>RandomAccessIterator</a:t>
            </a:r>
            <a:r>
              <a:rPr lang="en-US" sz="1400" dirty="0">
                <a:solidFill>
                  <a:srgbClr val="000090"/>
                </a:solidFill>
                <a:latin typeface="Courier"/>
                <a:cs typeface="Courier"/>
              </a:rPr>
              <a:t>&lt;I&gt;, </a:t>
            </a:r>
            <a:r>
              <a:rPr lang="en-US" sz="1400" dirty="0" err="1">
                <a:solidFill>
                  <a:srgbClr val="000090"/>
                </a:solidFill>
                <a:latin typeface="Courier"/>
                <a:cs typeface="Courier"/>
              </a:rPr>
              <a:t>StrictWeakOrdering</a:t>
            </a:r>
            <a:r>
              <a:rPr lang="en-US" sz="1400" dirty="0">
                <a:solidFill>
                  <a:srgbClr val="000090"/>
                </a:solidFill>
                <a:latin typeface="Courier"/>
                <a:cs typeface="Courier"/>
              </a:rPr>
              <a:t>&lt;</a:t>
            </a:r>
            <a:r>
              <a:rPr lang="en-US" sz="1400" dirty="0" err="1">
                <a:solidFill>
                  <a:srgbClr val="000090"/>
                </a:solidFill>
                <a:latin typeface="Courier"/>
                <a:cs typeface="Courier"/>
              </a:rPr>
              <a:t>Cmp</a:t>
            </a:r>
            <a:r>
              <a:rPr lang="en-US" sz="1400" dirty="0">
                <a:solidFill>
                  <a:srgbClr val="000090"/>
                </a:solidFill>
                <a:latin typeface="Courier"/>
                <a:cs typeface="Courier"/>
              </a:rPr>
              <a:t>&gt;, </a:t>
            </a:r>
          </a:p>
          <a:p>
            <a:r>
              <a:rPr lang="en-US" sz="1400" dirty="0">
                <a:solidFill>
                  <a:srgbClr val="000090"/>
                </a:solidFill>
                <a:latin typeface="Courier"/>
                <a:cs typeface="Courier"/>
              </a:rPr>
              <a:t>  ^</a:t>
            </a:r>
          </a:p>
          <a:p>
            <a:r>
              <a:rPr lang="en-US" sz="1400" b="1" dirty="0">
                <a:solidFill>
                  <a:srgbClr val="000090"/>
                </a:solidFill>
                <a:latin typeface="Courier"/>
                <a:cs typeface="Courier"/>
              </a:rPr>
              <a:t>1 error generated.</a:t>
            </a:r>
          </a:p>
        </p:txBody>
      </p:sp>
      <p:sp>
        <p:nvSpPr>
          <p:cNvPr id="13" name="Title 1"/>
          <p:cNvSpPr txBox="1"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84014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accent1"/>
                </a:solidFill>
                <a:latin typeface="+mj-lt"/>
                <a:ea typeface="ＭＳ Ｐゴシック" pitchFamily="-88" charset="-128"/>
                <a:cs typeface="ＭＳ Ｐゴシック" pitchFamily="-88" charset="-128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1"/>
                </a:solidFill>
                <a:latin typeface="Arial" charset="0"/>
                <a:ea typeface="ＭＳ Ｐゴシック" pitchFamily="-88" charset="-128"/>
                <a:cs typeface="ＭＳ Ｐゴシック" pitchFamily="-88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1"/>
                </a:solidFill>
                <a:latin typeface="Arial" charset="0"/>
                <a:ea typeface="ＭＳ Ｐゴシック" pitchFamily="-88" charset="-128"/>
                <a:cs typeface="ＭＳ Ｐゴシック" pitchFamily="-88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1"/>
                </a:solidFill>
                <a:latin typeface="Arial" charset="0"/>
                <a:ea typeface="ＭＳ Ｐゴシック" pitchFamily="-88" charset="-128"/>
                <a:cs typeface="ＭＳ Ｐゴシック" pitchFamily="-88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1"/>
                </a:solidFill>
                <a:latin typeface="Arial" charset="0"/>
                <a:ea typeface="ＭＳ Ｐゴシック" pitchFamily="-88" charset="-128"/>
                <a:cs typeface="ＭＳ Ｐゴシック" pitchFamily="-88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ctr"/>
            <a:r>
              <a:rPr lang="en-US" sz="4000" b="0" dirty="0" smtClean="0">
                <a:solidFill>
                  <a:schemeClr val="tx1"/>
                </a:solidFill>
              </a:rPr>
              <a:t>Templates: Solution – Example 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8094" y="1676400"/>
            <a:ext cx="8957061" cy="762000"/>
          </a:xfrm>
          <a:prstGeom prst="roundRect">
            <a:avLst>
              <a:gd name="adj" fmla="val 4036"/>
            </a:avLst>
          </a:prstGeom>
          <a:solidFill>
            <a:schemeClr val="bg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v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ector&lt;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void*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&gt; 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v;</a:t>
            </a:r>
          </a:p>
          <a:p>
            <a:r>
              <a:rPr lang="en-US" sz="1600" b="1" dirty="0" err="1">
                <a:solidFill>
                  <a:srgbClr val="000090"/>
                </a:solidFill>
                <a:latin typeface="Courier"/>
                <a:cs typeface="Courier"/>
              </a:rPr>
              <a:t>c</a:t>
            </a:r>
            <a:r>
              <a:rPr lang="en-US" sz="1600" b="1" dirty="0" err="1" smtClean="0">
                <a:solidFill>
                  <a:srgbClr val="000090"/>
                </a:solidFill>
                <a:latin typeface="Courier"/>
                <a:cs typeface="Courier"/>
              </a:rPr>
              <a:t>onstrained_sort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(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v.begin()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, v.end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()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, </a:t>
            </a:r>
            <a:r>
              <a:rPr lang="fr-FR" sz="1600" b="1" dirty="0" err="1">
                <a:solidFill>
                  <a:srgbClr val="000090"/>
                </a:solidFill>
                <a:latin typeface="Courier"/>
                <a:cs typeface="Courier"/>
              </a:rPr>
              <a:t>boost</a:t>
            </a:r>
            <a:r>
              <a:rPr lang="fr-FR" sz="1600" b="1" dirty="0">
                <a:solidFill>
                  <a:srgbClr val="000090"/>
                </a:solidFill>
                <a:latin typeface="Courier"/>
                <a:cs typeface="Courier"/>
              </a:rPr>
              <a:t>::</a:t>
            </a:r>
            <a:r>
              <a:rPr lang="fr-FR" sz="1600" b="1" dirty="0" err="1" smtClean="0">
                <a:solidFill>
                  <a:srgbClr val="000090"/>
                </a:solidFill>
                <a:latin typeface="Courier"/>
                <a:cs typeface="Courier"/>
              </a:rPr>
              <a:t>bind</a:t>
            </a:r>
            <a:r>
              <a:rPr lang="fr-FR" sz="1600" b="1" dirty="0" smtClean="0">
                <a:solidFill>
                  <a:srgbClr val="000090"/>
                </a:solidFill>
                <a:latin typeface="Courier"/>
                <a:cs typeface="Courier"/>
              </a:rPr>
              <a:t>(</a:t>
            </a:r>
            <a:r>
              <a:rPr lang="fr-FR" sz="1600" b="1" dirty="0" err="1" smtClean="0">
                <a:solidFill>
                  <a:srgbClr val="000090"/>
                </a:solidFill>
                <a:latin typeface="Courier"/>
                <a:cs typeface="Courier"/>
              </a:rPr>
              <a:t>less</a:t>
            </a:r>
            <a:r>
              <a:rPr lang="fr-FR" sz="1600" b="1" dirty="0" smtClean="0">
                <a:solidFill>
                  <a:srgbClr val="000090"/>
                </a:solidFill>
                <a:latin typeface="Courier"/>
                <a:cs typeface="Courier"/>
              </a:rPr>
              <a:t>&lt;</a:t>
            </a:r>
            <a:r>
              <a:rPr lang="fr-FR" sz="1600" b="1" dirty="0" err="1">
                <a:solidFill>
                  <a:srgbClr val="000090"/>
                </a:solidFill>
                <a:latin typeface="Courier"/>
                <a:cs typeface="Courier"/>
              </a:rPr>
              <a:t>int</a:t>
            </a:r>
            <a:r>
              <a:rPr lang="fr-FR" sz="1600" b="1" dirty="0">
                <a:solidFill>
                  <a:srgbClr val="000090"/>
                </a:solidFill>
                <a:latin typeface="Courier"/>
                <a:cs typeface="Courier"/>
              </a:rPr>
              <a:t>&gt;(),_1,_2)</a:t>
            </a:r>
            <a:r>
              <a:rPr lang="fr-FR" sz="1600" dirty="0" smtClean="0">
                <a:solidFill>
                  <a:srgbClr val="000090"/>
                </a:solidFill>
                <a:latin typeface="Courier"/>
                <a:cs typeface="Courier"/>
              </a:rPr>
              <a:t>)</a:t>
            </a:r>
            <a:r>
              <a:rPr lang="fr-FR" sz="1600" dirty="0">
                <a:solidFill>
                  <a:srgbClr val="000090"/>
                </a:solidFill>
                <a:latin typeface="Courier"/>
                <a:cs typeface="Courier"/>
              </a:rPr>
              <a:t>;</a:t>
            </a:r>
            <a:endParaRPr lang="en-US" sz="1600" b="1" dirty="0">
              <a:solidFill>
                <a:srgbClr val="000090"/>
              </a:solidFill>
              <a:latin typeface="Courier"/>
              <a:cs typeface="Courier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00983" y="3235958"/>
            <a:ext cx="1591128" cy="254001"/>
          </a:xfrm>
          <a:prstGeom prst="rect">
            <a:avLst/>
          </a:prstGeom>
          <a:solidFill>
            <a:schemeClr val="tx2">
              <a:lumMod val="20000"/>
              <a:lumOff val="80000"/>
              <a:alpha val="25000"/>
            </a:schemeClr>
          </a:solidFill>
          <a:ln>
            <a:solidFill>
              <a:srgbClr val="00009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5580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457200" y="1219200"/>
            <a:ext cx="8229600" cy="4937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3" pitchFamily="64" charset="2"/>
              <a:buChar char=""/>
              <a:defRPr sz="2600" kern="1200">
                <a:solidFill>
                  <a:schemeClr val="tx1"/>
                </a:solidFill>
                <a:latin typeface="+mn-lt"/>
                <a:ea typeface="ＭＳ Ｐゴシック" pitchFamily="-88" charset="-128"/>
                <a:cs typeface="ＭＳ Ｐゴシック" pitchFamily="-88" charset="-128"/>
              </a:defRPr>
            </a:lvl1pPr>
            <a:lvl2pPr marL="547688" indent="-27305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chemeClr val="accent2"/>
              </a:buClr>
              <a:buSzPct val="76000"/>
              <a:buFont typeface="Wingdings 3" pitchFamily="64" charset="2"/>
              <a:buChar char=""/>
              <a:defRPr sz="2300" kern="1200">
                <a:solidFill>
                  <a:schemeClr val="tx2"/>
                </a:solidFill>
                <a:latin typeface="+mn-lt"/>
                <a:ea typeface="ＭＳ Ｐゴシック" pitchFamily="-88" charset="-128"/>
                <a:cs typeface="+mn-cs"/>
              </a:defRPr>
            </a:lvl2pPr>
            <a:lvl3pPr marL="822325" indent="-22860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BCBCBC"/>
              </a:buClr>
              <a:buSzPct val="76000"/>
              <a:buFont typeface="Wingdings 3" pitchFamily="64" charset="2"/>
              <a:buChar char=""/>
              <a:defRPr sz="2000" kern="1200">
                <a:solidFill>
                  <a:schemeClr val="tx1"/>
                </a:solidFill>
                <a:latin typeface="+mn-lt"/>
                <a:ea typeface="ＭＳ Ｐゴシック" pitchFamily="-88" charset="-128"/>
                <a:cs typeface="+mn-cs"/>
              </a:defRPr>
            </a:lvl3pPr>
            <a:lvl4pPr marL="1096963" indent="-228600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8BA2B4"/>
              </a:buClr>
              <a:buSzPct val="70000"/>
              <a:buFont typeface="Wingdings" pitchFamily="64" charset="2"/>
              <a:buChar char=""/>
              <a:defRPr sz="2000" kern="1200">
                <a:solidFill>
                  <a:schemeClr val="tx1"/>
                </a:solidFill>
                <a:latin typeface="+mn-lt"/>
                <a:ea typeface="ＭＳ Ｐゴシック" pitchFamily="-88" charset="-128"/>
                <a:cs typeface="+mn-cs"/>
              </a:defRPr>
            </a:lvl4pPr>
            <a:lvl5pPr marL="13716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64" charset="2"/>
              <a:buChar char=""/>
              <a:defRPr sz="1600" kern="1200">
                <a:solidFill>
                  <a:schemeClr val="tx1"/>
                </a:solidFill>
                <a:latin typeface="+mn-lt"/>
                <a:ea typeface="ＭＳ Ｐゴシック" pitchFamily="-88" charset="-128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300" dirty="0" smtClean="0"/>
              <a:t>Template Use:</a:t>
            </a:r>
          </a:p>
          <a:p>
            <a:pPr marL="0" indent="0">
              <a:buFont typeface="Wingdings 3" pitchFamily="64" charset="2"/>
              <a:buNone/>
            </a:pPr>
            <a:endParaRPr lang="en-US" sz="2000" dirty="0" smtClean="0"/>
          </a:p>
          <a:p>
            <a:pPr marL="0" indent="0">
              <a:buFont typeface="Wingdings 3" pitchFamily="64" charset="2"/>
              <a:buNone/>
            </a:pPr>
            <a:endParaRPr lang="en-US" dirty="0" smtClean="0"/>
          </a:p>
          <a:p>
            <a:r>
              <a:rPr lang="en-US" sz="2300" dirty="0" smtClean="0"/>
              <a:t>Compiler error:</a:t>
            </a:r>
          </a:p>
          <a:p>
            <a:pPr marL="0" indent="0">
              <a:buFont typeface="Wingdings 3" pitchFamily="64" charset="2"/>
              <a:buNone/>
            </a:pPr>
            <a:endParaRPr lang="en-US" sz="3200" dirty="0" smtClean="0"/>
          </a:p>
          <a:p>
            <a:pPr marL="0" indent="0">
              <a:buFont typeface="Wingdings 3" pitchFamily="64" charset="2"/>
              <a:buNone/>
            </a:pPr>
            <a:endParaRPr lang="en-US" dirty="0" smtClean="0"/>
          </a:p>
          <a:p>
            <a:endParaRPr lang="en-US" dirty="0" smtClean="0"/>
          </a:p>
        </p:txBody>
      </p:sp>
      <p:sp>
        <p:nvSpPr>
          <p:cNvPr id="11" name="Rounded Rectangle 10"/>
          <p:cNvSpPr/>
          <p:nvPr/>
        </p:nvSpPr>
        <p:spPr>
          <a:xfrm>
            <a:off x="97310" y="2927349"/>
            <a:ext cx="8957061" cy="3794125"/>
          </a:xfrm>
          <a:prstGeom prst="roundRect">
            <a:avLst>
              <a:gd name="adj" fmla="val 4036"/>
            </a:avLst>
          </a:prstGeom>
          <a:solidFill>
            <a:schemeClr val="bg1">
              <a:lumMod val="85000"/>
            </a:scheme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400" b="1" dirty="0" smtClean="0">
                <a:solidFill>
                  <a:srgbClr val="000090"/>
                </a:solidFill>
                <a:latin typeface="Courier"/>
                <a:cs typeface="Courier"/>
              </a:rPr>
              <a:t>$ clang</a:t>
            </a:r>
            <a:r>
              <a:rPr lang="en-US" sz="1400" b="1" dirty="0">
                <a:solidFill>
                  <a:srgbClr val="000090"/>
                </a:solidFill>
                <a:latin typeface="Courier"/>
                <a:cs typeface="Courier"/>
              </a:rPr>
              <a:t>++ </a:t>
            </a:r>
            <a:r>
              <a:rPr lang="en-US" sz="1400" b="1" dirty="0" err="1">
                <a:solidFill>
                  <a:srgbClr val="000090"/>
                </a:solidFill>
                <a:latin typeface="Courier"/>
                <a:cs typeface="Courier"/>
              </a:rPr>
              <a:t>test.cpp</a:t>
            </a:r>
            <a:r>
              <a:rPr lang="en-US" sz="1400" b="1" dirty="0">
                <a:solidFill>
                  <a:srgbClr val="000090"/>
                </a:solidFill>
                <a:latin typeface="Courier"/>
                <a:cs typeface="Courier"/>
              </a:rPr>
              <a:t> -o example</a:t>
            </a:r>
          </a:p>
          <a:p>
            <a:r>
              <a:rPr lang="en-US" sz="1400" b="1" dirty="0">
                <a:solidFill>
                  <a:srgbClr val="000090"/>
                </a:solidFill>
                <a:latin typeface="Courier"/>
                <a:cs typeface="Courier"/>
              </a:rPr>
              <a:t>test.cpp:</a:t>
            </a:r>
            <a:r>
              <a:rPr lang="en-US" sz="1400" b="1" dirty="0" smtClean="0">
                <a:solidFill>
                  <a:srgbClr val="000090"/>
                </a:solidFill>
                <a:latin typeface="Courier"/>
                <a:cs typeface="Courier"/>
              </a:rPr>
              <a:t>261:</a:t>
            </a:r>
            <a:r>
              <a:rPr lang="en-US" sz="1400" b="1" dirty="0">
                <a:solidFill>
                  <a:srgbClr val="000090"/>
                </a:solidFill>
                <a:latin typeface="Courier"/>
                <a:cs typeface="Courier"/>
              </a:rPr>
              <a:t>2</a:t>
            </a:r>
            <a:r>
              <a:rPr lang="en-US" sz="1400" dirty="0">
                <a:solidFill>
                  <a:srgbClr val="000090"/>
                </a:solidFill>
                <a:latin typeface="Courier"/>
                <a:cs typeface="Courier"/>
              </a:rPr>
              <a:t>: error: no matching function for call to '</a:t>
            </a:r>
            <a:r>
              <a:rPr lang="en-US" sz="1400" dirty="0" err="1">
                <a:solidFill>
                  <a:srgbClr val="000090"/>
                </a:solidFill>
                <a:latin typeface="Courier"/>
                <a:cs typeface="Courier"/>
              </a:rPr>
              <a:t>constrained_sort</a:t>
            </a:r>
            <a:r>
              <a:rPr lang="en-US" sz="1400" dirty="0">
                <a:solidFill>
                  <a:srgbClr val="000090"/>
                </a:solidFill>
                <a:latin typeface="Courier"/>
                <a:cs typeface="Courier"/>
              </a:rPr>
              <a:t>'</a:t>
            </a:r>
          </a:p>
          <a:p>
            <a:r>
              <a:rPr lang="en-US" sz="1400" dirty="0">
                <a:solidFill>
                  <a:srgbClr val="000090"/>
                </a:solidFill>
                <a:latin typeface="Courier"/>
                <a:cs typeface="Courier"/>
              </a:rPr>
              <a:t>        </a:t>
            </a:r>
            <a:r>
              <a:rPr lang="en-US" sz="1400" b="1" dirty="0" err="1">
                <a:solidFill>
                  <a:srgbClr val="000090"/>
                </a:solidFill>
                <a:latin typeface="Courier"/>
                <a:cs typeface="Courier"/>
              </a:rPr>
              <a:t>constrained_sort</a:t>
            </a:r>
            <a:r>
              <a:rPr lang="en-US" sz="1400" dirty="0">
                <a:solidFill>
                  <a:srgbClr val="000090"/>
                </a:solidFill>
                <a:latin typeface="Courier"/>
                <a:cs typeface="Courier"/>
              </a:rPr>
              <a:t>(</a:t>
            </a:r>
            <a:r>
              <a:rPr lang="en-US" sz="1400" dirty="0" err="1">
                <a:solidFill>
                  <a:srgbClr val="000090"/>
                </a:solidFill>
                <a:latin typeface="Courier"/>
                <a:cs typeface="Courier"/>
              </a:rPr>
              <a:t>v.begin</a:t>
            </a:r>
            <a:r>
              <a:rPr lang="en-US" sz="1400" dirty="0">
                <a:solidFill>
                  <a:srgbClr val="000090"/>
                </a:solidFill>
                <a:latin typeface="Courier"/>
                <a:cs typeface="Courier"/>
              </a:rPr>
              <a:t>(), </a:t>
            </a:r>
            <a:r>
              <a:rPr lang="en-US" sz="1400" dirty="0" err="1">
                <a:solidFill>
                  <a:srgbClr val="000090"/>
                </a:solidFill>
                <a:latin typeface="Courier"/>
                <a:cs typeface="Courier"/>
              </a:rPr>
              <a:t>v.end</a:t>
            </a:r>
            <a:r>
              <a:rPr lang="en-US" sz="1400" dirty="0">
                <a:solidFill>
                  <a:srgbClr val="000090"/>
                </a:solidFill>
                <a:latin typeface="Courier"/>
                <a:cs typeface="Courier"/>
              </a:rPr>
              <a:t>(), </a:t>
            </a:r>
            <a:r>
              <a:rPr lang="en-US" sz="1400" dirty="0" err="1">
                <a:solidFill>
                  <a:srgbClr val="000090"/>
                </a:solidFill>
                <a:latin typeface="Courier"/>
                <a:cs typeface="Courier"/>
              </a:rPr>
              <a:t>not_equal_to</a:t>
            </a:r>
            <a:r>
              <a:rPr lang="en-US" sz="1400" dirty="0">
                <a:solidFill>
                  <a:srgbClr val="000090"/>
                </a:solidFill>
                <a:latin typeface="Courier"/>
                <a:cs typeface="Courier"/>
              </a:rPr>
              <a:t>&lt;int&gt;());</a:t>
            </a:r>
          </a:p>
          <a:p>
            <a:r>
              <a:rPr lang="en-US" sz="1400" dirty="0">
                <a:solidFill>
                  <a:srgbClr val="000090"/>
                </a:solidFill>
                <a:latin typeface="Courier"/>
                <a:cs typeface="Courier"/>
              </a:rPr>
              <a:t>        ^~~~~~~~~~~~~~~~</a:t>
            </a:r>
          </a:p>
          <a:p>
            <a:r>
              <a:rPr lang="en-US" sz="1400" b="1" dirty="0">
                <a:solidFill>
                  <a:srgbClr val="000090"/>
                </a:solidFill>
                <a:latin typeface="Courier"/>
                <a:cs typeface="Courier"/>
              </a:rPr>
              <a:t>./constrained_algo.h:</a:t>
            </a:r>
            <a:r>
              <a:rPr lang="en-US" sz="1400" b="1" dirty="0" smtClean="0">
                <a:solidFill>
                  <a:srgbClr val="000090"/>
                </a:solidFill>
                <a:latin typeface="Courier"/>
                <a:cs typeface="Courier"/>
              </a:rPr>
              <a:t>39:</a:t>
            </a:r>
            <a:r>
              <a:rPr lang="en-US" sz="1400" b="1" dirty="0">
                <a:solidFill>
                  <a:srgbClr val="000090"/>
                </a:solidFill>
                <a:latin typeface="Courier"/>
                <a:cs typeface="Courier"/>
              </a:rPr>
              <a:t>6</a:t>
            </a:r>
            <a:r>
              <a:rPr lang="en-US" sz="1400" dirty="0">
                <a:solidFill>
                  <a:srgbClr val="000090"/>
                </a:solidFill>
                <a:latin typeface="Courier"/>
                <a:cs typeface="Courier"/>
              </a:rPr>
              <a:t>: note: candidate template ignored: constraints check failure [with I </a:t>
            </a:r>
            <a:r>
              <a:rPr lang="en-US" sz="1400" dirty="0" smtClean="0">
                <a:solidFill>
                  <a:srgbClr val="000090"/>
                </a:solidFill>
                <a:latin typeface="Courier"/>
                <a:cs typeface="Courier"/>
              </a:rPr>
              <a:t>= __</a:t>
            </a:r>
            <a:r>
              <a:rPr lang="en-US" sz="1400" dirty="0" err="1" smtClean="0">
                <a:solidFill>
                  <a:srgbClr val="000090"/>
                </a:solidFill>
                <a:latin typeface="Courier"/>
                <a:cs typeface="Courier"/>
              </a:rPr>
              <a:t>gnu_cxx</a:t>
            </a:r>
            <a:r>
              <a:rPr lang="en-US" sz="1400" dirty="0">
                <a:solidFill>
                  <a:srgbClr val="000090"/>
                </a:solidFill>
                <a:latin typeface="Courier"/>
                <a:cs typeface="Courier"/>
              </a:rPr>
              <a:t>::__</a:t>
            </a:r>
            <a:r>
              <a:rPr lang="en-US" sz="1400" dirty="0" err="1">
                <a:solidFill>
                  <a:srgbClr val="000090"/>
                </a:solidFill>
                <a:latin typeface="Courier"/>
                <a:cs typeface="Courier"/>
              </a:rPr>
              <a:t>normal_iterator</a:t>
            </a:r>
            <a:r>
              <a:rPr lang="en-US" sz="1400" dirty="0">
                <a:solidFill>
                  <a:srgbClr val="000090"/>
                </a:solidFill>
                <a:latin typeface="Courier"/>
                <a:cs typeface="Courier"/>
              </a:rPr>
              <a:t>&lt;int *, </a:t>
            </a:r>
            <a:r>
              <a:rPr lang="en-US" sz="1400" dirty="0" err="1">
                <a:solidFill>
                  <a:srgbClr val="000090"/>
                </a:solidFill>
                <a:latin typeface="Courier"/>
                <a:cs typeface="Courier"/>
              </a:rPr>
              <a:t>std</a:t>
            </a:r>
            <a:r>
              <a:rPr lang="en-US" sz="1400" dirty="0">
                <a:solidFill>
                  <a:srgbClr val="000090"/>
                </a:solidFill>
                <a:latin typeface="Courier"/>
                <a:cs typeface="Courier"/>
              </a:rPr>
              <a:t>::vector&lt;int, </a:t>
            </a:r>
            <a:r>
              <a:rPr lang="en-US" sz="1400" dirty="0" err="1">
                <a:solidFill>
                  <a:srgbClr val="000090"/>
                </a:solidFill>
                <a:latin typeface="Courier"/>
                <a:cs typeface="Courier"/>
              </a:rPr>
              <a:t>std</a:t>
            </a:r>
            <a:r>
              <a:rPr lang="en-US" sz="1400" dirty="0">
                <a:solidFill>
                  <a:srgbClr val="000090"/>
                </a:solidFill>
                <a:latin typeface="Courier"/>
                <a:cs typeface="Courier"/>
              </a:rPr>
              <a:t>::allocator&lt;int&gt; &gt; &gt;, </a:t>
            </a:r>
            <a:r>
              <a:rPr lang="en-US" sz="1400" dirty="0" err="1">
                <a:solidFill>
                  <a:srgbClr val="000090"/>
                </a:solidFill>
                <a:latin typeface="Courier"/>
                <a:cs typeface="Courier"/>
              </a:rPr>
              <a:t>Cmp</a:t>
            </a:r>
            <a:r>
              <a:rPr lang="en-US" sz="1400" dirty="0">
                <a:solidFill>
                  <a:srgbClr val="000090"/>
                </a:solidFill>
                <a:latin typeface="Courier"/>
                <a:cs typeface="Courier"/>
              </a:rPr>
              <a:t> = </a:t>
            </a:r>
            <a:r>
              <a:rPr lang="en-US" sz="1400" dirty="0" err="1">
                <a:solidFill>
                  <a:srgbClr val="000090"/>
                </a:solidFill>
                <a:latin typeface="Courier"/>
                <a:cs typeface="Courier"/>
              </a:rPr>
              <a:t>std</a:t>
            </a:r>
            <a:r>
              <a:rPr lang="en-US" sz="1400" dirty="0">
                <a:solidFill>
                  <a:srgbClr val="000090"/>
                </a:solidFill>
                <a:latin typeface="Courier"/>
                <a:cs typeface="Courier"/>
              </a:rPr>
              <a:t>::</a:t>
            </a:r>
            <a:r>
              <a:rPr lang="en-US" sz="1400" dirty="0" err="1">
                <a:solidFill>
                  <a:srgbClr val="000090"/>
                </a:solidFill>
                <a:latin typeface="Courier"/>
                <a:cs typeface="Courier"/>
              </a:rPr>
              <a:t>not_equal_to</a:t>
            </a:r>
            <a:r>
              <a:rPr lang="en-US" sz="1400" dirty="0">
                <a:solidFill>
                  <a:srgbClr val="000090"/>
                </a:solidFill>
                <a:latin typeface="Courier"/>
                <a:cs typeface="Courier"/>
              </a:rPr>
              <a:t>&lt;int&gt;]</a:t>
            </a:r>
          </a:p>
          <a:p>
            <a:r>
              <a:rPr lang="en-US" sz="1400" dirty="0">
                <a:solidFill>
                  <a:srgbClr val="000090"/>
                </a:solidFill>
                <a:latin typeface="Courier"/>
                <a:cs typeface="Courier"/>
              </a:rPr>
              <a:t>void </a:t>
            </a:r>
            <a:r>
              <a:rPr lang="en-US" sz="1400" b="1" dirty="0" err="1">
                <a:solidFill>
                  <a:srgbClr val="000090"/>
                </a:solidFill>
                <a:latin typeface="Courier"/>
                <a:cs typeface="Courier"/>
              </a:rPr>
              <a:t>constrained_sort</a:t>
            </a:r>
            <a:r>
              <a:rPr lang="en-US" sz="1400" dirty="0">
                <a:solidFill>
                  <a:srgbClr val="000090"/>
                </a:solidFill>
                <a:latin typeface="Courier"/>
                <a:cs typeface="Courier"/>
              </a:rPr>
              <a:t>(I first, I last, </a:t>
            </a:r>
            <a:r>
              <a:rPr lang="en-US" sz="1400" dirty="0" err="1">
                <a:solidFill>
                  <a:srgbClr val="000090"/>
                </a:solidFill>
                <a:latin typeface="Courier"/>
                <a:cs typeface="Courier"/>
              </a:rPr>
              <a:t>Cmp</a:t>
            </a:r>
            <a:r>
              <a:rPr lang="en-US" sz="1400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400" dirty="0" err="1">
                <a:solidFill>
                  <a:srgbClr val="000090"/>
                </a:solidFill>
                <a:latin typeface="Courier"/>
                <a:cs typeface="Courier"/>
              </a:rPr>
              <a:t>bin_op</a:t>
            </a:r>
            <a:r>
              <a:rPr lang="en-US" sz="1400" dirty="0">
                <a:solidFill>
                  <a:srgbClr val="000090"/>
                </a:solidFill>
                <a:latin typeface="Courier"/>
                <a:cs typeface="Courier"/>
              </a:rPr>
              <a:t>) {    </a:t>
            </a:r>
          </a:p>
          <a:p>
            <a:r>
              <a:rPr lang="en-US" sz="1400" dirty="0">
                <a:solidFill>
                  <a:srgbClr val="000090"/>
                </a:solidFill>
                <a:latin typeface="Courier"/>
                <a:cs typeface="Courier"/>
              </a:rPr>
              <a:t>     ^</a:t>
            </a:r>
          </a:p>
          <a:p>
            <a:r>
              <a:rPr lang="en-US" sz="1400" b="1" dirty="0">
                <a:solidFill>
                  <a:srgbClr val="000090"/>
                </a:solidFill>
                <a:latin typeface="Courier"/>
                <a:cs typeface="Courier"/>
              </a:rPr>
              <a:t>./constrained_algo.h:</a:t>
            </a:r>
            <a:r>
              <a:rPr lang="en-US" sz="1400" b="1" dirty="0" smtClean="0">
                <a:solidFill>
                  <a:srgbClr val="000090"/>
                </a:solidFill>
                <a:latin typeface="Courier"/>
                <a:cs typeface="Courier"/>
              </a:rPr>
              <a:t>37:</a:t>
            </a:r>
            <a:r>
              <a:rPr lang="en-US" sz="1400" b="1" dirty="0">
                <a:solidFill>
                  <a:srgbClr val="000090"/>
                </a:solidFill>
                <a:latin typeface="Courier"/>
                <a:cs typeface="Courier"/>
              </a:rPr>
              <a:t>55</a:t>
            </a:r>
            <a:r>
              <a:rPr lang="en-US" sz="1400" dirty="0">
                <a:solidFill>
                  <a:srgbClr val="000090"/>
                </a:solidFill>
                <a:latin typeface="Courier"/>
                <a:cs typeface="Courier"/>
              </a:rPr>
              <a:t>: note: Concept map requirement not met.</a:t>
            </a:r>
          </a:p>
          <a:p>
            <a:r>
              <a:rPr lang="en-US" sz="1400" dirty="0">
                <a:solidFill>
                  <a:srgbClr val="000090"/>
                </a:solidFill>
                <a:latin typeface="Courier"/>
                <a:cs typeface="Courier"/>
              </a:rPr>
              <a:t>  requires(</a:t>
            </a:r>
            <a:r>
              <a:rPr lang="en-US" sz="1400" dirty="0" err="1">
                <a:solidFill>
                  <a:srgbClr val="000090"/>
                </a:solidFill>
                <a:latin typeface="Courier"/>
                <a:cs typeface="Courier"/>
              </a:rPr>
              <a:t>RandomAccessIterator</a:t>
            </a:r>
            <a:r>
              <a:rPr lang="en-US" sz="1400" dirty="0">
                <a:solidFill>
                  <a:srgbClr val="000090"/>
                </a:solidFill>
                <a:latin typeface="Courier"/>
                <a:cs typeface="Courier"/>
              </a:rPr>
              <a:t>&lt;I&gt;, </a:t>
            </a:r>
            <a:r>
              <a:rPr lang="en-US" sz="1400" b="1" dirty="0" err="1">
                <a:solidFill>
                  <a:srgbClr val="000090"/>
                </a:solidFill>
                <a:latin typeface="Courier"/>
                <a:cs typeface="Courier"/>
              </a:rPr>
              <a:t>StrictWeakOrdering</a:t>
            </a:r>
            <a:r>
              <a:rPr lang="en-US" sz="1400" b="1" dirty="0">
                <a:solidFill>
                  <a:srgbClr val="000090"/>
                </a:solidFill>
                <a:latin typeface="Courier"/>
                <a:cs typeface="Courier"/>
              </a:rPr>
              <a:t>&lt;</a:t>
            </a:r>
            <a:r>
              <a:rPr lang="en-US" sz="1400" b="1" dirty="0" err="1">
                <a:solidFill>
                  <a:srgbClr val="000090"/>
                </a:solidFill>
                <a:latin typeface="Courier"/>
                <a:cs typeface="Courier"/>
              </a:rPr>
              <a:t>Cmp</a:t>
            </a:r>
            <a:r>
              <a:rPr lang="en-US" sz="1400" b="1" dirty="0">
                <a:solidFill>
                  <a:srgbClr val="000090"/>
                </a:solidFill>
                <a:latin typeface="Courier"/>
                <a:cs typeface="Courier"/>
              </a:rPr>
              <a:t>&gt;</a:t>
            </a:r>
            <a:r>
              <a:rPr lang="en-US" sz="1400" dirty="0">
                <a:solidFill>
                  <a:srgbClr val="000090"/>
                </a:solidFill>
                <a:latin typeface="Courier"/>
                <a:cs typeface="Courier"/>
              </a:rPr>
              <a:t>, </a:t>
            </a:r>
          </a:p>
          <a:p>
            <a:r>
              <a:rPr lang="en-US" sz="1400" dirty="0">
                <a:solidFill>
                  <a:srgbClr val="000090"/>
                </a:solidFill>
                <a:latin typeface="Courier"/>
                <a:cs typeface="Courier"/>
              </a:rPr>
              <a:t>                                                      ^</a:t>
            </a:r>
          </a:p>
          <a:p>
            <a:r>
              <a:rPr lang="en-US" sz="1400" b="1" dirty="0">
                <a:solidFill>
                  <a:srgbClr val="000090"/>
                </a:solidFill>
                <a:latin typeface="Courier"/>
                <a:cs typeface="Courier"/>
              </a:rPr>
              <a:t>./constrained_algo.h:</a:t>
            </a:r>
            <a:r>
              <a:rPr lang="en-US" sz="1400" b="1" dirty="0" smtClean="0">
                <a:solidFill>
                  <a:srgbClr val="000090"/>
                </a:solidFill>
                <a:latin typeface="Courier"/>
                <a:cs typeface="Courier"/>
              </a:rPr>
              <a:t>37:</a:t>
            </a:r>
            <a:r>
              <a:rPr lang="en-US" sz="1400" b="1" dirty="0">
                <a:solidFill>
                  <a:srgbClr val="000090"/>
                </a:solidFill>
                <a:latin typeface="Courier"/>
                <a:cs typeface="Courier"/>
              </a:rPr>
              <a:t>3</a:t>
            </a:r>
            <a:r>
              <a:rPr lang="en-US" sz="1400" dirty="0">
                <a:solidFill>
                  <a:srgbClr val="000090"/>
                </a:solidFill>
                <a:latin typeface="Courier"/>
                <a:cs typeface="Courier"/>
              </a:rPr>
              <a:t>: note: Constraints Check Failed: </a:t>
            </a:r>
            <a:r>
              <a:rPr lang="en-US" sz="1400" dirty="0" err="1">
                <a:solidFill>
                  <a:srgbClr val="000090"/>
                </a:solidFill>
                <a:latin typeface="Courier"/>
                <a:cs typeface="Courier"/>
              </a:rPr>
              <a:t>constrained_sort</a:t>
            </a:r>
            <a:r>
              <a:rPr lang="en-US" sz="1400" dirty="0">
                <a:solidFill>
                  <a:srgbClr val="000090"/>
                </a:solidFill>
                <a:latin typeface="Courier"/>
                <a:cs typeface="Courier"/>
              </a:rPr>
              <a:t>.</a:t>
            </a:r>
          </a:p>
          <a:p>
            <a:r>
              <a:rPr lang="en-US" sz="1400" dirty="0">
                <a:solidFill>
                  <a:srgbClr val="000090"/>
                </a:solidFill>
                <a:latin typeface="Courier"/>
                <a:cs typeface="Courier"/>
              </a:rPr>
              <a:t>  </a:t>
            </a:r>
            <a:r>
              <a:rPr lang="en-US" sz="1400" b="1" dirty="0">
                <a:solidFill>
                  <a:srgbClr val="000090"/>
                </a:solidFill>
                <a:latin typeface="Courier"/>
                <a:cs typeface="Courier"/>
              </a:rPr>
              <a:t>requires</a:t>
            </a:r>
            <a:r>
              <a:rPr lang="en-US" sz="1400" dirty="0">
                <a:solidFill>
                  <a:srgbClr val="000090"/>
                </a:solidFill>
                <a:latin typeface="Courier"/>
                <a:cs typeface="Courier"/>
              </a:rPr>
              <a:t>(</a:t>
            </a:r>
            <a:r>
              <a:rPr lang="en-US" sz="1400" dirty="0" err="1">
                <a:solidFill>
                  <a:srgbClr val="000090"/>
                </a:solidFill>
                <a:latin typeface="Courier"/>
                <a:cs typeface="Courier"/>
              </a:rPr>
              <a:t>RandomAccessIterator</a:t>
            </a:r>
            <a:r>
              <a:rPr lang="en-US" sz="1400" dirty="0">
                <a:solidFill>
                  <a:srgbClr val="000090"/>
                </a:solidFill>
                <a:latin typeface="Courier"/>
                <a:cs typeface="Courier"/>
              </a:rPr>
              <a:t>&lt;I&gt;, </a:t>
            </a:r>
            <a:r>
              <a:rPr lang="en-US" sz="1400" dirty="0" err="1">
                <a:solidFill>
                  <a:srgbClr val="000090"/>
                </a:solidFill>
                <a:latin typeface="Courier"/>
                <a:cs typeface="Courier"/>
              </a:rPr>
              <a:t>StrictWeakOrdering</a:t>
            </a:r>
            <a:r>
              <a:rPr lang="en-US" sz="1400" dirty="0">
                <a:solidFill>
                  <a:srgbClr val="000090"/>
                </a:solidFill>
                <a:latin typeface="Courier"/>
                <a:cs typeface="Courier"/>
              </a:rPr>
              <a:t>&lt;</a:t>
            </a:r>
            <a:r>
              <a:rPr lang="en-US" sz="1400" dirty="0" err="1">
                <a:solidFill>
                  <a:srgbClr val="000090"/>
                </a:solidFill>
                <a:latin typeface="Courier"/>
                <a:cs typeface="Courier"/>
              </a:rPr>
              <a:t>Cmp</a:t>
            </a:r>
            <a:r>
              <a:rPr lang="en-US" sz="1400" dirty="0">
                <a:solidFill>
                  <a:srgbClr val="000090"/>
                </a:solidFill>
                <a:latin typeface="Courier"/>
                <a:cs typeface="Courier"/>
              </a:rPr>
              <a:t>&gt;, </a:t>
            </a:r>
          </a:p>
          <a:p>
            <a:r>
              <a:rPr lang="en-US" sz="1400" dirty="0">
                <a:solidFill>
                  <a:srgbClr val="000090"/>
                </a:solidFill>
                <a:latin typeface="Courier"/>
                <a:cs typeface="Courier"/>
              </a:rPr>
              <a:t>  ^</a:t>
            </a:r>
          </a:p>
          <a:p>
            <a:r>
              <a:rPr lang="en-US" sz="1400" b="1" dirty="0">
                <a:solidFill>
                  <a:srgbClr val="000090"/>
                </a:solidFill>
                <a:latin typeface="Courier"/>
                <a:cs typeface="Courier"/>
              </a:rPr>
              <a:t>1 error generated</a:t>
            </a:r>
            <a:r>
              <a:rPr lang="en-US" sz="1400" b="1" dirty="0" smtClean="0">
                <a:solidFill>
                  <a:srgbClr val="000090"/>
                </a:solidFill>
                <a:latin typeface="Courier"/>
                <a:cs typeface="Courier"/>
              </a:rPr>
              <a:t>.</a:t>
            </a:r>
            <a:endParaRPr lang="en-US" sz="1400" b="1" dirty="0">
              <a:solidFill>
                <a:srgbClr val="000090"/>
              </a:solidFill>
              <a:latin typeface="Courier"/>
              <a:cs typeface="Courier"/>
            </a:endParaRPr>
          </a:p>
        </p:txBody>
      </p:sp>
      <p:sp>
        <p:nvSpPr>
          <p:cNvPr id="14" name="Title 1"/>
          <p:cNvSpPr txBox="1"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84014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accent1"/>
                </a:solidFill>
                <a:latin typeface="+mj-lt"/>
                <a:ea typeface="ＭＳ Ｐゴシック" pitchFamily="-88" charset="-128"/>
                <a:cs typeface="ＭＳ Ｐゴシック" pitchFamily="-88" charset="-128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1"/>
                </a:solidFill>
                <a:latin typeface="Arial" charset="0"/>
                <a:ea typeface="ＭＳ Ｐゴシック" pitchFamily="-88" charset="-128"/>
                <a:cs typeface="ＭＳ Ｐゴシック" pitchFamily="-88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1"/>
                </a:solidFill>
                <a:latin typeface="Arial" charset="0"/>
                <a:ea typeface="ＭＳ Ｐゴシック" pitchFamily="-88" charset="-128"/>
                <a:cs typeface="ＭＳ Ｐゴシック" pitchFamily="-88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1"/>
                </a:solidFill>
                <a:latin typeface="Arial" charset="0"/>
                <a:ea typeface="ＭＳ Ｐゴシック" pitchFamily="-88" charset="-128"/>
                <a:cs typeface="ＭＳ Ｐゴシック" pitchFamily="-88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1"/>
                </a:solidFill>
                <a:latin typeface="Arial" charset="0"/>
                <a:ea typeface="ＭＳ Ｐゴシック" pitchFamily="-88" charset="-128"/>
                <a:cs typeface="ＭＳ Ｐゴシック" pitchFamily="-88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ctr"/>
            <a:r>
              <a:rPr lang="en-US" sz="4000" b="0" dirty="0" smtClean="0">
                <a:solidFill>
                  <a:srgbClr val="000000"/>
                </a:solidFill>
              </a:rPr>
              <a:t>Templates: Solution – Example 2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8094" y="1676400"/>
            <a:ext cx="8957061" cy="762000"/>
          </a:xfrm>
          <a:prstGeom prst="roundRect">
            <a:avLst>
              <a:gd name="adj" fmla="val 4036"/>
            </a:avLst>
          </a:prstGeom>
          <a:solidFill>
            <a:srgbClr val="EEECE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v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ector&lt;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int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&gt; 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v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;</a:t>
            </a:r>
          </a:p>
          <a:p>
            <a:r>
              <a:rPr lang="en-US" sz="1600" b="1" dirty="0" err="1">
                <a:solidFill>
                  <a:srgbClr val="000090"/>
                </a:solidFill>
                <a:latin typeface="Courier"/>
                <a:cs typeface="Courier"/>
              </a:rPr>
              <a:t>c</a:t>
            </a:r>
            <a:r>
              <a:rPr lang="en-US" sz="1600" b="1" dirty="0" err="1" smtClean="0">
                <a:solidFill>
                  <a:srgbClr val="000090"/>
                </a:solidFill>
                <a:latin typeface="Courier"/>
                <a:cs typeface="Courier"/>
              </a:rPr>
              <a:t>onstrained_sort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(</a:t>
            </a:r>
            <a:r>
              <a:rPr lang="en-US" sz="1600" dirty="0" err="1" smtClean="0">
                <a:solidFill>
                  <a:srgbClr val="000090"/>
                </a:solidFill>
                <a:latin typeface="Courier"/>
                <a:cs typeface="Courier"/>
              </a:rPr>
              <a:t>v.begin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(), </a:t>
            </a:r>
            <a:r>
              <a:rPr lang="en-US" sz="1600" dirty="0" err="1" smtClean="0">
                <a:solidFill>
                  <a:srgbClr val="000090"/>
                </a:solidFill>
                <a:latin typeface="Courier"/>
                <a:cs typeface="Courier"/>
              </a:rPr>
              <a:t>v.end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(), </a:t>
            </a:r>
            <a:r>
              <a:rPr lang="fr-FR" sz="1600" b="1" dirty="0" err="1" smtClean="0">
                <a:solidFill>
                  <a:srgbClr val="000090"/>
                </a:solidFill>
                <a:latin typeface="Courier"/>
                <a:cs typeface="Courier"/>
              </a:rPr>
              <a:t>not_equal_to</a:t>
            </a:r>
            <a:r>
              <a:rPr lang="fr-FR" sz="1600" b="1" dirty="0" smtClean="0">
                <a:solidFill>
                  <a:srgbClr val="000090"/>
                </a:solidFill>
                <a:latin typeface="Courier"/>
                <a:cs typeface="Courier"/>
              </a:rPr>
              <a:t>&lt;</a:t>
            </a:r>
            <a:r>
              <a:rPr lang="fr-FR" sz="1600" b="1" dirty="0" err="1" smtClean="0">
                <a:solidFill>
                  <a:srgbClr val="000090"/>
                </a:solidFill>
                <a:latin typeface="Courier"/>
                <a:cs typeface="Courier"/>
              </a:rPr>
              <a:t>int</a:t>
            </a:r>
            <a:r>
              <a:rPr lang="fr-FR" sz="1600" b="1" dirty="0" smtClean="0">
                <a:solidFill>
                  <a:srgbClr val="000090"/>
                </a:solidFill>
                <a:latin typeface="Courier"/>
                <a:cs typeface="Courier"/>
              </a:rPr>
              <a:t>&gt;()</a:t>
            </a:r>
            <a:r>
              <a:rPr lang="fr-FR" sz="1600" dirty="0" smtClean="0">
                <a:solidFill>
                  <a:srgbClr val="000090"/>
                </a:solidFill>
                <a:latin typeface="Courier"/>
                <a:cs typeface="Courier"/>
              </a:rPr>
              <a:t>);</a:t>
            </a:r>
            <a:endParaRPr lang="en-US" sz="1600" b="1" dirty="0">
              <a:solidFill>
                <a:srgbClr val="000090"/>
              </a:solidFill>
              <a:latin typeface="Courier"/>
              <a:cs typeface="Courier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15094" y="3235959"/>
            <a:ext cx="1591128" cy="254001"/>
          </a:xfrm>
          <a:prstGeom prst="rect">
            <a:avLst/>
          </a:prstGeom>
          <a:solidFill>
            <a:schemeClr val="tx2">
              <a:lumMod val="20000"/>
              <a:lumOff val="80000"/>
              <a:alpha val="25000"/>
            </a:schemeClr>
          </a:solidFill>
          <a:ln>
            <a:solidFill>
              <a:srgbClr val="00009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0728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7638"/>
            <a:ext cx="8229600" cy="1143000"/>
          </a:xfrm>
        </p:spPr>
        <p:txBody>
          <a:bodyPr/>
          <a:lstStyle/>
          <a:p>
            <a:r>
              <a:rPr lang="en-US" sz="4000" dirty="0" smtClean="0"/>
              <a:t>Concepts </a:t>
            </a:r>
            <a:r>
              <a:rPr lang="en-US" sz="4000" dirty="0"/>
              <a:t>f</a:t>
            </a:r>
            <a:r>
              <a:rPr lang="en-US" sz="4000" dirty="0" smtClean="0"/>
              <a:t>or C++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71782"/>
            <a:ext cx="8229600" cy="4729107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sz="2400" dirty="0" smtClean="0"/>
              <a:t>A language support for concepts would:</a:t>
            </a:r>
          </a:p>
          <a:p>
            <a:pPr lvl="1">
              <a:buFontTx/>
              <a:buChar char="•"/>
            </a:pPr>
            <a:r>
              <a:rPr lang="en-US" sz="2000" dirty="0" smtClean="0"/>
              <a:t>Improve the usability and safety of templates</a:t>
            </a:r>
          </a:p>
          <a:p>
            <a:pPr lvl="1">
              <a:buFontTx/>
              <a:buChar char="•"/>
            </a:pPr>
            <a:r>
              <a:rPr lang="en-US" sz="2000" dirty="0" smtClean="0"/>
              <a:t>Simplify existing practices</a:t>
            </a:r>
          </a:p>
          <a:p>
            <a:pPr lvl="2">
              <a:buFontTx/>
              <a:buChar char="•"/>
            </a:pPr>
            <a:r>
              <a:rPr lang="en-US" sz="1600" dirty="0" smtClean="0"/>
              <a:t>More expressive</a:t>
            </a:r>
          </a:p>
          <a:p>
            <a:pPr lvl="2">
              <a:buFontTx/>
              <a:buChar char="•"/>
            </a:pPr>
            <a:r>
              <a:rPr lang="en-US" sz="1600" dirty="0" smtClean="0"/>
              <a:t>Low-barrier to entry</a:t>
            </a:r>
          </a:p>
          <a:p>
            <a:pPr lvl="1">
              <a:buFontTx/>
              <a:buChar char="•"/>
            </a:pPr>
            <a:r>
              <a:rPr lang="en-US" sz="2000" dirty="0" smtClean="0"/>
              <a:t>Improve error detection and diagnosis</a:t>
            </a:r>
          </a:p>
          <a:p>
            <a:pPr lvl="2">
              <a:buFontTx/>
              <a:buChar char="•"/>
            </a:pPr>
            <a:r>
              <a:rPr lang="en-US" sz="1600" dirty="0" smtClean="0"/>
              <a:t>At the interface between library authors and users space.</a:t>
            </a:r>
          </a:p>
          <a:p>
            <a:pPr marL="0" indent="0">
              <a:buNone/>
            </a:pPr>
            <a:endParaRPr lang="en-US" sz="1000" dirty="0"/>
          </a:p>
          <a:p>
            <a:pPr>
              <a:buFontTx/>
              <a:buChar char="•"/>
            </a:pPr>
            <a:r>
              <a:rPr lang="en-US" sz="2400" dirty="0" smtClean="0"/>
              <a:t>A language support for concepts requires:</a:t>
            </a:r>
          </a:p>
          <a:p>
            <a:pPr lvl="1">
              <a:buFontTx/>
              <a:buChar char="•"/>
            </a:pPr>
            <a:r>
              <a:rPr lang="en-US" sz="2000" dirty="0" smtClean="0"/>
              <a:t>New syntactic constructs</a:t>
            </a:r>
          </a:p>
          <a:p>
            <a:pPr lvl="2">
              <a:buFontTx/>
              <a:buChar char="•"/>
            </a:pPr>
            <a:r>
              <a:rPr lang="en-US" sz="1600" dirty="0" smtClean="0">
                <a:sym typeface="Wingdings"/>
              </a:rPr>
              <a:t>To fully express the requirements on algorithms</a:t>
            </a:r>
            <a:endParaRPr lang="en-US" sz="1600" dirty="0" smtClean="0"/>
          </a:p>
          <a:p>
            <a:pPr lvl="1">
              <a:buFontTx/>
              <a:buChar char="•"/>
            </a:pPr>
            <a:r>
              <a:rPr lang="en-US" sz="2000" dirty="0" smtClean="0"/>
              <a:t>Extended compiler mechanism</a:t>
            </a:r>
          </a:p>
          <a:p>
            <a:pPr lvl="2">
              <a:buFontTx/>
              <a:buChar char="•"/>
            </a:pPr>
            <a:r>
              <a:rPr lang="en-US" sz="1600" dirty="0"/>
              <a:t>C</a:t>
            </a:r>
            <a:r>
              <a:rPr lang="en-US" sz="1600" dirty="0" smtClean="0"/>
              <a:t>heck the requirements on algorithms == </a:t>
            </a:r>
            <a:r>
              <a:rPr lang="en-US" sz="1600" b="1" dirty="0" smtClean="0"/>
              <a:t>Constraints satisfaction</a:t>
            </a:r>
            <a:r>
              <a:rPr lang="en-US" sz="16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189834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293" y="274638"/>
            <a:ext cx="8572823" cy="1143000"/>
          </a:xfrm>
        </p:spPr>
        <p:txBody>
          <a:bodyPr/>
          <a:lstStyle/>
          <a:p>
            <a:r>
              <a:rPr lang="en-US" sz="4000" dirty="0" smtClean="0"/>
              <a:t>Constrained Templates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6449"/>
            <a:ext cx="8229600" cy="4525963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sz="2400" dirty="0" smtClean="0"/>
              <a:t>Extend template definitions:</a:t>
            </a:r>
          </a:p>
          <a:p>
            <a:pPr lvl="1">
              <a:buFontTx/>
              <a:buChar char="•"/>
            </a:pPr>
            <a:r>
              <a:rPr lang="en-US" sz="2000" dirty="0"/>
              <a:t>w</a:t>
            </a:r>
            <a:r>
              <a:rPr lang="en-US" sz="2000" dirty="0" smtClean="0"/>
              <a:t>ith  </a:t>
            </a:r>
            <a:r>
              <a:rPr lang="en-US" sz="2000" dirty="0"/>
              <a:t>a </a:t>
            </a:r>
            <a:r>
              <a:rPr lang="en-US" sz="2000" b="1" dirty="0">
                <a:latin typeface="Courier New"/>
                <a:cs typeface="Courier New"/>
              </a:rPr>
              <a:t>requires</a:t>
            </a:r>
            <a:r>
              <a:rPr lang="en-US" sz="2000" dirty="0"/>
              <a:t> </a:t>
            </a:r>
            <a:r>
              <a:rPr lang="en-US" sz="2000" dirty="0" smtClean="0"/>
              <a:t>clause: 				== </a:t>
            </a:r>
            <a:r>
              <a:rPr lang="en-US" sz="2000" b="1" dirty="0" smtClean="0"/>
              <a:t>Constraints specification</a:t>
            </a:r>
            <a:r>
              <a:rPr lang="en-US" sz="2000" dirty="0" smtClean="0"/>
              <a:t>.</a:t>
            </a:r>
          </a:p>
          <a:p>
            <a:pPr lvl="1">
              <a:buFontTx/>
              <a:buChar char="•"/>
            </a:pPr>
            <a:endParaRPr lang="en-US" sz="2000" dirty="0" smtClean="0"/>
          </a:p>
          <a:p>
            <a:pPr lvl="1">
              <a:buFontTx/>
              <a:buChar char="•"/>
            </a:pPr>
            <a:endParaRPr lang="en-US" sz="2000" dirty="0"/>
          </a:p>
          <a:p>
            <a:pPr lvl="1">
              <a:buFontTx/>
              <a:buChar char="•"/>
            </a:pPr>
            <a:endParaRPr lang="en-US" sz="2000" dirty="0" smtClean="0"/>
          </a:p>
          <a:p>
            <a:pPr lvl="1">
              <a:buFontTx/>
              <a:buChar char="•"/>
            </a:pPr>
            <a:endParaRPr lang="en-US" sz="2000" dirty="0"/>
          </a:p>
          <a:p>
            <a:pPr lvl="1">
              <a:buFontTx/>
              <a:buChar char="•"/>
            </a:pPr>
            <a:endParaRPr lang="en-US" sz="2000" dirty="0" smtClean="0"/>
          </a:p>
          <a:p>
            <a:pPr lvl="1">
              <a:buFontTx/>
              <a:buChar char="•"/>
            </a:pPr>
            <a:r>
              <a:rPr lang="en-US" sz="2000" dirty="0" smtClean="0"/>
              <a:t>Using a simplified form:</a:t>
            </a:r>
          </a:p>
          <a:p>
            <a:pPr lvl="2">
              <a:buFontTx/>
              <a:buChar char="•"/>
            </a:pPr>
            <a:r>
              <a:rPr lang="en-US" sz="1600" dirty="0" smtClean="0"/>
              <a:t>For more complex constraints: use a </a:t>
            </a:r>
            <a:r>
              <a:rPr lang="en-US" sz="1600" b="1" dirty="0" smtClean="0"/>
              <a:t>requires</a:t>
            </a:r>
            <a:r>
              <a:rPr lang="en-US" sz="1600" dirty="0" smtClean="0"/>
              <a:t> clause</a:t>
            </a:r>
          </a:p>
          <a:p>
            <a:pPr marL="0" indent="0">
              <a:buNone/>
            </a:pPr>
            <a:r>
              <a:rPr lang="en-US" sz="2000" dirty="0"/>
              <a:t>	</a:t>
            </a:r>
            <a:endParaRPr lang="en-US" sz="2000" dirty="0" smtClean="0"/>
          </a:p>
        </p:txBody>
      </p:sp>
      <p:sp>
        <p:nvSpPr>
          <p:cNvPr id="5" name="Rounded Rectangle 4"/>
          <p:cNvSpPr/>
          <p:nvPr/>
        </p:nvSpPr>
        <p:spPr>
          <a:xfrm>
            <a:off x="592666" y="4455582"/>
            <a:ext cx="7690556" cy="1273529"/>
          </a:xfrm>
          <a:prstGeom prst="roundRect">
            <a:avLst>
              <a:gd name="adj" fmla="val 4036"/>
            </a:avLst>
          </a:prstGeom>
          <a:solidFill>
            <a:srgbClr val="EEECE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t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emplate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&lt;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InputIterator I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, 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typename 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T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, 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BinaryFunction Op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&gt;</a:t>
            </a:r>
          </a:p>
          <a:p>
            <a:endParaRPr lang="en-US" sz="500" dirty="0" smtClean="0">
              <a:solidFill>
                <a:srgbClr val="000090"/>
              </a:solidFill>
              <a:latin typeface="Courier"/>
              <a:cs typeface="Courier"/>
            </a:endParaRP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 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requires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(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Assignable&lt;</a:t>
            </a:r>
            <a:r>
              <a:rPr lang="en-US" sz="1600" b="1" dirty="0" err="1">
                <a:solidFill>
                  <a:srgbClr val="000090"/>
                </a:solidFill>
                <a:latin typeface="Courier"/>
                <a:cs typeface="Courier"/>
              </a:rPr>
              <a:t>InputIterator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&lt;I&gt;::</a:t>
            </a:r>
            <a:r>
              <a:rPr lang="en-US" sz="1600" b="1" dirty="0" err="1">
                <a:solidFill>
                  <a:srgbClr val="000090"/>
                </a:solidFill>
                <a:latin typeface="Courier"/>
                <a:cs typeface="Courier"/>
              </a:rPr>
              <a:t>value_type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,</a:t>
            </a:r>
          </a:p>
          <a:p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                      </a:t>
            </a:r>
            <a:r>
              <a:rPr lang="en-US" sz="1600" b="1" dirty="0" err="1">
                <a:solidFill>
                  <a:srgbClr val="000090"/>
                </a:solidFill>
                <a:latin typeface="Courier"/>
                <a:cs typeface="Courier"/>
              </a:rPr>
              <a:t>BinaryFunction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&lt;Op&gt;::</a:t>
            </a:r>
            <a:r>
              <a:rPr lang="en-US" sz="1600" b="1" dirty="0" err="1">
                <a:solidFill>
                  <a:srgbClr val="000090"/>
                </a:solidFill>
                <a:latin typeface="Courier"/>
                <a:cs typeface="Courier"/>
              </a:rPr>
              <a:t>result_type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&gt;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)</a:t>
            </a:r>
          </a:p>
          <a:p>
            <a:endParaRPr lang="en-US" sz="500" dirty="0">
              <a:solidFill>
                <a:srgbClr val="000090"/>
              </a:solidFill>
              <a:latin typeface="Courier"/>
              <a:cs typeface="Courier"/>
            </a:endParaRPr>
          </a:p>
          <a:p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T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accumulate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(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I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first, 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I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last, 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T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init, 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Op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bin_op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);</a:t>
            </a:r>
          </a:p>
          <a:p>
            <a:endParaRPr lang="en-US" sz="1600" b="1" dirty="0" smtClean="0">
              <a:solidFill>
                <a:srgbClr val="000090"/>
              </a:solidFill>
              <a:latin typeface="Courier"/>
              <a:cs typeface="Courier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592666" y="1922157"/>
            <a:ext cx="7690556" cy="1591510"/>
          </a:xfrm>
          <a:prstGeom prst="roundRect">
            <a:avLst>
              <a:gd name="adj" fmla="val 4036"/>
            </a:avLst>
          </a:prstGeom>
          <a:solidFill>
            <a:srgbClr val="EEECE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t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emplate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&lt;</a:t>
            </a:r>
            <a:r>
              <a:rPr lang="en-US" sz="1600" dirty="0" err="1" smtClean="0">
                <a:solidFill>
                  <a:srgbClr val="000090"/>
                </a:solidFill>
                <a:latin typeface="Courier"/>
                <a:cs typeface="Courier"/>
              </a:rPr>
              <a:t>typename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 I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, 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typename 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T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, </a:t>
            </a:r>
            <a:r>
              <a:rPr lang="en-US" sz="1600" dirty="0" err="1" smtClean="0">
                <a:solidFill>
                  <a:srgbClr val="000090"/>
                </a:solidFill>
                <a:latin typeface="Courier"/>
                <a:cs typeface="Courier"/>
              </a:rPr>
              <a:t>typename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Op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&gt;</a:t>
            </a:r>
          </a:p>
          <a:p>
            <a:endParaRPr lang="en-US" sz="500" dirty="0" smtClean="0">
              <a:solidFill>
                <a:srgbClr val="000090"/>
              </a:solidFill>
              <a:latin typeface="Courier"/>
              <a:cs typeface="Courier"/>
            </a:endParaRP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requires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(</a:t>
            </a:r>
            <a:r>
              <a:rPr lang="en-US" sz="1600" b="1" dirty="0" err="1" smtClean="0">
                <a:solidFill>
                  <a:srgbClr val="000090"/>
                </a:solidFill>
                <a:latin typeface="Courier"/>
                <a:cs typeface="Courier"/>
              </a:rPr>
              <a:t>InputIterator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&lt;I&gt;, </a:t>
            </a:r>
            <a:r>
              <a:rPr lang="en-US" sz="1600" b="1" dirty="0" err="1" smtClean="0">
                <a:solidFill>
                  <a:srgbClr val="000090"/>
                </a:solidFill>
                <a:latin typeface="Courier"/>
                <a:cs typeface="Courier"/>
              </a:rPr>
              <a:t>BinaryFunction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&lt;Op&gt;, </a:t>
            </a:r>
          </a:p>
          <a:p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          Assignable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&lt;</a:t>
            </a:r>
            <a:r>
              <a:rPr lang="en-US" sz="1600" b="1" dirty="0" err="1">
                <a:solidFill>
                  <a:srgbClr val="000090"/>
                </a:solidFill>
                <a:latin typeface="Courier"/>
                <a:cs typeface="Courier"/>
              </a:rPr>
              <a:t>InputIterator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&lt;I&gt;::</a:t>
            </a:r>
            <a:r>
              <a:rPr lang="en-US" sz="1600" b="1" dirty="0" err="1" smtClean="0">
                <a:solidFill>
                  <a:srgbClr val="000090"/>
                </a:solidFill>
                <a:latin typeface="Courier"/>
                <a:cs typeface="Courier"/>
              </a:rPr>
              <a:t>value_type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,</a:t>
            </a:r>
          </a:p>
          <a:p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                     </a:t>
            </a:r>
            <a:r>
              <a:rPr lang="en-US" sz="1600" b="1" dirty="0" err="1" smtClean="0">
                <a:solidFill>
                  <a:srgbClr val="000090"/>
                </a:solidFill>
                <a:latin typeface="Courier"/>
                <a:cs typeface="Courier"/>
              </a:rPr>
              <a:t>BinaryFunction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&lt;Op&gt;::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result_type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&gt;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)</a:t>
            </a:r>
          </a:p>
          <a:p>
            <a:endParaRPr lang="en-US" sz="500" dirty="0">
              <a:solidFill>
                <a:srgbClr val="000090"/>
              </a:solidFill>
              <a:latin typeface="Courier"/>
              <a:cs typeface="Courier"/>
            </a:endParaRPr>
          </a:p>
          <a:p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T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accumulate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(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I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first, 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I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last, 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T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init, 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Op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bin_op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);</a:t>
            </a:r>
            <a:endParaRPr lang="en-US" sz="1600" b="1" dirty="0">
              <a:solidFill>
                <a:srgbClr val="000090"/>
              </a:solidFill>
              <a:latin typeface="Courier"/>
              <a:cs typeface="Courier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76111" y="2328334"/>
            <a:ext cx="6730999" cy="832555"/>
          </a:xfrm>
          <a:prstGeom prst="rect">
            <a:avLst/>
          </a:prstGeom>
          <a:solidFill>
            <a:schemeClr val="tx2">
              <a:lumMod val="20000"/>
              <a:lumOff val="80000"/>
              <a:alpha val="25000"/>
            </a:schemeClr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6111" y="4854221"/>
            <a:ext cx="6730999" cy="536223"/>
          </a:xfrm>
          <a:prstGeom prst="rect">
            <a:avLst/>
          </a:prstGeom>
          <a:solidFill>
            <a:schemeClr val="tx2">
              <a:lumMod val="20000"/>
              <a:lumOff val="80000"/>
              <a:alpha val="25000"/>
            </a:schemeClr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5788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293" y="147638"/>
            <a:ext cx="8683262" cy="1143000"/>
          </a:xfrm>
        </p:spPr>
        <p:txBody>
          <a:bodyPr/>
          <a:lstStyle/>
          <a:p>
            <a:r>
              <a:rPr lang="en-US" sz="4000" dirty="0" smtClean="0"/>
              <a:t>Concepts: Elementary Components</a:t>
            </a:r>
            <a:endParaRPr lang="en-US" sz="40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199" y="1055511"/>
            <a:ext cx="8348133" cy="4433711"/>
          </a:xfrm>
          <a:noFill/>
        </p:spPr>
        <p:txBody>
          <a:bodyPr numCol="2"/>
          <a:lstStyle/>
          <a:p>
            <a:pPr>
              <a:buFont typeface="Wingdings" charset="2"/>
              <a:buChar char="²"/>
            </a:pPr>
            <a:r>
              <a:rPr lang="en-US" sz="2400" u="sng" dirty="0" smtClean="0"/>
              <a:t>Concept Definition:</a:t>
            </a:r>
          </a:p>
          <a:p>
            <a:pPr lvl="1">
              <a:buFont typeface="Arial"/>
              <a:buChar char="•"/>
            </a:pPr>
            <a:r>
              <a:rPr lang="en-US" sz="2000" dirty="0"/>
              <a:t>Name + parameters</a:t>
            </a:r>
          </a:p>
          <a:p>
            <a:pPr lvl="1">
              <a:buFont typeface="Arial"/>
              <a:buChar char="•"/>
            </a:pPr>
            <a:r>
              <a:rPr lang="en-US" sz="2000" dirty="0" smtClean="0"/>
              <a:t>Requirements</a:t>
            </a:r>
          </a:p>
          <a:p>
            <a:pPr marL="457200" lvl="1" indent="0">
              <a:buNone/>
            </a:pPr>
            <a:endParaRPr lang="en-US" sz="2000" dirty="0" smtClean="0"/>
          </a:p>
          <a:p>
            <a:pPr marL="457200" lvl="1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400" dirty="0" smtClean="0"/>
          </a:p>
          <a:p>
            <a:pPr>
              <a:buFont typeface="Wingdings" charset="2"/>
              <a:buChar char="²"/>
            </a:pPr>
            <a:r>
              <a:rPr lang="en-US" sz="2400" u="sng" dirty="0" smtClean="0"/>
              <a:t>Constrained </a:t>
            </a:r>
            <a:r>
              <a:rPr lang="en-US" sz="2400" u="sng" dirty="0"/>
              <a:t>Template </a:t>
            </a:r>
            <a:r>
              <a:rPr lang="en-US" sz="2400" u="sng" dirty="0" smtClean="0"/>
              <a:t>Definition:</a:t>
            </a:r>
            <a:endParaRPr lang="en-US" sz="2400" u="sng" dirty="0"/>
          </a:p>
          <a:p>
            <a:pPr lvl="1">
              <a:buFont typeface="Arial"/>
              <a:buChar char="•"/>
            </a:pPr>
            <a:r>
              <a:rPr lang="en-US" sz="2000" dirty="0"/>
              <a:t>Constraints </a:t>
            </a:r>
            <a:r>
              <a:rPr lang="en-US" sz="2000" dirty="0" smtClean="0"/>
              <a:t>specification</a:t>
            </a:r>
            <a:endParaRPr lang="en-US" sz="2000" dirty="0"/>
          </a:p>
          <a:p>
            <a:pPr marL="457200" lvl="1" indent="0">
              <a:buNone/>
            </a:pPr>
            <a:endParaRPr lang="en-US" sz="2400" dirty="0"/>
          </a:p>
          <a:p>
            <a:pPr>
              <a:buFont typeface="Wingdings" charset="2"/>
              <a:buChar char="²"/>
            </a:pPr>
            <a:endParaRPr lang="en-US" sz="2400" dirty="0" smtClean="0"/>
          </a:p>
          <a:p>
            <a:pPr>
              <a:buFont typeface="Wingdings" charset="2"/>
              <a:buChar char="²"/>
            </a:pPr>
            <a:r>
              <a:rPr lang="en-US" sz="2400" u="sng" dirty="0" smtClean="0"/>
              <a:t>Modeling Mechanism:</a:t>
            </a:r>
            <a:endParaRPr lang="en-US" sz="2400" u="sng" dirty="0"/>
          </a:p>
          <a:p>
            <a:pPr lvl="1">
              <a:buFont typeface="Arial"/>
              <a:buChar char="•"/>
            </a:pPr>
            <a:r>
              <a:rPr lang="en-US" sz="2000" dirty="0" smtClean="0"/>
              <a:t>Matches types to concepts</a:t>
            </a:r>
          </a:p>
          <a:p>
            <a:pPr lvl="1">
              <a:buFont typeface="Arial"/>
              <a:buChar char="•"/>
            </a:pPr>
            <a:r>
              <a:rPr lang="en-US" sz="2000" dirty="0" smtClean="0"/>
              <a:t>Specifies: What and How.</a:t>
            </a:r>
          </a:p>
          <a:p>
            <a:pPr marL="457200" lvl="1" indent="0">
              <a:buNone/>
            </a:pPr>
            <a:endParaRPr lang="en-US" sz="2000" dirty="0"/>
          </a:p>
          <a:p>
            <a:pPr marL="457200" lvl="1" indent="0">
              <a:buNone/>
            </a:pPr>
            <a:endParaRPr lang="en-US" sz="1600" dirty="0" smtClean="0"/>
          </a:p>
          <a:p>
            <a:pPr marL="0" indent="0">
              <a:buNone/>
            </a:pPr>
            <a:endParaRPr lang="en-US" sz="2400" dirty="0" smtClean="0"/>
          </a:p>
          <a:p>
            <a:pPr>
              <a:buFont typeface="Wingdings" charset="2"/>
              <a:buChar char="²"/>
            </a:pPr>
            <a:r>
              <a:rPr lang="en-US" sz="2400" u="sng" dirty="0" smtClean="0"/>
              <a:t>Constrained Template Use:</a:t>
            </a:r>
          </a:p>
          <a:p>
            <a:pPr lvl="1">
              <a:buFont typeface="Arial"/>
              <a:buChar char="•"/>
            </a:pPr>
            <a:r>
              <a:rPr lang="en-US" sz="2000" dirty="0" smtClean="0"/>
              <a:t>Constraints satisfaction</a:t>
            </a:r>
            <a:endParaRPr lang="en-US" sz="2000" dirty="0"/>
          </a:p>
        </p:txBody>
      </p:sp>
      <p:sp>
        <p:nvSpPr>
          <p:cNvPr id="5" name="Rectangle 4"/>
          <p:cNvSpPr/>
          <p:nvPr/>
        </p:nvSpPr>
        <p:spPr>
          <a:xfrm>
            <a:off x="4543777" y="1055511"/>
            <a:ext cx="4261555" cy="4278489"/>
          </a:xfrm>
          <a:prstGeom prst="rect">
            <a:avLst/>
          </a:prstGeom>
          <a:solidFill>
            <a:srgbClr val="EEECE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b="1" cap="small" dirty="0" smtClean="0">
                <a:solidFill>
                  <a:srgbClr val="000090"/>
                </a:solidFill>
                <a:uFill>
                  <a:solidFill>
                    <a:srgbClr val="000090"/>
                  </a:solidFill>
                </a:uFill>
              </a:rPr>
              <a:t>Example (SGI STL Documentation)</a:t>
            </a:r>
          </a:p>
          <a:p>
            <a:endParaRPr lang="en-US" sz="1000" dirty="0" smtClean="0">
              <a:solidFill>
                <a:srgbClr val="000090"/>
              </a:solidFill>
              <a:latin typeface="Courier New"/>
              <a:cs typeface="Courier New"/>
            </a:endParaRPr>
          </a:p>
          <a:p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Concept: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Input Iterator [ 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X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]</a:t>
            </a:r>
            <a:endParaRPr lang="en-US" sz="1600" dirty="0">
              <a:solidFill>
                <a:srgbClr val="000090"/>
              </a:solidFill>
              <a:latin typeface="Courier"/>
              <a:cs typeface="Courier"/>
            </a:endParaRP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...</a:t>
            </a:r>
          </a:p>
          <a:p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Associated types</a:t>
            </a: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	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value type [ 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T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]</a:t>
            </a: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	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distance type</a:t>
            </a:r>
          </a:p>
          <a:p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Valid expressions		Return type 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	++</a:t>
            </a:r>
            <a:r>
              <a:rPr lang="en-US" sz="1600" dirty="0" err="1" smtClean="0">
                <a:solidFill>
                  <a:srgbClr val="000090"/>
                </a:solidFill>
                <a:latin typeface="Courier"/>
                <a:cs typeface="Courier"/>
              </a:rPr>
              <a:t>i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  				X&amp; 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	(void)</a:t>
            </a:r>
            <a:r>
              <a:rPr lang="en-US" sz="1600" dirty="0" err="1" smtClean="0">
                <a:solidFill>
                  <a:srgbClr val="000090"/>
                </a:solidFill>
                <a:latin typeface="Courier"/>
                <a:cs typeface="Courier"/>
              </a:rPr>
              <a:t>i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++     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	*</a:t>
            </a:r>
            <a:r>
              <a:rPr lang="en-US" sz="1600" dirty="0" err="1" smtClean="0">
                <a:solidFill>
                  <a:srgbClr val="000090"/>
                </a:solidFill>
                <a:latin typeface="Courier"/>
                <a:cs typeface="Courier"/>
              </a:rPr>
              <a:t>i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++   				T</a:t>
            </a:r>
          </a:p>
          <a:p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Expression semantics</a:t>
            </a: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	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...</a:t>
            </a: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	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(void)</a:t>
            </a:r>
            <a:r>
              <a:rPr lang="en-US" sz="1600" dirty="0" err="1" smtClean="0">
                <a:solidFill>
                  <a:srgbClr val="000090"/>
                </a:solidFill>
                <a:latin typeface="Courier"/>
                <a:cs typeface="Courier"/>
              </a:rPr>
              <a:t>i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++	equiv. to (void)++</a:t>
            </a:r>
            <a:r>
              <a:rPr lang="en-US" sz="1600" dirty="0" err="1" smtClean="0">
                <a:solidFill>
                  <a:srgbClr val="000090"/>
                </a:solidFill>
                <a:latin typeface="Courier"/>
                <a:cs typeface="Courier"/>
              </a:rPr>
              <a:t>i</a:t>
            </a:r>
            <a:endParaRPr lang="en-US" sz="1600" dirty="0" smtClean="0">
              <a:solidFill>
                <a:srgbClr val="000090"/>
              </a:solidFill>
              <a:latin typeface="Courier"/>
              <a:cs typeface="Courier"/>
            </a:endParaRP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	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...</a:t>
            </a:r>
          </a:p>
          <a:p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Complexity guarantees</a:t>
            </a:r>
          </a:p>
          <a:p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...</a:t>
            </a:r>
            <a:endParaRPr lang="en-US" sz="1000" b="1" dirty="0">
              <a:solidFill>
                <a:srgbClr val="000090"/>
              </a:solidFill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39854349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293" y="147638"/>
            <a:ext cx="8683262" cy="1143000"/>
          </a:xfrm>
        </p:spPr>
        <p:txBody>
          <a:bodyPr/>
          <a:lstStyle/>
          <a:p>
            <a:r>
              <a:rPr lang="en-US" sz="4000" dirty="0" smtClean="0"/>
              <a:t>Concepts: Elementary Components</a:t>
            </a:r>
            <a:endParaRPr lang="en-US" sz="40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199" y="1055511"/>
            <a:ext cx="8348133" cy="4433711"/>
          </a:xfrm>
          <a:noFill/>
        </p:spPr>
        <p:txBody>
          <a:bodyPr numCol="2"/>
          <a:lstStyle/>
          <a:p>
            <a:pPr>
              <a:buFont typeface="Wingdings" charset="2"/>
              <a:buChar char="²"/>
            </a:pPr>
            <a:r>
              <a:rPr lang="en-US" sz="2400" u="sng" dirty="0" smtClean="0"/>
              <a:t>Concept Definition:</a:t>
            </a:r>
          </a:p>
          <a:p>
            <a:pPr lvl="1">
              <a:buFont typeface="Arial"/>
              <a:buChar char="•"/>
            </a:pPr>
            <a:r>
              <a:rPr lang="en-US" sz="2000" dirty="0"/>
              <a:t>Name + parameters</a:t>
            </a:r>
          </a:p>
          <a:p>
            <a:pPr lvl="1">
              <a:buFont typeface="Arial"/>
              <a:buChar char="•"/>
            </a:pPr>
            <a:r>
              <a:rPr lang="en-US" sz="2000" dirty="0" smtClean="0"/>
              <a:t>Requirements</a:t>
            </a:r>
          </a:p>
          <a:p>
            <a:pPr marL="457200" lvl="1" indent="0">
              <a:buNone/>
            </a:pPr>
            <a:endParaRPr lang="en-US" sz="2000" dirty="0" smtClean="0"/>
          </a:p>
          <a:p>
            <a:pPr marL="457200" lvl="1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400" dirty="0" smtClean="0"/>
          </a:p>
          <a:p>
            <a:pPr>
              <a:buFont typeface="Wingdings" charset="2"/>
              <a:buChar char="²"/>
            </a:pPr>
            <a:r>
              <a:rPr lang="en-US" sz="2400" u="sng" dirty="0" smtClean="0"/>
              <a:t>Constrained </a:t>
            </a:r>
            <a:r>
              <a:rPr lang="en-US" sz="2400" u="sng" dirty="0"/>
              <a:t>Template </a:t>
            </a:r>
            <a:r>
              <a:rPr lang="en-US" sz="2400" u="sng" dirty="0" smtClean="0"/>
              <a:t>Definition:</a:t>
            </a:r>
            <a:endParaRPr lang="en-US" sz="2400" u="sng" dirty="0"/>
          </a:p>
          <a:p>
            <a:pPr lvl="1">
              <a:buFont typeface="Arial"/>
              <a:buChar char="•"/>
            </a:pPr>
            <a:r>
              <a:rPr lang="en-US" sz="2000" dirty="0"/>
              <a:t>Constraints </a:t>
            </a:r>
            <a:r>
              <a:rPr lang="en-US" sz="2000" dirty="0" smtClean="0"/>
              <a:t>specification</a:t>
            </a:r>
            <a:endParaRPr lang="en-US" sz="2000" dirty="0"/>
          </a:p>
          <a:p>
            <a:pPr marL="457200" lvl="1" indent="0">
              <a:buNone/>
            </a:pPr>
            <a:endParaRPr lang="en-US" sz="2400" dirty="0"/>
          </a:p>
          <a:p>
            <a:pPr>
              <a:buFont typeface="Wingdings" charset="2"/>
              <a:buChar char="²"/>
            </a:pPr>
            <a:endParaRPr lang="en-US" sz="2400" dirty="0" smtClean="0"/>
          </a:p>
          <a:p>
            <a:pPr>
              <a:buFont typeface="Wingdings" charset="2"/>
              <a:buChar char="²"/>
            </a:pPr>
            <a:r>
              <a:rPr lang="en-US" sz="2400" u="sng" dirty="0" smtClean="0"/>
              <a:t>Modeling Mechanism:</a:t>
            </a:r>
            <a:endParaRPr lang="en-US" sz="2400" u="sng" dirty="0"/>
          </a:p>
          <a:p>
            <a:pPr lvl="1">
              <a:buFont typeface="Arial"/>
              <a:buChar char="•"/>
            </a:pPr>
            <a:r>
              <a:rPr lang="en-US" sz="2000" dirty="0" smtClean="0"/>
              <a:t>Matches types to concepts</a:t>
            </a:r>
          </a:p>
          <a:p>
            <a:pPr lvl="1">
              <a:buFont typeface="Arial"/>
              <a:buChar char="•"/>
            </a:pPr>
            <a:r>
              <a:rPr lang="en-US" sz="2000" dirty="0" smtClean="0"/>
              <a:t>Specifies: What and How.</a:t>
            </a:r>
          </a:p>
          <a:p>
            <a:pPr marL="457200" lvl="1" indent="0">
              <a:buNone/>
            </a:pPr>
            <a:endParaRPr lang="en-US" sz="2000" dirty="0"/>
          </a:p>
          <a:p>
            <a:pPr marL="457200" lvl="1" indent="0">
              <a:buNone/>
            </a:pPr>
            <a:endParaRPr lang="en-US" sz="1600" dirty="0" smtClean="0"/>
          </a:p>
          <a:p>
            <a:pPr marL="0" indent="0">
              <a:buNone/>
            </a:pPr>
            <a:endParaRPr lang="en-US" sz="2400" dirty="0" smtClean="0"/>
          </a:p>
          <a:p>
            <a:pPr>
              <a:buFont typeface="Wingdings" charset="2"/>
              <a:buChar char="²"/>
            </a:pPr>
            <a:r>
              <a:rPr lang="en-US" sz="2400" u="sng" dirty="0" smtClean="0"/>
              <a:t>Constrained Template Use:</a:t>
            </a:r>
          </a:p>
          <a:p>
            <a:pPr lvl="1">
              <a:buFont typeface="Arial"/>
              <a:buChar char="•"/>
            </a:pPr>
            <a:r>
              <a:rPr lang="en-US" sz="2000" dirty="0" smtClean="0"/>
              <a:t>Constraints satisfaction</a:t>
            </a:r>
            <a:endParaRPr lang="en-US" sz="2000" dirty="0"/>
          </a:p>
        </p:txBody>
      </p:sp>
      <p:sp>
        <p:nvSpPr>
          <p:cNvPr id="5" name="Rectangle 4"/>
          <p:cNvSpPr/>
          <p:nvPr/>
        </p:nvSpPr>
        <p:spPr>
          <a:xfrm>
            <a:off x="149404" y="2345971"/>
            <a:ext cx="4281485" cy="4145140"/>
          </a:xfrm>
          <a:prstGeom prst="rect">
            <a:avLst/>
          </a:prstGeom>
          <a:solidFill>
            <a:srgbClr val="EEECE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b="1" cap="small" dirty="0" smtClean="0">
                <a:solidFill>
                  <a:srgbClr val="000090"/>
                </a:solidFill>
                <a:uFill>
                  <a:solidFill>
                    <a:srgbClr val="000090"/>
                  </a:solidFill>
                </a:uFill>
              </a:rPr>
              <a:t>Example (SGI STL Documentation)</a:t>
            </a:r>
          </a:p>
          <a:p>
            <a:endParaRPr lang="en-US" sz="1000" dirty="0" smtClean="0">
              <a:solidFill>
                <a:srgbClr val="000090"/>
              </a:solidFill>
              <a:latin typeface="Courier New"/>
              <a:cs typeface="Courier New"/>
            </a:endParaRPr>
          </a:p>
          <a:p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Concept: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Input Iterator [ 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X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]</a:t>
            </a:r>
          </a:p>
          <a:p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...</a:t>
            </a:r>
          </a:p>
          <a:p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Associated types</a:t>
            </a: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	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value type [ 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T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]</a:t>
            </a: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	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distance type</a:t>
            </a:r>
          </a:p>
          <a:p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Valid expressions		Return type 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	++</a:t>
            </a:r>
            <a:r>
              <a:rPr lang="en-US" sz="1600" dirty="0" err="1" smtClean="0">
                <a:solidFill>
                  <a:srgbClr val="000090"/>
                </a:solidFill>
                <a:latin typeface="Courier"/>
                <a:cs typeface="Courier"/>
              </a:rPr>
              <a:t>i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  				X&amp; 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	(void)</a:t>
            </a:r>
            <a:r>
              <a:rPr lang="en-US" sz="1600" dirty="0" err="1" smtClean="0">
                <a:solidFill>
                  <a:srgbClr val="000090"/>
                </a:solidFill>
                <a:latin typeface="Courier"/>
                <a:cs typeface="Courier"/>
              </a:rPr>
              <a:t>i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++     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	*</a:t>
            </a:r>
            <a:r>
              <a:rPr lang="en-US" sz="1600" dirty="0" err="1" smtClean="0">
                <a:solidFill>
                  <a:srgbClr val="000090"/>
                </a:solidFill>
                <a:latin typeface="Courier"/>
                <a:cs typeface="Courier"/>
              </a:rPr>
              <a:t>i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++   				T</a:t>
            </a:r>
          </a:p>
          <a:p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Expression semantics</a:t>
            </a: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	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...</a:t>
            </a: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	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(void)</a:t>
            </a:r>
            <a:r>
              <a:rPr lang="en-US" sz="1600" dirty="0" err="1" smtClean="0">
                <a:solidFill>
                  <a:srgbClr val="000090"/>
                </a:solidFill>
                <a:latin typeface="Courier"/>
                <a:cs typeface="Courier"/>
              </a:rPr>
              <a:t>i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++	equiv. to (void)++</a:t>
            </a:r>
            <a:r>
              <a:rPr lang="en-US" sz="1600" dirty="0" err="1" smtClean="0">
                <a:solidFill>
                  <a:srgbClr val="000090"/>
                </a:solidFill>
                <a:latin typeface="Courier"/>
                <a:cs typeface="Courier"/>
              </a:rPr>
              <a:t>i</a:t>
            </a:r>
            <a:endParaRPr lang="en-US" sz="1600" dirty="0" smtClean="0">
              <a:solidFill>
                <a:srgbClr val="000090"/>
              </a:solidFill>
              <a:latin typeface="Courier"/>
              <a:cs typeface="Courier"/>
            </a:endParaRP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	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...</a:t>
            </a:r>
          </a:p>
          <a:p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Complexity guarantees</a:t>
            </a:r>
          </a:p>
          <a:p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...</a:t>
            </a:r>
            <a:endParaRPr lang="en-US" sz="1000" b="1" dirty="0">
              <a:solidFill>
                <a:srgbClr val="000090"/>
              </a:solidFill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20023122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293" y="147638"/>
            <a:ext cx="8683262" cy="1143000"/>
          </a:xfrm>
        </p:spPr>
        <p:txBody>
          <a:bodyPr/>
          <a:lstStyle/>
          <a:p>
            <a:r>
              <a:rPr lang="en-US" sz="4000" dirty="0" smtClean="0"/>
              <a:t>Concepts: Elementary Components</a:t>
            </a:r>
            <a:endParaRPr lang="en-US" sz="40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199" y="1055511"/>
            <a:ext cx="8348133" cy="4433711"/>
          </a:xfrm>
          <a:noFill/>
        </p:spPr>
        <p:txBody>
          <a:bodyPr numCol="2"/>
          <a:lstStyle/>
          <a:p>
            <a:pPr>
              <a:buFont typeface="Wingdings" charset="2"/>
              <a:buChar char="²"/>
            </a:pPr>
            <a:r>
              <a:rPr lang="en-US" sz="2400" u="sng" dirty="0" smtClean="0"/>
              <a:t>Concept Definition:</a:t>
            </a:r>
          </a:p>
          <a:p>
            <a:pPr lvl="1">
              <a:buFont typeface="Arial"/>
              <a:buChar char="•"/>
            </a:pPr>
            <a:r>
              <a:rPr lang="en-US" sz="2000" dirty="0"/>
              <a:t>Name + parameters</a:t>
            </a:r>
          </a:p>
          <a:p>
            <a:pPr lvl="1">
              <a:buFont typeface="Arial"/>
              <a:buChar char="•"/>
            </a:pPr>
            <a:r>
              <a:rPr lang="en-US" sz="2000" dirty="0" smtClean="0"/>
              <a:t>Requirements</a:t>
            </a:r>
          </a:p>
          <a:p>
            <a:pPr marL="457200" lvl="1" indent="0">
              <a:buNone/>
            </a:pPr>
            <a:endParaRPr lang="en-US" sz="2000" dirty="0" smtClean="0"/>
          </a:p>
          <a:p>
            <a:pPr marL="457200" lvl="1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400" dirty="0" smtClean="0"/>
          </a:p>
          <a:p>
            <a:pPr>
              <a:buFont typeface="Wingdings" charset="2"/>
              <a:buChar char="²"/>
            </a:pPr>
            <a:r>
              <a:rPr lang="en-US" sz="2400" u="sng" dirty="0" smtClean="0"/>
              <a:t>Constrained </a:t>
            </a:r>
            <a:r>
              <a:rPr lang="en-US" sz="2400" u="sng" dirty="0"/>
              <a:t>Template </a:t>
            </a:r>
            <a:r>
              <a:rPr lang="en-US" sz="2400" u="sng" dirty="0" smtClean="0"/>
              <a:t>Definition:</a:t>
            </a:r>
            <a:endParaRPr lang="en-US" sz="2400" u="sng" dirty="0"/>
          </a:p>
          <a:p>
            <a:pPr lvl="1">
              <a:buFont typeface="Arial"/>
              <a:buChar char="•"/>
            </a:pPr>
            <a:r>
              <a:rPr lang="en-US" sz="2000" dirty="0"/>
              <a:t>Constraints </a:t>
            </a:r>
            <a:r>
              <a:rPr lang="en-US" sz="2000" dirty="0" smtClean="0"/>
              <a:t>specification</a:t>
            </a:r>
            <a:endParaRPr lang="en-US" sz="2000" dirty="0"/>
          </a:p>
          <a:p>
            <a:pPr marL="457200" lvl="1" indent="0">
              <a:buNone/>
            </a:pPr>
            <a:endParaRPr lang="en-US" sz="2400" dirty="0"/>
          </a:p>
          <a:p>
            <a:pPr>
              <a:buFont typeface="Wingdings" charset="2"/>
              <a:buChar char="²"/>
            </a:pPr>
            <a:endParaRPr lang="en-US" sz="2400" dirty="0" smtClean="0"/>
          </a:p>
          <a:p>
            <a:pPr>
              <a:buFont typeface="Wingdings" charset="2"/>
              <a:buChar char="²"/>
            </a:pPr>
            <a:r>
              <a:rPr lang="en-US" sz="2400" u="sng" dirty="0" smtClean="0"/>
              <a:t>Concept Model:</a:t>
            </a:r>
            <a:endParaRPr lang="en-US" sz="2400" u="sng" dirty="0"/>
          </a:p>
          <a:p>
            <a:pPr lvl="1">
              <a:buFont typeface="Arial"/>
              <a:buChar char="•"/>
            </a:pPr>
            <a:r>
              <a:rPr lang="en-US" sz="2000" dirty="0"/>
              <a:t>Concept id: name + arguments</a:t>
            </a:r>
          </a:p>
          <a:p>
            <a:pPr lvl="1">
              <a:buFont typeface="Arial"/>
              <a:buChar char="•"/>
            </a:pPr>
            <a:r>
              <a:rPr lang="en-US" sz="2000" dirty="0"/>
              <a:t>Requirement </a:t>
            </a:r>
            <a:r>
              <a:rPr lang="en-US" sz="2000" dirty="0" smtClean="0"/>
              <a:t>satisfactions</a:t>
            </a:r>
          </a:p>
          <a:p>
            <a:pPr marL="457200" lvl="1" indent="0">
              <a:buNone/>
            </a:pPr>
            <a:endParaRPr lang="en-US" sz="2000" dirty="0"/>
          </a:p>
          <a:p>
            <a:pPr marL="457200" lvl="1" indent="0">
              <a:buNone/>
            </a:pPr>
            <a:endParaRPr lang="en-US" sz="1600" dirty="0" smtClean="0"/>
          </a:p>
          <a:p>
            <a:pPr marL="0" indent="0">
              <a:buNone/>
            </a:pPr>
            <a:endParaRPr lang="en-US" sz="2400" dirty="0" smtClean="0"/>
          </a:p>
          <a:p>
            <a:pPr>
              <a:buFont typeface="Wingdings" charset="2"/>
              <a:buChar char="²"/>
            </a:pPr>
            <a:r>
              <a:rPr lang="en-US" sz="2400" u="sng" dirty="0" smtClean="0"/>
              <a:t>Constrained Template Use:</a:t>
            </a:r>
          </a:p>
          <a:p>
            <a:pPr lvl="1">
              <a:buFont typeface="Arial"/>
              <a:buChar char="•"/>
            </a:pPr>
            <a:r>
              <a:rPr lang="en-US" sz="2000" dirty="0" smtClean="0"/>
              <a:t>Constraints satisfaction</a:t>
            </a:r>
            <a:endParaRPr lang="en-US" sz="2000" dirty="0"/>
          </a:p>
        </p:txBody>
      </p:sp>
      <p:sp>
        <p:nvSpPr>
          <p:cNvPr id="5" name="Rectangle 4"/>
          <p:cNvSpPr/>
          <p:nvPr/>
        </p:nvSpPr>
        <p:spPr>
          <a:xfrm>
            <a:off x="149404" y="2345971"/>
            <a:ext cx="4281485" cy="4131029"/>
          </a:xfrm>
          <a:prstGeom prst="rect">
            <a:avLst/>
          </a:prstGeom>
          <a:solidFill>
            <a:srgbClr val="EEECE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b="1" cap="small" dirty="0" smtClean="0">
                <a:solidFill>
                  <a:srgbClr val="000090"/>
                </a:solidFill>
                <a:uFill>
                  <a:solidFill>
                    <a:srgbClr val="000090"/>
                  </a:solidFill>
                </a:uFill>
              </a:rPr>
              <a:t>Example (SGI STL Documentation)</a:t>
            </a:r>
          </a:p>
          <a:p>
            <a:endParaRPr lang="en-US" sz="1000" dirty="0" smtClean="0">
              <a:solidFill>
                <a:srgbClr val="000090"/>
              </a:solidFill>
              <a:latin typeface="Courier New"/>
              <a:cs typeface="Courier New"/>
            </a:endParaRPr>
          </a:p>
          <a:p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Concept: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Input Iterator [ 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X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]</a:t>
            </a:r>
          </a:p>
          <a:p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...</a:t>
            </a:r>
          </a:p>
          <a:p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Associated types</a:t>
            </a: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	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value type [ 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T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]</a:t>
            </a: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	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distance type</a:t>
            </a:r>
          </a:p>
          <a:p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Valid expressions		Return type 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	++</a:t>
            </a:r>
            <a:r>
              <a:rPr lang="en-US" sz="1600" dirty="0" err="1" smtClean="0">
                <a:solidFill>
                  <a:srgbClr val="000090"/>
                </a:solidFill>
                <a:latin typeface="Courier"/>
                <a:cs typeface="Courier"/>
              </a:rPr>
              <a:t>i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  				X&amp; 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	(void)</a:t>
            </a:r>
            <a:r>
              <a:rPr lang="en-US" sz="1600" dirty="0" err="1" smtClean="0">
                <a:solidFill>
                  <a:srgbClr val="000090"/>
                </a:solidFill>
                <a:latin typeface="Courier"/>
                <a:cs typeface="Courier"/>
              </a:rPr>
              <a:t>i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++     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	*</a:t>
            </a:r>
            <a:r>
              <a:rPr lang="en-US" sz="1600" dirty="0" err="1" smtClean="0">
                <a:solidFill>
                  <a:srgbClr val="000090"/>
                </a:solidFill>
                <a:latin typeface="Courier"/>
                <a:cs typeface="Courier"/>
              </a:rPr>
              <a:t>i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++   				T</a:t>
            </a:r>
          </a:p>
          <a:p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Expression semantics</a:t>
            </a: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	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...</a:t>
            </a: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	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(void)</a:t>
            </a:r>
            <a:r>
              <a:rPr lang="en-US" sz="1600" dirty="0" err="1" smtClean="0">
                <a:solidFill>
                  <a:srgbClr val="000090"/>
                </a:solidFill>
                <a:latin typeface="Courier"/>
                <a:cs typeface="Courier"/>
              </a:rPr>
              <a:t>i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++	equiv. to (void)++</a:t>
            </a:r>
            <a:r>
              <a:rPr lang="en-US" sz="1600" dirty="0" err="1" smtClean="0">
                <a:solidFill>
                  <a:srgbClr val="000090"/>
                </a:solidFill>
                <a:latin typeface="Courier"/>
                <a:cs typeface="Courier"/>
              </a:rPr>
              <a:t>i</a:t>
            </a:r>
            <a:endParaRPr lang="en-US" sz="1600" dirty="0" smtClean="0">
              <a:solidFill>
                <a:srgbClr val="000090"/>
              </a:solidFill>
              <a:latin typeface="Courier"/>
              <a:cs typeface="Courier"/>
            </a:endParaRP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	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...</a:t>
            </a:r>
          </a:p>
          <a:p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Complexity guarantees</a:t>
            </a:r>
          </a:p>
          <a:p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...</a:t>
            </a:r>
            <a:endParaRPr lang="en-US" sz="1000" b="1" dirty="0">
              <a:solidFill>
                <a:srgbClr val="000090"/>
              </a:solidFill>
              <a:latin typeface="Courier"/>
              <a:cs typeface="Courier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664070" y="2346675"/>
            <a:ext cx="4281485" cy="4130325"/>
          </a:xfrm>
          <a:prstGeom prst="rect">
            <a:avLst/>
          </a:prstGeom>
          <a:solidFill>
            <a:srgbClr val="EEECE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b="1" cap="small" dirty="0" smtClean="0">
                <a:solidFill>
                  <a:srgbClr val="000090"/>
                </a:solidFill>
                <a:uFill>
                  <a:solidFill>
                    <a:srgbClr val="000090"/>
                  </a:solidFill>
                </a:uFill>
              </a:rPr>
              <a:t>Example</a:t>
            </a:r>
            <a:endParaRPr lang="en-US" sz="1600" dirty="0" smtClean="0">
              <a:solidFill>
                <a:srgbClr val="000090"/>
              </a:solidFill>
              <a:latin typeface="Courier New"/>
              <a:cs typeface="Courier New"/>
            </a:endParaRPr>
          </a:p>
          <a:p>
            <a:endParaRPr lang="en-US" sz="1000" dirty="0" smtClean="0">
              <a:solidFill>
                <a:srgbClr val="000090"/>
              </a:solidFill>
              <a:latin typeface="Courier"/>
              <a:cs typeface="Courier"/>
            </a:endParaRPr>
          </a:p>
          <a:p>
            <a:r>
              <a:rPr lang="en-US" sz="1600" b="1" dirty="0" err="1" smtClean="0">
                <a:solidFill>
                  <a:srgbClr val="000090"/>
                </a:solidFill>
                <a:latin typeface="Courier"/>
                <a:cs typeface="Courier"/>
              </a:rPr>
              <a:t>int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*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is 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a model of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Input Iterator</a:t>
            </a:r>
          </a:p>
          <a:p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...</a:t>
            </a:r>
          </a:p>
          <a:p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Associated type values</a:t>
            </a: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	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value type		= </a:t>
            </a:r>
            <a:r>
              <a:rPr lang="en-US" sz="1600" b="1" dirty="0" err="1" smtClean="0">
                <a:solidFill>
                  <a:srgbClr val="000090"/>
                </a:solidFill>
                <a:latin typeface="Courier"/>
                <a:cs typeface="Courier"/>
              </a:rPr>
              <a:t>int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</a:t>
            </a: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	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distance type	= </a:t>
            </a:r>
            <a:r>
              <a:rPr lang="en-US" sz="1600" b="1" dirty="0" err="1" smtClean="0">
                <a:solidFill>
                  <a:srgbClr val="000090"/>
                </a:solidFill>
                <a:latin typeface="Courier"/>
                <a:cs typeface="Courier"/>
              </a:rPr>
              <a:t>ptrdiff_t</a:t>
            </a:r>
            <a:endParaRPr lang="en-US" sz="1600" b="1" dirty="0" smtClean="0">
              <a:solidFill>
                <a:srgbClr val="000090"/>
              </a:solidFill>
              <a:latin typeface="Courier"/>
              <a:cs typeface="Courier"/>
            </a:endParaRPr>
          </a:p>
          <a:p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Valid expressions		Return type 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	++</a:t>
            </a:r>
            <a:r>
              <a:rPr lang="en-US" sz="1600" dirty="0" err="1" smtClean="0">
                <a:solidFill>
                  <a:srgbClr val="000090"/>
                </a:solidFill>
                <a:latin typeface="Courier"/>
                <a:cs typeface="Courier"/>
              </a:rPr>
              <a:t>i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  				</a:t>
            </a:r>
            <a:r>
              <a:rPr lang="en-US" sz="1600" dirty="0" err="1" smtClean="0">
                <a:solidFill>
                  <a:srgbClr val="000090"/>
                </a:solidFill>
                <a:latin typeface="Courier"/>
                <a:cs typeface="Courier"/>
              </a:rPr>
              <a:t>int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&amp; 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	(void)</a:t>
            </a:r>
            <a:r>
              <a:rPr lang="en-US" sz="1600" dirty="0" err="1" smtClean="0">
                <a:solidFill>
                  <a:srgbClr val="000090"/>
                </a:solidFill>
                <a:latin typeface="Courier"/>
                <a:cs typeface="Courier"/>
              </a:rPr>
              <a:t>i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++     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	*</a:t>
            </a:r>
            <a:r>
              <a:rPr lang="en-US" sz="1600" dirty="0" err="1" smtClean="0">
                <a:solidFill>
                  <a:srgbClr val="000090"/>
                </a:solidFill>
                <a:latin typeface="Courier"/>
                <a:cs typeface="Courier"/>
              </a:rPr>
              <a:t>i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++   				</a:t>
            </a:r>
            <a:r>
              <a:rPr lang="en-US" sz="1600" dirty="0" err="1" smtClean="0">
                <a:solidFill>
                  <a:srgbClr val="000090"/>
                </a:solidFill>
                <a:latin typeface="Courier"/>
                <a:cs typeface="Courier"/>
              </a:rPr>
              <a:t>int</a:t>
            </a:r>
            <a:endParaRPr lang="en-US" sz="1600" dirty="0" smtClean="0">
              <a:solidFill>
                <a:srgbClr val="000090"/>
              </a:solidFill>
              <a:latin typeface="Courier"/>
              <a:cs typeface="Courier"/>
            </a:endParaRPr>
          </a:p>
          <a:p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Expression semantics</a:t>
            </a: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	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...</a:t>
            </a: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	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(void)</a:t>
            </a:r>
            <a:r>
              <a:rPr lang="en-US" sz="1600" dirty="0" err="1" smtClean="0">
                <a:solidFill>
                  <a:srgbClr val="000090"/>
                </a:solidFill>
                <a:latin typeface="Courier"/>
                <a:cs typeface="Courier"/>
              </a:rPr>
              <a:t>i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++	equiv. to (void)++</a:t>
            </a:r>
            <a:r>
              <a:rPr lang="en-US" sz="1600" dirty="0" err="1" smtClean="0">
                <a:solidFill>
                  <a:srgbClr val="000090"/>
                </a:solidFill>
                <a:latin typeface="Courier"/>
                <a:cs typeface="Courier"/>
              </a:rPr>
              <a:t>i</a:t>
            </a:r>
            <a:endParaRPr lang="en-US" sz="1600" dirty="0" smtClean="0">
              <a:solidFill>
                <a:srgbClr val="000090"/>
              </a:solidFill>
              <a:latin typeface="Courier"/>
              <a:cs typeface="Courier"/>
            </a:endParaRP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	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...</a:t>
            </a:r>
          </a:p>
          <a:p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Complexity guarantees</a:t>
            </a:r>
          </a:p>
          <a:p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...</a:t>
            </a:r>
            <a:endParaRPr lang="en-US" sz="1000" b="1" dirty="0">
              <a:solidFill>
                <a:srgbClr val="000090"/>
              </a:solidFill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26156649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7638"/>
            <a:ext cx="8229600" cy="1143000"/>
          </a:xfrm>
        </p:spPr>
        <p:txBody>
          <a:bodyPr/>
          <a:lstStyle/>
          <a:p>
            <a:r>
              <a:rPr lang="en-US" sz="4000" dirty="0"/>
              <a:t>Concept Definitions and Models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7004"/>
            <a:ext cx="8229600" cy="4525963"/>
          </a:xfrm>
        </p:spPr>
        <p:txBody>
          <a:bodyPr anchor="b"/>
          <a:lstStyle/>
          <a:p>
            <a:pPr marL="0" indent="0">
              <a:buNone/>
            </a:pPr>
            <a:endParaRPr lang="en-US" sz="2000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sz="1300" dirty="0" smtClean="0">
                <a:solidFill>
                  <a:schemeClr val="bg1">
                    <a:lumMod val="50000"/>
                  </a:schemeClr>
                </a:solidFill>
              </a:rPr>
              <a:t>References:</a:t>
            </a:r>
          </a:p>
          <a:p>
            <a:pPr lvl="1"/>
            <a:r>
              <a:rPr lang="en-US" sz="1300" dirty="0"/>
              <a:t>C++ Standards Committee. </a:t>
            </a:r>
            <a:r>
              <a:rPr lang="en-US" sz="1300" i="1" dirty="0"/>
              <a:t>Working Draft, Standard for Programming Language C++. Technical Report N2914=09-0104</a:t>
            </a:r>
            <a:r>
              <a:rPr lang="en-US" sz="1300" dirty="0"/>
              <a:t>, ISO/IEC JTC1/SC22/WG21—The C++ Standards Committee, June </a:t>
            </a:r>
            <a:r>
              <a:rPr lang="en-US" sz="1300" dirty="0" smtClean="0"/>
              <a:t>2009.</a:t>
            </a:r>
            <a:endParaRPr lang="en-US" sz="1300" dirty="0" smtClean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24556" y="903110"/>
            <a:ext cx="8537222" cy="3838224"/>
          </a:xfrm>
          <a:prstGeom prst="rect">
            <a:avLst/>
          </a:prstGeom>
          <a:solidFill>
            <a:srgbClr val="EEECE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b="1" cap="small" dirty="0" smtClean="0">
                <a:solidFill>
                  <a:srgbClr val="000090"/>
                </a:solidFill>
                <a:uFill>
                  <a:solidFill>
                    <a:srgbClr val="000090"/>
                  </a:solidFill>
                </a:uFill>
                <a:latin typeface="Courier"/>
                <a:cs typeface="Courier"/>
              </a:rPr>
              <a:t>Example (Pre-Frankfurt)</a:t>
            </a:r>
          </a:p>
          <a:p>
            <a:r>
              <a:rPr lang="en-US" sz="1500" dirty="0">
                <a:solidFill>
                  <a:srgbClr val="000090"/>
                </a:solidFill>
                <a:latin typeface="Courier"/>
                <a:cs typeface="Courier"/>
              </a:rPr>
              <a:t>concept InputIterator&lt;typename X&gt; </a:t>
            </a:r>
            <a:endParaRPr lang="en-US" sz="1500" dirty="0" smtClean="0">
              <a:solidFill>
                <a:srgbClr val="000090"/>
              </a:solidFill>
              <a:latin typeface="Courier"/>
              <a:cs typeface="Courier"/>
            </a:endParaRPr>
          </a:p>
          <a:p>
            <a:r>
              <a:rPr lang="en-US" sz="1500" dirty="0" smtClean="0">
                <a:solidFill>
                  <a:srgbClr val="000090"/>
                </a:solidFill>
                <a:latin typeface="Courier"/>
                <a:cs typeface="Courier"/>
              </a:rPr>
              <a:t>  ... {	</a:t>
            </a:r>
            <a:endParaRPr lang="en-US" sz="1000" b="1" dirty="0">
              <a:solidFill>
                <a:srgbClr val="000090"/>
              </a:solidFill>
              <a:latin typeface="Courier"/>
              <a:cs typeface="Courier"/>
            </a:endParaRPr>
          </a:p>
          <a:p>
            <a:r>
              <a:rPr lang="en-US" sz="1500" dirty="0" smtClean="0">
                <a:solidFill>
                  <a:srgbClr val="000090"/>
                </a:solidFill>
                <a:latin typeface="Courier"/>
                <a:cs typeface="Courier"/>
              </a:rPr>
              <a:t>	</a:t>
            </a:r>
            <a:r>
              <a:rPr lang="en-US" sz="1500" dirty="0" err="1" smtClean="0">
                <a:solidFill>
                  <a:srgbClr val="000090"/>
                </a:solidFill>
                <a:latin typeface="Courier"/>
                <a:cs typeface="Courier"/>
              </a:rPr>
              <a:t>typename</a:t>
            </a:r>
            <a:r>
              <a:rPr lang="en-US" sz="1500" dirty="0" smtClean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500" dirty="0">
                <a:solidFill>
                  <a:srgbClr val="000090"/>
                </a:solidFill>
                <a:latin typeface="Courier"/>
                <a:cs typeface="Courier"/>
              </a:rPr>
              <a:t>value_type = typename X::value_type</a:t>
            </a:r>
            <a:r>
              <a:rPr lang="en-US" sz="1500" dirty="0" smtClean="0">
                <a:solidFill>
                  <a:srgbClr val="000090"/>
                </a:solidFill>
                <a:latin typeface="Courier"/>
                <a:cs typeface="Courier"/>
              </a:rPr>
              <a:t>;	 </a:t>
            </a:r>
            <a:r>
              <a:rPr lang="en-US" sz="1500" b="1" dirty="0" smtClean="0">
                <a:solidFill>
                  <a:srgbClr val="000090"/>
                </a:solidFill>
                <a:latin typeface="Courier"/>
                <a:cs typeface="Courier"/>
              </a:rPr>
              <a:t>// Associated types</a:t>
            </a:r>
          </a:p>
          <a:p>
            <a:r>
              <a:rPr lang="en-US" sz="1500" dirty="0" smtClean="0">
                <a:solidFill>
                  <a:srgbClr val="000090"/>
                </a:solidFill>
                <a:latin typeface="Courier"/>
                <a:cs typeface="Courier"/>
              </a:rPr>
              <a:t>	</a:t>
            </a:r>
            <a:r>
              <a:rPr lang="en-US" sz="1500" dirty="0" err="1" smtClean="0">
                <a:solidFill>
                  <a:srgbClr val="000090"/>
                </a:solidFill>
                <a:latin typeface="Courier"/>
                <a:cs typeface="Courier"/>
              </a:rPr>
              <a:t>typename</a:t>
            </a:r>
            <a:r>
              <a:rPr lang="en-US" sz="1500" dirty="0" smtClean="0">
                <a:solidFill>
                  <a:srgbClr val="000090"/>
                </a:solidFill>
                <a:latin typeface="Courier"/>
                <a:cs typeface="Courier"/>
              </a:rPr>
              <a:t> pointer = typename X::pointer; </a:t>
            </a:r>
          </a:p>
          <a:p>
            <a:r>
              <a:rPr lang="en-US" sz="1500" dirty="0" smtClean="0">
                <a:solidFill>
                  <a:srgbClr val="000090"/>
                </a:solidFill>
                <a:latin typeface="Courier"/>
                <a:cs typeface="Courier"/>
              </a:rPr>
              <a:t>	</a:t>
            </a:r>
            <a:r>
              <a:rPr lang="en-US" sz="1500" dirty="0" err="1" smtClean="0">
                <a:solidFill>
                  <a:srgbClr val="000090"/>
                </a:solidFill>
                <a:latin typeface="Courier"/>
                <a:cs typeface="Courier"/>
              </a:rPr>
              <a:t>typename</a:t>
            </a:r>
            <a:r>
              <a:rPr lang="en-US" sz="1500" dirty="0" smtClean="0">
                <a:solidFill>
                  <a:srgbClr val="000090"/>
                </a:solidFill>
                <a:latin typeface="Courier"/>
                <a:cs typeface="Courier"/>
              </a:rPr>
              <a:t>  </a:t>
            </a:r>
            <a:r>
              <a:rPr lang="en-US" sz="1500" dirty="0">
                <a:solidFill>
                  <a:srgbClr val="000090"/>
                </a:solidFill>
                <a:latin typeface="Courier"/>
                <a:cs typeface="Courier"/>
              </a:rPr>
              <a:t>difference_type = typename X::difference_type</a:t>
            </a:r>
            <a:r>
              <a:rPr lang="en-US" sz="1500" dirty="0" smtClean="0">
                <a:solidFill>
                  <a:srgbClr val="000090"/>
                </a:solidFill>
                <a:latin typeface="Courier"/>
                <a:cs typeface="Courier"/>
              </a:rPr>
              <a:t>;</a:t>
            </a:r>
          </a:p>
          <a:p>
            <a:endParaRPr lang="en-US" sz="1000" dirty="0">
              <a:solidFill>
                <a:srgbClr val="000090"/>
              </a:solidFill>
              <a:latin typeface="Courier"/>
              <a:cs typeface="Courier"/>
            </a:endParaRPr>
          </a:p>
          <a:p>
            <a:r>
              <a:rPr lang="en-US" sz="1500" dirty="0" smtClean="0">
                <a:solidFill>
                  <a:srgbClr val="000090"/>
                </a:solidFill>
                <a:latin typeface="Courier"/>
                <a:cs typeface="Courier"/>
              </a:rPr>
              <a:t>	...</a:t>
            </a:r>
          </a:p>
          <a:p>
            <a:r>
              <a:rPr lang="en-US" sz="1500" dirty="0">
                <a:solidFill>
                  <a:srgbClr val="000090"/>
                </a:solidFill>
                <a:latin typeface="Courier"/>
                <a:cs typeface="Courier"/>
              </a:rPr>
              <a:t>	</a:t>
            </a:r>
            <a:r>
              <a:rPr lang="en-US" sz="1500" dirty="0" smtClean="0">
                <a:solidFill>
                  <a:srgbClr val="000090"/>
                </a:solidFill>
                <a:latin typeface="Courier"/>
                <a:cs typeface="Courier"/>
              </a:rPr>
              <a:t>...</a:t>
            </a:r>
          </a:p>
          <a:p>
            <a:r>
              <a:rPr lang="en-US" sz="1500" dirty="0">
                <a:solidFill>
                  <a:srgbClr val="000090"/>
                </a:solidFill>
                <a:latin typeface="Courier"/>
                <a:cs typeface="Courier"/>
              </a:rPr>
              <a:t>	...</a:t>
            </a:r>
          </a:p>
          <a:p>
            <a:r>
              <a:rPr lang="en-US" sz="1500" dirty="0">
                <a:solidFill>
                  <a:srgbClr val="000090"/>
                </a:solidFill>
                <a:latin typeface="Courier"/>
                <a:cs typeface="Courier"/>
              </a:rPr>
              <a:t>	...</a:t>
            </a:r>
          </a:p>
          <a:p>
            <a:r>
              <a:rPr lang="en-US" sz="1500" dirty="0">
                <a:solidFill>
                  <a:srgbClr val="000090"/>
                </a:solidFill>
                <a:latin typeface="Courier"/>
                <a:cs typeface="Courier"/>
              </a:rPr>
              <a:t>	...</a:t>
            </a:r>
          </a:p>
          <a:p>
            <a:endParaRPr lang="en-US" sz="1000" dirty="0" smtClean="0">
              <a:solidFill>
                <a:srgbClr val="000090"/>
              </a:solidFill>
              <a:latin typeface="Courier"/>
              <a:cs typeface="Courier"/>
            </a:endParaRPr>
          </a:p>
          <a:p>
            <a:r>
              <a:rPr lang="en-US" sz="1500" dirty="0" smtClean="0">
                <a:solidFill>
                  <a:srgbClr val="000090"/>
                </a:solidFill>
                <a:latin typeface="Courier"/>
                <a:cs typeface="Courier"/>
              </a:rPr>
              <a:t>	pointer </a:t>
            </a:r>
            <a:r>
              <a:rPr lang="en-US" sz="1500" dirty="0">
                <a:solidFill>
                  <a:srgbClr val="000090"/>
                </a:solidFill>
                <a:latin typeface="Courier"/>
                <a:cs typeface="Courier"/>
              </a:rPr>
              <a:t>operator-&gt;(const X&amp;)</a:t>
            </a:r>
            <a:r>
              <a:rPr lang="en-US" sz="1500" dirty="0" smtClean="0">
                <a:solidFill>
                  <a:srgbClr val="000090"/>
                </a:solidFill>
                <a:latin typeface="Courier"/>
                <a:cs typeface="Courier"/>
              </a:rPr>
              <a:t>;			</a:t>
            </a:r>
            <a:r>
              <a:rPr lang="en-US" sz="1500" b="1" dirty="0" smtClean="0">
                <a:solidFill>
                  <a:srgbClr val="000090"/>
                </a:solidFill>
                <a:latin typeface="Courier"/>
                <a:cs typeface="Courier"/>
              </a:rPr>
              <a:t>// Associated function</a:t>
            </a:r>
          </a:p>
          <a:p>
            <a:r>
              <a:rPr lang="en-US" sz="1500" dirty="0" smtClean="0">
                <a:solidFill>
                  <a:srgbClr val="000090"/>
                </a:solidFill>
                <a:latin typeface="Courier"/>
                <a:cs typeface="Courier"/>
              </a:rPr>
              <a:t>};</a:t>
            </a:r>
            <a:endParaRPr lang="en-US" sz="1500" dirty="0">
              <a:solidFill>
                <a:srgbClr val="000090"/>
              </a:solidFill>
              <a:latin typeface="Courier"/>
              <a:cs typeface="Courier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24556" y="903110"/>
            <a:ext cx="8537222" cy="3894667"/>
          </a:xfrm>
          <a:prstGeom prst="rect">
            <a:avLst/>
          </a:prstGeom>
          <a:solidFill>
            <a:srgbClr val="EEECE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b="1" cap="small" dirty="0" smtClean="0">
                <a:solidFill>
                  <a:srgbClr val="000090"/>
                </a:solidFill>
                <a:uFill>
                  <a:solidFill>
                    <a:srgbClr val="000090"/>
                  </a:solidFill>
                </a:uFill>
              </a:rPr>
              <a:t>Example (Pre-Frankfurt)</a:t>
            </a:r>
          </a:p>
          <a:p>
            <a:endParaRPr lang="en-US" sz="1600" dirty="0" smtClean="0">
              <a:solidFill>
                <a:srgbClr val="000090"/>
              </a:solidFill>
              <a:latin typeface="Courier New"/>
              <a:cs typeface="Courier New"/>
            </a:endParaRP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concept_map </a:t>
            </a:r>
            <a:r>
              <a:rPr lang="en-US" sz="1600" dirty="0" err="1" smtClean="0">
                <a:solidFill>
                  <a:srgbClr val="000090"/>
                </a:solidFill>
                <a:latin typeface="Courier"/>
                <a:cs typeface="Courier"/>
              </a:rPr>
              <a:t>InputIterator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&lt;vector&lt;int&gt;::iterator&gt; {</a:t>
            </a:r>
          </a:p>
          <a:p>
            <a:endParaRPr lang="en-US" sz="1600" dirty="0" smtClean="0">
              <a:solidFill>
                <a:srgbClr val="000090"/>
              </a:solidFill>
              <a:latin typeface="Courier"/>
              <a:cs typeface="Courier"/>
            </a:endParaRP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 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/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/ Associated type 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satisfactions – implicit in this case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 //typedef value_type 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vector&lt;int&gt;::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iterator::value_type;</a:t>
            </a: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// . . . 	</a:t>
            </a:r>
          </a:p>
          <a:p>
            <a:endParaRPr lang="en-US" sz="1600" dirty="0" smtClean="0">
              <a:solidFill>
                <a:srgbClr val="000090"/>
              </a:solidFill>
              <a:latin typeface="Courier"/>
              <a:cs typeface="Courier"/>
            </a:endParaRP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 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/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/ Associated 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function satisfactions</a:t>
            </a:r>
            <a:endParaRPr lang="en-US" sz="1600" dirty="0" smtClean="0">
              <a:solidFill>
                <a:srgbClr val="000090"/>
              </a:solidFill>
              <a:latin typeface="Courier"/>
              <a:cs typeface="Courier"/>
            </a:endParaRP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pointer operator−&gt;(const vector&lt;int&gt;::iterator&amp;) { … }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};</a:t>
            </a:r>
          </a:p>
          <a:p>
            <a:endParaRPr lang="en-US" sz="1000" dirty="0">
              <a:solidFill>
                <a:srgbClr val="000090"/>
              </a:solidFill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4737475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293" y="147638"/>
            <a:ext cx="8683262" cy="1143000"/>
          </a:xfrm>
        </p:spPr>
        <p:txBody>
          <a:bodyPr/>
          <a:lstStyle/>
          <a:p>
            <a:r>
              <a:rPr lang="en-US" sz="4000" dirty="0" smtClean="0"/>
              <a:t>Concepts: Elementary Components</a:t>
            </a:r>
            <a:endParaRPr lang="en-US" sz="40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199" y="1055511"/>
            <a:ext cx="8348133" cy="4433711"/>
          </a:xfrm>
          <a:noFill/>
        </p:spPr>
        <p:txBody>
          <a:bodyPr numCol="2"/>
          <a:lstStyle/>
          <a:p>
            <a:pPr>
              <a:buFont typeface="Wingdings" charset="2"/>
              <a:buChar char="²"/>
            </a:pPr>
            <a:r>
              <a:rPr lang="en-US" sz="2400" u="sng" dirty="0" smtClean="0"/>
              <a:t>Concept Definition:</a:t>
            </a:r>
          </a:p>
          <a:p>
            <a:pPr lvl="1">
              <a:buFont typeface="Arial"/>
              <a:buChar char="•"/>
            </a:pPr>
            <a:r>
              <a:rPr lang="en-US" sz="2000" dirty="0"/>
              <a:t>Name + parameters</a:t>
            </a:r>
          </a:p>
          <a:p>
            <a:pPr lvl="1">
              <a:buFont typeface="Arial"/>
              <a:buChar char="•"/>
            </a:pPr>
            <a:r>
              <a:rPr lang="en-US" sz="2000" dirty="0"/>
              <a:t>Requirements</a:t>
            </a:r>
          </a:p>
          <a:p>
            <a:pPr lvl="1">
              <a:buFont typeface="Arial"/>
              <a:buChar char="•"/>
            </a:pPr>
            <a:r>
              <a:rPr lang="en-US" sz="2000" dirty="0"/>
              <a:t>Refinements</a:t>
            </a:r>
          </a:p>
          <a:p>
            <a:pPr lvl="2"/>
            <a:r>
              <a:rPr lang="en-US" sz="1600" dirty="0"/>
              <a:t>Extends requirements</a:t>
            </a:r>
          </a:p>
          <a:p>
            <a:pPr marL="0" indent="0">
              <a:buNone/>
            </a:pPr>
            <a:endParaRPr lang="en-US" sz="2400" dirty="0" smtClean="0"/>
          </a:p>
          <a:p>
            <a:pPr>
              <a:buFont typeface="Wingdings" charset="2"/>
              <a:buChar char="²"/>
            </a:pPr>
            <a:r>
              <a:rPr lang="en-US" sz="2400" u="sng" dirty="0" smtClean="0"/>
              <a:t>Constrained </a:t>
            </a:r>
            <a:r>
              <a:rPr lang="en-US" sz="2400" u="sng" dirty="0"/>
              <a:t>Template </a:t>
            </a:r>
            <a:r>
              <a:rPr lang="en-US" sz="2400" u="sng" dirty="0" smtClean="0"/>
              <a:t>Definition:</a:t>
            </a:r>
            <a:endParaRPr lang="en-US" sz="2400" u="sng" dirty="0"/>
          </a:p>
          <a:p>
            <a:pPr lvl="1">
              <a:buFont typeface="Arial"/>
              <a:buChar char="•"/>
            </a:pPr>
            <a:r>
              <a:rPr lang="en-US" sz="2000" dirty="0"/>
              <a:t>Constraints </a:t>
            </a:r>
            <a:r>
              <a:rPr lang="en-US" sz="2000" dirty="0" smtClean="0"/>
              <a:t>specification</a:t>
            </a:r>
            <a:endParaRPr lang="en-US" sz="2000" dirty="0"/>
          </a:p>
          <a:p>
            <a:pPr marL="457200" lvl="1" indent="0">
              <a:buNone/>
            </a:pPr>
            <a:endParaRPr lang="en-US" sz="2400" dirty="0"/>
          </a:p>
          <a:p>
            <a:pPr>
              <a:buFont typeface="Wingdings" charset="2"/>
              <a:buChar char="²"/>
            </a:pPr>
            <a:endParaRPr lang="en-US" sz="2400" dirty="0" smtClean="0"/>
          </a:p>
          <a:p>
            <a:pPr>
              <a:buFont typeface="Wingdings" charset="2"/>
              <a:buChar char="²"/>
            </a:pPr>
            <a:r>
              <a:rPr lang="en-US" sz="2400" u="sng" dirty="0" smtClean="0"/>
              <a:t>Concept </a:t>
            </a:r>
            <a:r>
              <a:rPr lang="en-US" sz="2400" u="sng" dirty="0"/>
              <a:t>Model </a:t>
            </a:r>
            <a:r>
              <a:rPr lang="en-US" sz="2400" u="sng" dirty="0" smtClean="0"/>
              <a:t>(Template):</a:t>
            </a:r>
            <a:endParaRPr lang="en-US" sz="2400" u="sng" dirty="0"/>
          </a:p>
          <a:p>
            <a:pPr lvl="1">
              <a:buFont typeface="Arial"/>
              <a:buChar char="•"/>
            </a:pPr>
            <a:r>
              <a:rPr lang="en-US" sz="2000" dirty="0"/>
              <a:t>Concept id: name + arguments</a:t>
            </a:r>
          </a:p>
          <a:p>
            <a:pPr lvl="1">
              <a:buFont typeface="Arial"/>
              <a:buChar char="•"/>
            </a:pPr>
            <a:r>
              <a:rPr lang="en-US" sz="2000" dirty="0"/>
              <a:t>Requirement </a:t>
            </a:r>
            <a:r>
              <a:rPr lang="en-US" sz="2000" dirty="0" smtClean="0"/>
              <a:t>satisfactions</a:t>
            </a:r>
            <a:endParaRPr lang="en-US" sz="2000" dirty="0"/>
          </a:p>
          <a:p>
            <a:pPr lvl="1">
              <a:buFont typeface="Arial"/>
              <a:buChar char="•"/>
            </a:pPr>
            <a:r>
              <a:rPr lang="en-US" sz="2000" dirty="0" smtClean="0"/>
              <a:t>Refinement satisfactions</a:t>
            </a:r>
            <a:endParaRPr lang="en-US" sz="2000" dirty="0"/>
          </a:p>
          <a:p>
            <a:pPr lvl="2"/>
            <a:r>
              <a:rPr lang="en-US" sz="1600" dirty="0"/>
              <a:t>One for each </a:t>
            </a:r>
            <a:r>
              <a:rPr lang="en-US" sz="1600" dirty="0" smtClean="0"/>
              <a:t>refinement</a:t>
            </a:r>
          </a:p>
          <a:p>
            <a:pPr marL="0" indent="0">
              <a:buNone/>
            </a:pPr>
            <a:endParaRPr lang="en-US" sz="2400" dirty="0" smtClean="0"/>
          </a:p>
          <a:p>
            <a:pPr>
              <a:buFont typeface="Wingdings" charset="2"/>
              <a:buChar char="²"/>
            </a:pPr>
            <a:r>
              <a:rPr lang="en-US" sz="2400" u="sng" dirty="0" smtClean="0"/>
              <a:t>Constrained Template Use:</a:t>
            </a:r>
          </a:p>
          <a:p>
            <a:pPr lvl="1">
              <a:buFont typeface="Arial"/>
              <a:buChar char="•"/>
            </a:pPr>
            <a:r>
              <a:rPr lang="en-US" sz="2000" dirty="0" smtClean="0"/>
              <a:t>Constraints satisfaction</a:t>
            </a:r>
            <a:endParaRPr lang="en-US" sz="2000" dirty="0"/>
          </a:p>
        </p:txBody>
      </p:sp>
      <p:sp>
        <p:nvSpPr>
          <p:cNvPr id="5" name="Rectangle 4"/>
          <p:cNvSpPr/>
          <p:nvPr/>
        </p:nvSpPr>
        <p:spPr>
          <a:xfrm>
            <a:off x="4543777" y="1055511"/>
            <a:ext cx="4261555" cy="4433711"/>
          </a:xfrm>
          <a:prstGeom prst="rect">
            <a:avLst/>
          </a:prstGeom>
          <a:solidFill>
            <a:srgbClr val="EEECE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b="1" cap="small" dirty="0" smtClean="0">
                <a:solidFill>
                  <a:srgbClr val="000090"/>
                </a:solidFill>
                <a:uFill>
                  <a:solidFill>
                    <a:srgbClr val="000090"/>
                  </a:solidFill>
                </a:uFill>
              </a:rPr>
              <a:t>Example (SGI STL Documentation)</a:t>
            </a:r>
          </a:p>
          <a:p>
            <a:endParaRPr lang="en-US" sz="1000" dirty="0" smtClean="0">
              <a:solidFill>
                <a:srgbClr val="000090"/>
              </a:solidFill>
              <a:latin typeface="Courier New"/>
              <a:cs typeface="Courier New"/>
            </a:endParaRPr>
          </a:p>
          <a:p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Concept: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Input Iterator [ 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X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]</a:t>
            </a:r>
          </a:p>
          <a:p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Refinement of:</a:t>
            </a:r>
            <a:endParaRPr lang="en-US" sz="1600" b="1" dirty="0">
              <a:solidFill>
                <a:srgbClr val="000090"/>
              </a:solidFill>
              <a:latin typeface="Courier"/>
              <a:cs typeface="Courier"/>
            </a:endParaRP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	Trivial Iterator</a:t>
            </a:r>
          </a:p>
          <a:p>
            <a:r>
              <a:rPr lang="en-US" sz="1600" b="1" dirty="0" smtClean="0">
                <a:solidFill>
                  <a:schemeClr val="tx1"/>
                </a:solidFill>
                <a:latin typeface="Courier"/>
                <a:cs typeface="Courier"/>
              </a:rPr>
              <a:t>Associated types</a:t>
            </a:r>
          </a:p>
          <a:p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	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value type [ </a:t>
            </a:r>
            <a:r>
              <a:rPr lang="en-US" sz="1600" b="1" dirty="0" smtClean="0">
                <a:solidFill>
                  <a:schemeClr val="tx1"/>
                </a:solidFill>
                <a:latin typeface="Courier"/>
                <a:cs typeface="Courier"/>
              </a:rPr>
              <a:t>T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]</a:t>
            </a:r>
          </a:p>
          <a:p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	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distance type</a:t>
            </a:r>
          </a:p>
          <a:p>
            <a:r>
              <a:rPr lang="en-US" sz="1600" b="1" dirty="0" smtClean="0">
                <a:solidFill>
                  <a:schemeClr val="tx1"/>
                </a:solidFill>
                <a:latin typeface="Courier"/>
                <a:cs typeface="Courier"/>
              </a:rPr>
              <a:t>Valid expressions		Return type </a:t>
            </a:r>
          </a:p>
          <a:p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	++</a:t>
            </a:r>
            <a:r>
              <a:rPr lang="en-US" sz="1600" dirty="0" err="1" smtClean="0">
                <a:solidFill>
                  <a:schemeClr val="tx1"/>
                </a:solidFill>
                <a:latin typeface="Courier"/>
                <a:cs typeface="Courier"/>
              </a:rPr>
              <a:t>i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  				X&amp; </a:t>
            </a:r>
          </a:p>
          <a:p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	(void)</a:t>
            </a:r>
            <a:r>
              <a:rPr lang="en-US" sz="1600" dirty="0" err="1" smtClean="0">
                <a:solidFill>
                  <a:schemeClr val="tx1"/>
                </a:solidFill>
                <a:latin typeface="Courier"/>
                <a:cs typeface="Courier"/>
              </a:rPr>
              <a:t>i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++     </a:t>
            </a:r>
          </a:p>
          <a:p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	*</a:t>
            </a:r>
            <a:r>
              <a:rPr lang="en-US" sz="1600" dirty="0" err="1" smtClean="0">
                <a:solidFill>
                  <a:schemeClr val="tx1"/>
                </a:solidFill>
                <a:latin typeface="Courier"/>
                <a:cs typeface="Courier"/>
              </a:rPr>
              <a:t>i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++   				T</a:t>
            </a:r>
          </a:p>
          <a:p>
            <a:r>
              <a:rPr lang="en-US" sz="1600" b="1" dirty="0" smtClean="0">
                <a:solidFill>
                  <a:schemeClr val="tx1"/>
                </a:solidFill>
                <a:latin typeface="Courier"/>
                <a:cs typeface="Courier"/>
              </a:rPr>
              <a:t>Expression semantics</a:t>
            </a:r>
          </a:p>
          <a:p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	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...</a:t>
            </a:r>
          </a:p>
          <a:p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	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(void)</a:t>
            </a:r>
            <a:r>
              <a:rPr lang="en-US" sz="1600" dirty="0" err="1" smtClean="0">
                <a:solidFill>
                  <a:schemeClr val="tx1"/>
                </a:solidFill>
                <a:latin typeface="Courier"/>
                <a:cs typeface="Courier"/>
              </a:rPr>
              <a:t>i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++	equiv. to (void)++</a:t>
            </a:r>
            <a:r>
              <a:rPr lang="en-US" sz="1600" dirty="0" err="1" smtClean="0">
                <a:solidFill>
                  <a:schemeClr val="tx1"/>
                </a:solidFill>
                <a:latin typeface="Courier"/>
                <a:cs typeface="Courier"/>
              </a:rPr>
              <a:t>i</a:t>
            </a:r>
            <a:endParaRPr lang="en-US" sz="1600" dirty="0" smtClean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sz="1600" dirty="0">
                <a:solidFill>
                  <a:schemeClr val="tx1"/>
                </a:solidFill>
                <a:latin typeface="Courier"/>
                <a:cs typeface="Courier"/>
              </a:rPr>
              <a:t>	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...</a:t>
            </a:r>
          </a:p>
          <a:p>
            <a:r>
              <a:rPr lang="en-US" sz="1600" b="1" dirty="0" smtClean="0">
                <a:solidFill>
                  <a:schemeClr val="tx1"/>
                </a:solidFill>
                <a:latin typeface="Courier"/>
                <a:cs typeface="Courier"/>
              </a:rPr>
              <a:t>Complexity guarantees</a:t>
            </a:r>
          </a:p>
          <a:p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...</a:t>
            </a:r>
            <a:endParaRPr lang="en-US" sz="1000" b="1" dirty="0">
              <a:solidFill>
                <a:srgbClr val="000090"/>
              </a:solidFill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15840878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293" y="147638"/>
            <a:ext cx="8683262" cy="1143000"/>
          </a:xfrm>
        </p:spPr>
        <p:txBody>
          <a:bodyPr/>
          <a:lstStyle/>
          <a:p>
            <a:r>
              <a:rPr lang="en-US" sz="4000" dirty="0" smtClean="0"/>
              <a:t>Concepts: Elementary Components</a:t>
            </a:r>
            <a:endParaRPr lang="en-US" sz="40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199" y="1055511"/>
            <a:ext cx="8348133" cy="4433711"/>
          </a:xfrm>
          <a:noFill/>
        </p:spPr>
        <p:txBody>
          <a:bodyPr numCol="2"/>
          <a:lstStyle/>
          <a:p>
            <a:pPr>
              <a:buFont typeface="Wingdings" charset="2"/>
              <a:buChar char="²"/>
            </a:pPr>
            <a:r>
              <a:rPr lang="en-US" sz="2400" u="sng" dirty="0" smtClean="0"/>
              <a:t>Concept Definition:</a:t>
            </a:r>
          </a:p>
          <a:p>
            <a:pPr lvl="1">
              <a:buFont typeface="Arial"/>
              <a:buChar char="•"/>
            </a:pPr>
            <a:r>
              <a:rPr lang="en-US" sz="2000" dirty="0"/>
              <a:t>Name + parameters</a:t>
            </a:r>
          </a:p>
          <a:p>
            <a:pPr lvl="1">
              <a:buFont typeface="Arial"/>
              <a:buChar char="•"/>
            </a:pPr>
            <a:r>
              <a:rPr lang="en-US" sz="2000" dirty="0"/>
              <a:t>Requirements</a:t>
            </a:r>
          </a:p>
          <a:p>
            <a:pPr lvl="1">
              <a:buFont typeface="Arial"/>
              <a:buChar char="•"/>
            </a:pPr>
            <a:r>
              <a:rPr lang="en-US" sz="2000" dirty="0"/>
              <a:t>Refinements</a:t>
            </a:r>
          </a:p>
          <a:p>
            <a:pPr lvl="2"/>
            <a:r>
              <a:rPr lang="en-US" sz="1600" dirty="0"/>
              <a:t>Extends requirements</a:t>
            </a:r>
          </a:p>
          <a:p>
            <a:pPr marL="0" indent="0">
              <a:buNone/>
            </a:pPr>
            <a:endParaRPr lang="en-US" sz="2400" dirty="0" smtClean="0"/>
          </a:p>
          <a:p>
            <a:pPr>
              <a:buFont typeface="Wingdings" charset="2"/>
              <a:buChar char="²"/>
            </a:pPr>
            <a:r>
              <a:rPr lang="en-US" sz="2400" u="sng" dirty="0" smtClean="0"/>
              <a:t>Constrained </a:t>
            </a:r>
            <a:r>
              <a:rPr lang="en-US" sz="2400" u="sng" dirty="0"/>
              <a:t>Template </a:t>
            </a:r>
            <a:r>
              <a:rPr lang="en-US" sz="2400" u="sng" dirty="0" smtClean="0"/>
              <a:t>Definition:</a:t>
            </a:r>
            <a:endParaRPr lang="en-US" sz="2400" u="sng" dirty="0"/>
          </a:p>
          <a:p>
            <a:pPr lvl="1">
              <a:buFont typeface="Arial"/>
              <a:buChar char="•"/>
            </a:pPr>
            <a:r>
              <a:rPr lang="en-US" sz="2000" dirty="0"/>
              <a:t>Constraints </a:t>
            </a:r>
            <a:r>
              <a:rPr lang="en-US" sz="2000" dirty="0" smtClean="0"/>
              <a:t>specification</a:t>
            </a:r>
            <a:endParaRPr lang="en-US" sz="2000" dirty="0"/>
          </a:p>
          <a:p>
            <a:pPr marL="457200" lvl="1" indent="0">
              <a:buNone/>
            </a:pPr>
            <a:endParaRPr lang="en-US" sz="2400" dirty="0"/>
          </a:p>
          <a:p>
            <a:pPr>
              <a:buFont typeface="Wingdings" charset="2"/>
              <a:buChar char="²"/>
            </a:pPr>
            <a:endParaRPr lang="en-US" sz="2400" dirty="0" smtClean="0"/>
          </a:p>
          <a:p>
            <a:pPr>
              <a:buFont typeface="Wingdings" charset="2"/>
              <a:buChar char="²"/>
            </a:pPr>
            <a:r>
              <a:rPr lang="en-US" sz="2400" u="sng" dirty="0" smtClean="0"/>
              <a:t>Concept Model:</a:t>
            </a:r>
            <a:endParaRPr lang="en-US" sz="2400" u="sng" dirty="0"/>
          </a:p>
          <a:p>
            <a:pPr lvl="1">
              <a:buFont typeface="Arial"/>
              <a:buChar char="•"/>
            </a:pPr>
            <a:r>
              <a:rPr lang="en-US" sz="2000" dirty="0"/>
              <a:t>Concept id: name + arguments</a:t>
            </a:r>
          </a:p>
          <a:p>
            <a:pPr lvl="1">
              <a:buFont typeface="Arial"/>
              <a:buChar char="•"/>
            </a:pPr>
            <a:r>
              <a:rPr lang="en-US" sz="2000" dirty="0"/>
              <a:t>Requirement </a:t>
            </a:r>
            <a:r>
              <a:rPr lang="en-US" sz="2000" dirty="0" smtClean="0"/>
              <a:t>satisfactions</a:t>
            </a:r>
            <a:endParaRPr lang="en-US" sz="2000" dirty="0"/>
          </a:p>
          <a:p>
            <a:pPr lvl="1">
              <a:buFont typeface="Arial"/>
              <a:buChar char="•"/>
            </a:pPr>
            <a:r>
              <a:rPr lang="en-US" sz="2000" dirty="0" smtClean="0"/>
              <a:t>Refinement satisfactions</a:t>
            </a:r>
            <a:endParaRPr lang="en-US" sz="2000" dirty="0"/>
          </a:p>
          <a:p>
            <a:pPr lvl="2"/>
            <a:r>
              <a:rPr lang="en-US" sz="1600" dirty="0"/>
              <a:t>One for each </a:t>
            </a:r>
            <a:r>
              <a:rPr lang="en-US" sz="1600" dirty="0" smtClean="0"/>
              <a:t>refinement</a:t>
            </a:r>
          </a:p>
          <a:p>
            <a:pPr marL="0" indent="0">
              <a:buNone/>
            </a:pPr>
            <a:endParaRPr lang="en-US" sz="2400" dirty="0" smtClean="0"/>
          </a:p>
          <a:p>
            <a:pPr>
              <a:buFont typeface="Wingdings" charset="2"/>
              <a:buChar char="²"/>
            </a:pPr>
            <a:r>
              <a:rPr lang="en-US" sz="2400" u="sng" dirty="0" smtClean="0"/>
              <a:t>Constrained Template Use:</a:t>
            </a:r>
          </a:p>
          <a:p>
            <a:pPr lvl="1">
              <a:buFont typeface="Arial"/>
              <a:buChar char="•"/>
            </a:pPr>
            <a:r>
              <a:rPr lang="en-US" sz="2000" dirty="0" smtClean="0"/>
              <a:t>Constraints satisfaction</a:t>
            </a:r>
            <a:endParaRPr lang="en-US" sz="2000" dirty="0"/>
          </a:p>
        </p:txBody>
      </p:sp>
      <p:sp>
        <p:nvSpPr>
          <p:cNvPr id="5" name="Rectangle 4"/>
          <p:cNvSpPr/>
          <p:nvPr/>
        </p:nvSpPr>
        <p:spPr>
          <a:xfrm>
            <a:off x="149404" y="3446637"/>
            <a:ext cx="4281485" cy="2042585"/>
          </a:xfrm>
          <a:prstGeom prst="rect">
            <a:avLst/>
          </a:prstGeom>
          <a:solidFill>
            <a:srgbClr val="EEECE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b="1" cap="small" dirty="0" smtClean="0">
                <a:solidFill>
                  <a:srgbClr val="000090"/>
                </a:solidFill>
                <a:uFill>
                  <a:solidFill>
                    <a:srgbClr val="000090"/>
                  </a:solidFill>
                </a:uFill>
              </a:rPr>
              <a:t>Example (SGI STL Documentation)</a:t>
            </a:r>
          </a:p>
          <a:p>
            <a:endParaRPr lang="en-US" sz="1000" dirty="0" smtClean="0">
              <a:solidFill>
                <a:srgbClr val="000090"/>
              </a:solidFill>
              <a:latin typeface="Courier New"/>
              <a:cs typeface="Courier New"/>
            </a:endParaRPr>
          </a:p>
          <a:p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Concept: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Input Iterator [ 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X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]</a:t>
            </a:r>
          </a:p>
          <a:p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Refinement of:</a:t>
            </a: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	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Trivial Iterator</a:t>
            </a:r>
          </a:p>
          <a:p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...</a:t>
            </a:r>
            <a:endParaRPr lang="en-US" sz="1000" b="1" dirty="0">
              <a:solidFill>
                <a:srgbClr val="000090"/>
              </a:solidFill>
              <a:latin typeface="Courier"/>
              <a:cs typeface="Courier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664070" y="3447341"/>
            <a:ext cx="4281485" cy="2041881"/>
          </a:xfrm>
          <a:prstGeom prst="rect">
            <a:avLst/>
          </a:prstGeom>
          <a:solidFill>
            <a:srgbClr val="EEECE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b="1" cap="small" dirty="0" smtClean="0">
                <a:solidFill>
                  <a:srgbClr val="000090"/>
                </a:solidFill>
                <a:uFill>
                  <a:solidFill>
                    <a:srgbClr val="000090"/>
                  </a:solidFill>
                </a:uFill>
              </a:rPr>
              <a:t>Example</a:t>
            </a:r>
            <a:endParaRPr lang="en-US" sz="1600" dirty="0" smtClean="0">
              <a:solidFill>
                <a:srgbClr val="000090"/>
              </a:solidFill>
              <a:latin typeface="Courier New"/>
              <a:cs typeface="Courier New"/>
            </a:endParaRPr>
          </a:p>
          <a:p>
            <a:endParaRPr lang="en-US" sz="1000" dirty="0" smtClean="0">
              <a:solidFill>
                <a:srgbClr val="000090"/>
              </a:solidFill>
              <a:latin typeface="Courier"/>
              <a:cs typeface="Courier"/>
            </a:endParaRPr>
          </a:p>
          <a:p>
            <a:r>
              <a:rPr lang="en-US" sz="1600" b="1" dirty="0" err="1" smtClean="0">
                <a:solidFill>
                  <a:srgbClr val="000090"/>
                </a:solidFill>
                <a:latin typeface="Courier"/>
                <a:cs typeface="Courier"/>
              </a:rPr>
              <a:t>int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*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is 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a model of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Input Iterator</a:t>
            </a:r>
          </a:p>
          <a:p>
            <a:r>
              <a:rPr lang="en-US" sz="1600" b="1" dirty="0" err="1">
                <a:solidFill>
                  <a:srgbClr val="000090"/>
                </a:solidFill>
                <a:latin typeface="Courier"/>
                <a:cs typeface="Courier"/>
              </a:rPr>
              <a:t>i</a:t>
            </a:r>
            <a:r>
              <a:rPr lang="en-US" sz="1600" b="1" dirty="0" err="1" smtClean="0">
                <a:solidFill>
                  <a:srgbClr val="000090"/>
                </a:solidFill>
                <a:latin typeface="Courier"/>
                <a:cs typeface="Courier"/>
              </a:rPr>
              <a:t>nt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*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is also 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a model of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</a:t>
            </a: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	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Trivial Iterator</a:t>
            </a:r>
          </a:p>
          <a:p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...</a:t>
            </a:r>
            <a:endParaRPr lang="en-US" sz="1000" b="1" dirty="0">
              <a:solidFill>
                <a:srgbClr val="000090"/>
              </a:solidFill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2537848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293" y="147638"/>
            <a:ext cx="8683262" cy="1143000"/>
          </a:xfrm>
        </p:spPr>
        <p:txBody>
          <a:bodyPr/>
          <a:lstStyle/>
          <a:p>
            <a:r>
              <a:rPr lang="en-US" sz="4000" dirty="0" smtClean="0"/>
              <a:t>Concepts: Elementary Components</a:t>
            </a:r>
            <a:endParaRPr lang="en-US" sz="40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199" y="1055511"/>
            <a:ext cx="8348133" cy="4433711"/>
          </a:xfrm>
          <a:noFill/>
        </p:spPr>
        <p:txBody>
          <a:bodyPr numCol="2"/>
          <a:lstStyle/>
          <a:p>
            <a:pPr>
              <a:buFont typeface="Wingdings" charset="2"/>
              <a:buChar char="²"/>
            </a:pPr>
            <a:r>
              <a:rPr lang="en-US" sz="2400" u="sng" dirty="0" smtClean="0"/>
              <a:t>Concept Definition:</a:t>
            </a:r>
          </a:p>
          <a:p>
            <a:pPr lvl="1">
              <a:buFont typeface="Arial"/>
              <a:buChar char="•"/>
            </a:pPr>
            <a:r>
              <a:rPr lang="en-US" sz="2000" dirty="0"/>
              <a:t>Name + parameters</a:t>
            </a:r>
          </a:p>
          <a:p>
            <a:pPr lvl="1">
              <a:buFont typeface="Arial"/>
              <a:buChar char="•"/>
            </a:pPr>
            <a:r>
              <a:rPr lang="en-US" sz="2000" dirty="0"/>
              <a:t>Requirements</a:t>
            </a:r>
          </a:p>
          <a:p>
            <a:pPr lvl="1">
              <a:buFont typeface="Arial"/>
              <a:buChar char="•"/>
            </a:pPr>
            <a:r>
              <a:rPr lang="en-US" sz="2000" dirty="0"/>
              <a:t>Refinements</a:t>
            </a:r>
          </a:p>
          <a:p>
            <a:pPr lvl="2"/>
            <a:r>
              <a:rPr lang="en-US" sz="1600" dirty="0"/>
              <a:t>Extends requirements</a:t>
            </a:r>
          </a:p>
          <a:p>
            <a:pPr marL="0" indent="0">
              <a:buNone/>
            </a:pPr>
            <a:endParaRPr lang="en-US" sz="2400" dirty="0" smtClean="0"/>
          </a:p>
          <a:p>
            <a:pPr>
              <a:buFont typeface="Wingdings" charset="2"/>
              <a:buChar char="²"/>
            </a:pPr>
            <a:r>
              <a:rPr lang="en-US" sz="2400" u="sng" dirty="0" smtClean="0"/>
              <a:t>Constrained </a:t>
            </a:r>
            <a:r>
              <a:rPr lang="en-US" sz="2400" u="sng" dirty="0"/>
              <a:t>Template </a:t>
            </a:r>
            <a:r>
              <a:rPr lang="en-US" sz="2400" u="sng" dirty="0" smtClean="0"/>
              <a:t>Definition:</a:t>
            </a:r>
            <a:endParaRPr lang="en-US" sz="2400" u="sng" dirty="0"/>
          </a:p>
          <a:p>
            <a:pPr lvl="1">
              <a:buFont typeface="Arial"/>
              <a:buChar char="•"/>
            </a:pPr>
            <a:r>
              <a:rPr lang="en-US" sz="2000" dirty="0"/>
              <a:t>Constraints </a:t>
            </a:r>
            <a:r>
              <a:rPr lang="en-US" sz="2000" dirty="0" smtClean="0"/>
              <a:t>specification</a:t>
            </a:r>
            <a:endParaRPr lang="en-US" sz="2000" dirty="0"/>
          </a:p>
          <a:p>
            <a:pPr marL="457200" lvl="1" indent="0">
              <a:buNone/>
            </a:pPr>
            <a:endParaRPr lang="en-US" sz="2400" dirty="0"/>
          </a:p>
          <a:p>
            <a:pPr>
              <a:buFont typeface="Wingdings" charset="2"/>
              <a:buChar char="²"/>
            </a:pPr>
            <a:endParaRPr lang="en-US" sz="2400" dirty="0" smtClean="0"/>
          </a:p>
          <a:p>
            <a:pPr>
              <a:buFont typeface="Wingdings" charset="2"/>
              <a:buChar char="²"/>
            </a:pPr>
            <a:r>
              <a:rPr lang="en-US" sz="2400" u="sng" dirty="0" smtClean="0"/>
              <a:t>Concept </a:t>
            </a:r>
            <a:r>
              <a:rPr lang="en-US" sz="2400" u="sng" dirty="0"/>
              <a:t>Model </a:t>
            </a:r>
            <a:r>
              <a:rPr lang="en-US" sz="2400" u="sng" dirty="0" smtClean="0"/>
              <a:t>(Template):</a:t>
            </a:r>
            <a:endParaRPr lang="en-US" sz="2400" u="sng" dirty="0"/>
          </a:p>
          <a:p>
            <a:pPr lvl="1">
              <a:buFont typeface="Arial"/>
              <a:buChar char="•"/>
            </a:pPr>
            <a:r>
              <a:rPr lang="en-US" sz="2000" dirty="0"/>
              <a:t>Concept id: name + arguments</a:t>
            </a:r>
          </a:p>
          <a:p>
            <a:pPr lvl="1">
              <a:buFont typeface="Arial"/>
              <a:buChar char="•"/>
            </a:pPr>
            <a:r>
              <a:rPr lang="en-US" sz="2000" dirty="0"/>
              <a:t>Requirement </a:t>
            </a:r>
            <a:r>
              <a:rPr lang="en-US" sz="2000" dirty="0" smtClean="0"/>
              <a:t>satisfactions</a:t>
            </a:r>
            <a:endParaRPr lang="en-US" sz="2000" dirty="0"/>
          </a:p>
          <a:p>
            <a:pPr lvl="1">
              <a:buFont typeface="Arial"/>
              <a:buChar char="•"/>
            </a:pPr>
            <a:r>
              <a:rPr lang="en-US" sz="2000" dirty="0" smtClean="0"/>
              <a:t>Refinement satisfactions</a:t>
            </a:r>
            <a:endParaRPr lang="en-US" sz="2000" dirty="0"/>
          </a:p>
          <a:p>
            <a:pPr lvl="2"/>
            <a:r>
              <a:rPr lang="en-US" sz="1600" dirty="0"/>
              <a:t>One for each </a:t>
            </a:r>
            <a:r>
              <a:rPr lang="en-US" sz="1600" dirty="0" smtClean="0"/>
              <a:t>refinement</a:t>
            </a:r>
          </a:p>
          <a:p>
            <a:pPr marL="0" indent="0">
              <a:buNone/>
            </a:pPr>
            <a:endParaRPr lang="en-US" sz="2400" dirty="0" smtClean="0"/>
          </a:p>
          <a:p>
            <a:pPr>
              <a:buFont typeface="Wingdings" charset="2"/>
              <a:buChar char="²"/>
            </a:pPr>
            <a:r>
              <a:rPr lang="en-US" sz="2400" u="sng" dirty="0" smtClean="0"/>
              <a:t>Constrained Template Use:</a:t>
            </a:r>
          </a:p>
          <a:p>
            <a:pPr lvl="1">
              <a:buFont typeface="Arial"/>
              <a:buChar char="•"/>
            </a:pPr>
            <a:r>
              <a:rPr lang="en-US" sz="2000" dirty="0" smtClean="0"/>
              <a:t>Constraints satisfaction</a:t>
            </a:r>
            <a:endParaRPr lang="en-US" sz="2000" dirty="0"/>
          </a:p>
        </p:txBody>
      </p:sp>
      <p:sp>
        <p:nvSpPr>
          <p:cNvPr id="8" name="Rectangle 7"/>
          <p:cNvSpPr/>
          <p:nvPr/>
        </p:nvSpPr>
        <p:spPr>
          <a:xfrm>
            <a:off x="4664070" y="3447341"/>
            <a:ext cx="4281485" cy="2041881"/>
          </a:xfrm>
          <a:prstGeom prst="rect">
            <a:avLst/>
          </a:prstGeom>
          <a:solidFill>
            <a:srgbClr val="EEECE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b="1" cap="small" dirty="0" smtClean="0">
                <a:solidFill>
                  <a:srgbClr val="000090"/>
                </a:solidFill>
                <a:uFill>
                  <a:solidFill>
                    <a:srgbClr val="000090"/>
                  </a:solidFill>
                </a:uFill>
              </a:rPr>
              <a:t>Example</a:t>
            </a:r>
            <a:endParaRPr lang="en-US" sz="1600" dirty="0" smtClean="0">
              <a:solidFill>
                <a:srgbClr val="000090"/>
              </a:solidFill>
              <a:latin typeface="Courier New"/>
              <a:cs typeface="Courier New"/>
            </a:endParaRPr>
          </a:p>
          <a:p>
            <a:endParaRPr lang="en-US" sz="1000" dirty="0" smtClean="0">
              <a:solidFill>
                <a:srgbClr val="000090"/>
              </a:solidFill>
              <a:latin typeface="Courier"/>
              <a:cs typeface="Courier"/>
            </a:endParaRPr>
          </a:p>
          <a:p>
            <a:r>
              <a:rPr lang="en-US" sz="1600" b="1" dirty="0" err="1" smtClean="0">
                <a:solidFill>
                  <a:srgbClr val="000090"/>
                </a:solidFill>
                <a:latin typeface="Courier"/>
                <a:cs typeface="Courier"/>
              </a:rPr>
              <a:t>my_type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*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is 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a model of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Input Iterator</a:t>
            </a:r>
          </a:p>
          <a:p>
            <a:r>
              <a:rPr lang="en-US" sz="1600" b="1" dirty="0" err="1">
                <a:solidFill>
                  <a:srgbClr val="000090"/>
                </a:solidFill>
                <a:latin typeface="Courier"/>
                <a:cs typeface="Courier"/>
              </a:rPr>
              <a:t>m</a:t>
            </a:r>
            <a:r>
              <a:rPr lang="en-US" sz="1600" b="1" dirty="0" err="1" smtClean="0">
                <a:solidFill>
                  <a:srgbClr val="000090"/>
                </a:solidFill>
                <a:latin typeface="Courier"/>
                <a:cs typeface="Courier"/>
              </a:rPr>
              <a:t>y_type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*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is also 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a model of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</a:t>
            </a: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	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Trivial Iterator</a:t>
            </a:r>
          </a:p>
          <a:p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...</a:t>
            </a:r>
            <a:endParaRPr lang="en-US" sz="1000" b="1" dirty="0">
              <a:solidFill>
                <a:srgbClr val="000090"/>
              </a:solidFill>
              <a:latin typeface="Courier"/>
              <a:cs typeface="Courier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49404" y="3446637"/>
            <a:ext cx="4281485" cy="2042585"/>
          </a:xfrm>
          <a:prstGeom prst="rect">
            <a:avLst/>
          </a:prstGeom>
          <a:solidFill>
            <a:srgbClr val="EEECE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b="1" cap="small" dirty="0" smtClean="0">
                <a:solidFill>
                  <a:srgbClr val="000090"/>
                </a:solidFill>
                <a:uFill>
                  <a:solidFill>
                    <a:srgbClr val="000090"/>
                  </a:solidFill>
                </a:uFill>
              </a:rPr>
              <a:t>Example (SGI STL Documentation)</a:t>
            </a:r>
          </a:p>
          <a:p>
            <a:endParaRPr lang="en-US" sz="1000" dirty="0" smtClean="0">
              <a:solidFill>
                <a:srgbClr val="000090"/>
              </a:solidFill>
              <a:latin typeface="Courier New"/>
              <a:cs typeface="Courier New"/>
            </a:endParaRPr>
          </a:p>
          <a:p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Concept: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Input Iterator [ 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X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]</a:t>
            </a:r>
          </a:p>
          <a:p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Refinement of:</a:t>
            </a: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	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Trivial Iterator</a:t>
            </a:r>
          </a:p>
          <a:p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...</a:t>
            </a:r>
            <a:endParaRPr lang="en-US" sz="1000" b="1" dirty="0">
              <a:solidFill>
                <a:srgbClr val="000090"/>
              </a:solidFill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26200047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7638"/>
            <a:ext cx="8229600" cy="1143000"/>
          </a:xfrm>
        </p:spPr>
        <p:txBody>
          <a:bodyPr/>
          <a:lstStyle/>
          <a:p>
            <a:r>
              <a:rPr lang="en-US" sz="4000" dirty="0"/>
              <a:t>Concept Definitions and Models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7004"/>
            <a:ext cx="8229600" cy="4525963"/>
          </a:xfrm>
        </p:spPr>
        <p:txBody>
          <a:bodyPr anchor="b"/>
          <a:lstStyle/>
          <a:p>
            <a:pPr marL="0" indent="0">
              <a:buNone/>
            </a:pPr>
            <a:endParaRPr lang="en-US" sz="2000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sz="1300" dirty="0" smtClean="0">
                <a:solidFill>
                  <a:schemeClr val="bg1">
                    <a:lumMod val="50000"/>
                  </a:schemeClr>
                </a:solidFill>
              </a:rPr>
              <a:t>References:</a:t>
            </a:r>
          </a:p>
          <a:p>
            <a:pPr lvl="1"/>
            <a:r>
              <a:rPr lang="en-US" sz="1300" dirty="0"/>
              <a:t>C++ Standards Committee. </a:t>
            </a:r>
            <a:r>
              <a:rPr lang="en-US" sz="1300" i="1" dirty="0"/>
              <a:t>Working Draft, Standard for Programming Language C++. Technical Report N2914=09-0104</a:t>
            </a:r>
            <a:r>
              <a:rPr lang="en-US" sz="1300" dirty="0"/>
              <a:t>, ISO/IEC JTC1/SC22/WG21—The C++ Standards Committee, June </a:t>
            </a:r>
            <a:r>
              <a:rPr lang="en-US" sz="1300" dirty="0" smtClean="0"/>
              <a:t>2009.</a:t>
            </a:r>
            <a:endParaRPr lang="en-US" sz="1300" dirty="0" smtClean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54001" y="903110"/>
            <a:ext cx="8664222" cy="3838224"/>
          </a:xfrm>
          <a:prstGeom prst="rect">
            <a:avLst/>
          </a:prstGeom>
          <a:solidFill>
            <a:srgbClr val="EEECE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b="1" cap="small" dirty="0" smtClean="0">
                <a:solidFill>
                  <a:srgbClr val="000090"/>
                </a:solidFill>
                <a:uFill>
                  <a:solidFill>
                    <a:srgbClr val="000090"/>
                  </a:solidFill>
                </a:uFill>
                <a:latin typeface="Courier"/>
                <a:cs typeface="Courier"/>
              </a:rPr>
              <a:t>Example (Pre-Frankfurt)</a:t>
            </a:r>
          </a:p>
          <a:p>
            <a:r>
              <a:rPr lang="en-US" sz="1500" dirty="0">
                <a:solidFill>
                  <a:srgbClr val="000090"/>
                </a:solidFill>
                <a:latin typeface="Courier"/>
                <a:cs typeface="Courier"/>
              </a:rPr>
              <a:t>concept InputIterator&lt;typename X&gt; </a:t>
            </a:r>
            <a:endParaRPr lang="en-US" sz="1500" dirty="0" smtClean="0">
              <a:solidFill>
                <a:srgbClr val="000090"/>
              </a:solidFill>
              <a:latin typeface="Courier"/>
              <a:cs typeface="Courier"/>
            </a:endParaRPr>
          </a:p>
          <a:p>
            <a:r>
              <a:rPr lang="en-US" sz="1500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500" dirty="0" smtClean="0">
                <a:solidFill>
                  <a:srgbClr val="000090"/>
                </a:solidFill>
                <a:latin typeface="Courier"/>
                <a:cs typeface="Courier"/>
              </a:rPr>
              <a:t> : </a:t>
            </a:r>
            <a:r>
              <a:rPr lang="en-US" sz="1500" dirty="0">
                <a:solidFill>
                  <a:srgbClr val="000090"/>
                </a:solidFill>
                <a:latin typeface="Courier"/>
                <a:cs typeface="Courier"/>
              </a:rPr>
              <a:t>Iterator&lt;X&gt;, EqualityComparable&lt;X&gt; </a:t>
            </a:r>
            <a:r>
              <a:rPr lang="en-US" sz="1500" dirty="0" smtClean="0">
                <a:solidFill>
                  <a:srgbClr val="000090"/>
                </a:solidFill>
                <a:latin typeface="Courier"/>
                <a:cs typeface="Courier"/>
              </a:rPr>
              <a:t>{	</a:t>
            </a:r>
            <a:r>
              <a:rPr lang="en-US" sz="1500" b="1" dirty="0" smtClean="0">
                <a:solidFill>
                  <a:srgbClr val="000090"/>
                </a:solidFill>
                <a:latin typeface="Courier"/>
                <a:cs typeface="Courier"/>
              </a:rPr>
              <a:t>// Refinements</a:t>
            </a:r>
          </a:p>
          <a:p>
            <a:endParaRPr lang="en-US" sz="1000" b="1" dirty="0">
              <a:solidFill>
                <a:srgbClr val="000090"/>
              </a:solidFill>
              <a:latin typeface="Courier"/>
              <a:cs typeface="Courier"/>
            </a:endParaRPr>
          </a:p>
          <a:p>
            <a:r>
              <a:rPr lang="en-US" sz="1500" dirty="0" smtClean="0">
                <a:solidFill>
                  <a:srgbClr val="000090"/>
                </a:solidFill>
                <a:latin typeface="Courier"/>
                <a:cs typeface="Courier"/>
              </a:rPr>
              <a:t>	</a:t>
            </a:r>
            <a:r>
              <a:rPr lang="en-US" sz="1500" dirty="0" err="1" smtClean="0">
                <a:solidFill>
                  <a:srgbClr val="000090"/>
                </a:solidFill>
                <a:latin typeface="Courier"/>
                <a:cs typeface="Courier"/>
              </a:rPr>
              <a:t>ObjectType</a:t>
            </a:r>
            <a:r>
              <a:rPr lang="en-US" sz="1500" dirty="0" smtClean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500" dirty="0">
                <a:solidFill>
                  <a:srgbClr val="000090"/>
                </a:solidFill>
                <a:latin typeface="Courier"/>
                <a:cs typeface="Courier"/>
              </a:rPr>
              <a:t>value_type = typename X::value_type</a:t>
            </a:r>
            <a:r>
              <a:rPr lang="en-US" sz="1500" dirty="0" smtClean="0">
                <a:solidFill>
                  <a:srgbClr val="000090"/>
                </a:solidFill>
                <a:latin typeface="Courier"/>
                <a:cs typeface="Courier"/>
              </a:rPr>
              <a:t>;	 </a:t>
            </a:r>
            <a:r>
              <a:rPr lang="en-US" sz="1500" b="1" dirty="0" smtClean="0">
                <a:solidFill>
                  <a:srgbClr val="000090"/>
                </a:solidFill>
                <a:latin typeface="Courier"/>
                <a:cs typeface="Courier"/>
              </a:rPr>
              <a:t>// Associated types</a:t>
            </a:r>
          </a:p>
          <a:p>
            <a:r>
              <a:rPr lang="en-US" sz="1500" dirty="0" smtClean="0">
                <a:solidFill>
                  <a:srgbClr val="000090"/>
                </a:solidFill>
                <a:latin typeface="Courier"/>
                <a:cs typeface="Courier"/>
              </a:rPr>
              <a:t>	</a:t>
            </a:r>
            <a:r>
              <a:rPr lang="en-US" sz="1500" dirty="0" err="1" smtClean="0">
                <a:solidFill>
                  <a:srgbClr val="000090"/>
                </a:solidFill>
                <a:latin typeface="Courier"/>
                <a:cs typeface="Courier"/>
              </a:rPr>
              <a:t>MoveConstructible</a:t>
            </a:r>
            <a:r>
              <a:rPr lang="en-US" sz="1500" dirty="0" smtClean="0">
                <a:solidFill>
                  <a:srgbClr val="000090"/>
                </a:solidFill>
                <a:latin typeface="Courier"/>
                <a:cs typeface="Courier"/>
              </a:rPr>
              <a:t> pointer = typename X::pointer; </a:t>
            </a:r>
            <a:r>
              <a:rPr lang="en-US" sz="1500" b="1" dirty="0" smtClean="0">
                <a:solidFill>
                  <a:srgbClr val="000090"/>
                </a:solidFill>
                <a:latin typeface="Courier"/>
                <a:cs typeface="Courier"/>
              </a:rPr>
              <a:t>// and requirements</a:t>
            </a:r>
            <a:endParaRPr lang="en-US" sz="1500" b="1" dirty="0">
              <a:solidFill>
                <a:srgbClr val="000090"/>
              </a:solidFill>
              <a:latin typeface="Courier"/>
              <a:cs typeface="Courier"/>
            </a:endParaRPr>
          </a:p>
          <a:p>
            <a:r>
              <a:rPr lang="en-US" sz="1500" dirty="0" smtClean="0">
                <a:solidFill>
                  <a:srgbClr val="000090"/>
                </a:solidFill>
                <a:latin typeface="Courier"/>
                <a:cs typeface="Courier"/>
              </a:rPr>
              <a:t>	</a:t>
            </a:r>
            <a:r>
              <a:rPr lang="en-US" sz="1500" dirty="0" err="1" smtClean="0">
                <a:solidFill>
                  <a:srgbClr val="000090"/>
                </a:solidFill>
                <a:latin typeface="Courier"/>
                <a:cs typeface="Courier"/>
              </a:rPr>
              <a:t>SignedIntegralLike</a:t>
            </a:r>
            <a:r>
              <a:rPr lang="en-US" sz="1500" dirty="0" smtClean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500" dirty="0">
                <a:solidFill>
                  <a:srgbClr val="000090"/>
                </a:solidFill>
                <a:latin typeface="Courier"/>
                <a:cs typeface="Courier"/>
              </a:rPr>
              <a:t>difference_type = typename X::difference_type</a:t>
            </a:r>
            <a:r>
              <a:rPr lang="en-US" sz="1500" dirty="0" smtClean="0">
                <a:solidFill>
                  <a:srgbClr val="000090"/>
                </a:solidFill>
                <a:latin typeface="Courier"/>
                <a:cs typeface="Courier"/>
              </a:rPr>
              <a:t>;</a:t>
            </a:r>
          </a:p>
          <a:p>
            <a:endParaRPr lang="en-US" sz="1000" dirty="0">
              <a:solidFill>
                <a:srgbClr val="000090"/>
              </a:solidFill>
              <a:latin typeface="Courier"/>
              <a:cs typeface="Courier"/>
            </a:endParaRPr>
          </a:p>
          <a:p>
            <a:r>
              <a:rPr lang="en-US" sz="1500" dirty="0" smtClean="0">
                <a:solidFill>
                  <a:srgbClr val="000090"/>
                </a:solidFill>
                <a:latin typeface="Courier"/>
                <a:cs typeface="Courier"/>
              </a:rPr>
              <a:t>	requires </a:t>
            </a:r>
            <a:r>
              <a:rPr lang="en-US" sz="1500" dirty="0">
                <a:solidFill>
                  <a:srgbClr val="000090"/>
                </a:solidFill>
                <a:latin typeface="Courier"/>
                <a:cs typeface="Courier"/>
              </a:rPr>
              <a:t>IntegralType&lt;difference_type&gt;</a:t>
            </a:r>
          </a:p>
          <a:p>
            <a:r>
              <a:rPr lang="en-US" sz="1500" dirty="0" smtClean="0">
                <a:solidFill>
                  <a:srgbClr val="000090"/>
                </a:solidFill>
                <a:latin typeface="Courier"/>
                <a:cs typeface="Courier"/>
              </a:rPr>
              <a:t>				&amp;</a:t>
            </a:r>
            <a:r>
              <a:rPr lang="en-US" sz="1500" dirty="0">
                <a:solidFill>
                  <a:srgbClr val="000090"/>
                </a:solidFill>
                <a:latin typeface="Courier"/>
                <a:cs typeface="Courier"/>
              </a:rPr>
              <a:t>&amp; Convertible&lt;reference, const value_type &amp;</a:t>
            </a:r>
            <a:r>
              <a:rPr lang="en-US" sz="1500" dirty="0" smtClean="0">
                <a:solidFill>
                  <a:srgbClr val="000090"/>
                </a:solidFill>
                <a:latin typeface="Courier"/>
                <a:cs typeface="Courier"/>
              </a:rPr>
              <a:t>&gt;</a:t>
            </a:r>
            <a:endParaRPr lang="en-US" sz="1500" dirty="0">
              <a:solidFill>
                <a:srgbClr val="000090"/>
              </a:solidFill>
              <a:latin typeface="Courier"/>
              <a:cs typeface="Courier"/>
            </a:endParaRPr>
          </a:p>
          <a:p>
            <a:r>
              <a:rPr lang="en-US" sz="1500" dirty="0" smtClean="0">
                <a:solidFill>
                  <a:srgbClr val="000090"/>
                </a:solidFill>
                <a:latin typeface="Courier"/>
                <a:cs typeface="Courier"/>
              </a:rPr>
              <a:t>				&amp;</a:t>
            </a:r>
            <a:r>
              <a:rPr lang="en-US" sz="1500" dirty="0">
                <a:solidFill>
                  <a:srgbClr val="000090"/>
                </a:solidFill>
                <a:latin typeface="Courier"/>
                <a:cs typeface="Courier"/>
              </a:rPr>
              <a:t>&amp; Convertible&lt;pointer, const value_type*&gt;</a:t>
            </a:r>
            <a:r>
              <a:rPr lang="en-US" sz="1500" dirty="0" smtClean="0">
                <a:solidFill>
                  <a:srgbClr val="000090"/>
                </a:solidFill>
                <a:latin typeface="Courier"/>
                <a:cs typeface="Courier"/>
              </a:rPr>
              <a:t>;</a:t>
            </a:r>
          </a:p>
          <a:p>
            <a:r>
              <a:rPr lang="en-US" sz="1500" dirty="0" smtClean="0">
                <a:solidFill>
                  <a:srgbClr val="000090"/>
                </a:solidFill>
                <a:latin typeface="Courier"/>
                <a:cs typeface="Courier"/>
              </a:rPr>
              <a:t>	requires Convertible&lt;</a:t>
            </a:r>
            <a:r>
              <a:rPr lang="en-US" sz="1500" dirty="0" err="1" smtClean="0">
                <a:solidFill>
                  <a:srgbClr val="000090"/>
                </a:solidFill>
                <a:latin typeface="Courier"/>
                <a:cs typeface="Courier"/>
              </a:rPr>
              <a:t>HasDereference</a:t>
            </a:r>
            <a:r>
              <a:rPr lang="en-US" sz="1500" dirty="0" smtClean="0">
                <a:solidFill>
                  <a:srgbClr val="000090"/>
                </a:solidFill>
                <a:latin typeface="Courier"/>
                <a:cs typeface="Courier"/>
              </a:rPr>
              <a:t>&lt;</a:t>
            </a:r>
            <a:r>
              <a:rPr lang="en-US" sz="1500" dirty="0">
                <a:solidFill>
                  <a:srgbClr val="000090"/>
                </a:solidFill>
                <a:latin typeface="Courier"/>
                <a:cs typeface="Courier"/>
              </a:rPr>
              <a:t>postincrement_result&gt;::result_type, </a:t>
            </a:r>
            <a:r>
              <a:rPr lang="en-US" sz="1500" dirty="0" smtClean="0">
                <a:solidFill>
                  <a:srgbClr val="000090"/>
                </a:solidFill>
                <a:latin typeface="Courier"/>
                <a:cs typeface="Courier"/>
              </a:rPr>
              <a:t>							const </a:t>
            </a:r>
            <a:r>
              <a:rPr lang="en-US" sz="1500" dirty="0">
                <a:solidFill>
                  <a:srgbClr val="000090"/>
                </a:solidFill>
                <a:latin typeface="Courier"/>
                <a:cs typeface="Courier"/>
              </a:rPr>
              <a:t>value_type&amp;&gt;</a:t>
            </a:r>
            <a:r>
              <a:rPr lang="en-US" sz="1500" dirty="0" smtClean="0">
                <a:solidFill>
                  <a:srgbClr val="000090"/>
                </a:solidFill>
                <a:latin typeface="Courier"/>
                <a:cs typeface="Courier"/>
              </a:rPr>
              <a:t>;</a:t>
            </a:r>
          </a:p>
          <a:p>
            <a:endParaRPr lang="en-US" sz="1000" dirty="0" smtClean="0">
              <a:solidFill>
                <a:srgbClr val="000090"/>
              </a:solidFill>
              <a:latin typeface="Courier"/>
              <a:cs typeface="Courier"/>
            </a:endParaRPr>
          </a:p>
          <a:p>
            <a:r>
              <a:rPr lang="en-US" sz="1500" dirty="0" smtClean="0">
                <a:solidFill>
                  <a:srgbClr val="000090"/>
                </a:solidFill>
                <a:latin typeface="Courier"/>
                <a:cs typeface="Courier"/>
              </a:rPr>
              <a:t>	pointer </a:t>
            </a:r>
            <a:r>
              <a:rPr lang="en-US" sz="1500" dirty="0">
                <a:solidFill>
                  <a:srgbClr val="000090"/>
                </a:solidFill>
                <a:latin typeface="Courier"/>
                <a:cs typeface="Courier"/>
              </a:rPr>
              <a:t>operator-&gt;(const X&amp;)</a:t>
            </a:r>
            <a:r>
              <a:rPr lang="en-US" sz="1500" dirty="0" smtClean="0">
                <a:solidFill>
                  <a:srgbClr val="000090"/>
                </a:solidFill>
                <a:latin typeface="Courier"/>
                <a:cs typeface="Courier"/>
              </a:rPr>
              <a:t>;			</a:t>
            </a:r>
            <a:r>
              <a:rPr lang="en-US" sz="1500" b="1" dirty="0" smtClean="0">
                <a:solidFill>
                  <a:srgbClr val="000090"/>
                </a:solidFill>
                <a:latin typeface="Courier"/>
                <a:cs typeface="Courier"/>
              </a:rPr>
              <a:t>// Associated function</a:t>
            </a:r>
          </a:p>
          <a:p>
            <a:r>
              <a:rPr lang="en-US" sz="1500" dirty="0" smtClean="0">
                <a:solidFill>
                  <a:srgbClr val="000090"/>
                </a:solidFill>
                <a:latin typeface="Courier"/>
                <a:cs typeface="Courier"/>
              </a:rPr>
              <a:t>};</a:t>
            </a:r>
            <a:endParaRPr lang="en-US" sz="1500" dirty="0">
              <a:solidFill>
                <a:srgbClr val="000090"/>
              </a:solidFill>
              <a:latin typeface="Courier"/>
              <a:cs typeface="Courier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54001" y="903110"/>
            <a:ext cx="8664222" cy="3894667"/>
          </a:xfrm>
          <a:prstGeom prst="rect">
            <a:avLst/>
          </a:prstGeom>
          <a:solidFill>
            <a:srgbClr val="EEECE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b="1" cap="small" dirty="0" smtClean="0">
                <a:solidFill>
                  <a:srgbClr val="000090"/>
                </a:solidFill>
                <a:uFill>
                  <a:solidFill>
                    <a:srgbClr val="000090"/>
                  </a:solidFill>
                </a:uFill>
              </a:rPr>
              <a:t>Example (Pre-Frankfurt)</a:t>
            </a:r>
          </a:p>
          <a:p>
            <a:endParaRPr lang="en-US" sz="1600" dirty="0" smtClean="0">
              <a:solidFill>
                <a:srgbClr val="000090"/>
              </a:solidFill>
              <a:latin typeface="Courier New"/>
              <a:cs typeface="Courier New"/>
            </a:endParaRPr>
          </a:p>
          <a:p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t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emplate&lt;</a:t>
            </a:r>
            <a:r>
              <a:rPr lang="en-US" sz="1600" b="1" dirty="0" err="1" smtClean="0">
                <a:solidFill>
                  <a:srgbClr val="000090"/>
                </a:solidFill>
                <a:latin typeface="Courier"/>
                <a:cs typeface="Courier"/>
              </a:rPr>
              <a:t>typename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 T&gt;</a:t>
            </a:r>
          </a:p>
          <a:p>
            <a:r>
              <a:rPr lang="en-US" sz="1600" dirty="0" err="1" smtClean="0">
                <a:solidFill>
                  <a:srgbClr val="000090"/>
                </a:solidFill>
                <a:latin typeface="Courier"/>
                <a:cs typeface="Courier"/>
              </a:rPr>
              <a:t>concept_map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dirty="0" err="1" smtClean="0">
                <a:solidFill>
                  <a:srgbClr val="000090"/>
                </a:solidFill>
                <a:latin typeface="Courier"/>
                <a:cs typeface="Courier"/>
              </a:rPr>
              <a:t>InputIterator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&lt;vector&lt;T&gt;::iterator&gt; {</a:t>
            </a:r>
          </a:p>
          <a:p>
            <a:endParaRPr lang="en-US" sz="1600" dirty="0" smtClean="0">
              <a:solidFill>
                <a:srgbClr val="000090"/>
              </a:solidFill>
              <a:latin typeface="Courier"/>
              <a:cs typeface="Courier"/>
            </a:endParaRP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 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/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/ Associated type 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satisfactions – implicit in this case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 //typedef value_type 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vector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&lt;T&gt;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::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iterator::value_type;</a:t>
            </a: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// . . . 	</a:t>
            </a:r>
          </a:p>
          <a:p>
            <a:endParaRPr lang="en-US" sz="1600" dirty="0" smtClean="0">
              <a:solidFill>
                <a:srgbClr val="000090"/>
              </a:solidFill>
              <a:latin typeface="Courier"/>
              <a:cs typeface="Courier"/>
            </a:endParaRP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 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/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/ Associated 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function satisfactions</a:t>
            </a:r>
            <a:endParaRPr lang="en-US" sz="1600" dirty="0" smtClean="0">
              <a:solidFill>
                <a:srgbClr val="000090"/>
              </a:solidFill>
              <a:latin typeface="Courier"/>
              <a:cs typeface="Courier"/>
            </a:endParaRP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pointer operator−&gt;(const vector&lt;T&gt;::iterator&amp;) { … }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};</a:t>
            </a:r>
          </a:p>
          <a:p>
            <a:endParaRPr lang="en-US" sz="1000" dirty="0">
              <a:solidFill>
                <a:srgbClr val="000090"/>
              </a:solidFill>
              <a:latin typeface="Courier"/>
              <a:cs typeface="Courier"/>
            </a:endParaRPr>
          </a:p>
          <a:p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// Refinements and associated requirements are </a:t>
            </a:r>
          </a:p>
          <a:p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// satisfied by defining models for them.</a:t>
            </a:r>
            <a:endParaRPr lang="en-US" sz="1600" b="1" dirty="0">
              <a:solidFill>
                <a:srgbClr val="000090"/>
              </a:solidFill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5879743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293" y="147638"/>
            <a:ext cx="8683262" cy="1143000"/>
          </a:xfrm>
        </p:spPr>
        <p:txBody>
          <a:bodyPr/>
          <a:lstStyle/>
          <a:p>
            <a:r>
              <a:rPr lang="en-US" sz="4000" dirty="0" smtClean="0"/>
              <a:t>Concepts: Elementary Components</a:t>
            </a:r>
            <a:endParaRPr lang="en-US" sz="40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199" y="1055511"/>
            <a:ext cx="8348133" cy="4433711"/>
          </a:xfrm>
          <a:noFill/>
        </p:spPr>
        <p:txBody>
          <a:bodyPr numCol="2"/>
          <a:lstStyle/>
          <a:p>
            <a:pPr>
              <a:buFont typeface="Wingdings" charset="2"/>
              <a:buChar char="²"/>
            </a:pPr>
            <a:r>
              <a:rPr lang="en-US" sz="2400" u="sng" dirty="0" smtClean="0"/>
              <a:t>Concept Definition:</a:t>
            </a:r>
          </a:p>
          <a:p>
            <a:pPr lvl="1">
              <a:buFont typeface="Arial"/>
              <a:buChar char="•"/>
            </a:pPr>
            <a:r>
              <a:rPr lang="en-US" sz="2000" dirty="0"/>
              <a:t>Name + parameters</a:t>
            </a:r>
          </a:p>
          <a:p>
            <a:pPr lvl="1">
              <a:buFont typeface="Arial"/>
              <a:buChar char="•"/>
            </a:pPr>
            <a:r>
              <a:rPr lang="en-US" sz="2000" dirty="0"/>
              <a:t>Requirements</a:t>
            </a:r>
          </a:p>
          <a:p>
            <a:pPr lvl="1">
              <a:buFont typeface="Arial"/>
              <a:buChar char="•"/>
            </a:pPr>
            <a:r>
              <a:rPr lang="en-US" sz="2000" dirty="0"/>
              <a:t>Refinements</a:t>
            </a:r>
          </a:p>
          <a:p>
            <a:pPr lvl="2"/>
            <a:r>
              <a:rPr lang="en-US" sz="1600" dirty="0"/>
              <a:t>Extends requirements</a:t>
            </a:r>
          </a:p>
          <a:p>
            <a:pPr marL="0" indent="0">
              <a:buNone/>
            </a:pPr>
            <a:endParaRPr lang="en-US" sz="2400" dirty="0" smtClean="0"/>
          </a:p>
          <a:p>
            <a:pPr>
              <a:buFont typeface="Wingdings" charset="2"/>
              <a:buChar char="²"/>
            </a:pPr>
            <a:r>
              <a:rPr lang="en-US" sz="2400" u="sng" dirty="0" smtClean="0"/>
              <a:t>Constrained </a:t>
            </a:r>
            <a:r>
              <a:rPr lang="en-US" sz="2400" u="sng" dirty="0"/>
              <a:t>Template </a:t>
            </a:r>
            <a:r>
              <a:rPr lang="en-US" sz="2400" u="sng" dirty="0" smtClean="0"/>
              <a:t>Definition:</a:t>
            </a:r>
            <a:endParaRPr lang="en-US" sz="2400" u="sng" dirty="0"/>
          </a:p>
          <a:p>
            <a:pPr lvl="1">
              <a:buFont typeface="Arial"/>
              <a:buChar char="•"/>
            </a:pPr>
            <a:r>
              <a:rPr lang="en-US" sz="2000" dirty="0"/>
              <a:t>Constraints </a:t>
            </a:r>
            <a:r>
              <a:rPr lang="en-US" sz="2000" dirty="0" smtClean="0"/>
              <a:t>specification</a:t>
            </a:r>
            <a:endParaRPr lang="en-US" sz="2000" dirty="0"/>
          </a:p>
          <a:p>
            <a:pPr marL="457200" lvl="1" indent="0">
              <a:buNone/>
            </a:pPr>
            <a:endParaRPr lang="en-US" sz="2400" dirty="0"/>
          </a:p>
          <a:p>
            <a:pPr>
              <a:buFont typeface="Wingdings" charset="2"/>
              <a:buChar char="²"/>
            </a:pPr>
            <a:endParaRPr lang="en-US" sz="2400" dirty="0" smtClean="0"/>
          </a:p>
          <a:p>
            <a:pPr>
              <a:buFont typeface="Wingdings" charset="2"/>
              <a:buChar char="²"/>
            </a:pPr>
            <a:r>
              <a:rPr lang="en-US" sz="2400" u="sng" dirty="0" smtClean="0"/>
              <a:t>Concept </a:t>
            </a:r>
            <a:r>
              <a:rPr lang="en-US" sz="2400" u="sng" dirty="0"/>
              <a:t>Model </a:t>
            </a:r>
            <a:r>
              <a:rPr lang="en-US" sz="2400" u="sng" dirty="0" smtClean="0"/>
              <a:t>(Template):</a:t>
            </a:r>
            <a:endParaRPr lang="en-US" sz="2400" u="sng" dirty="0"/>
          </a:p>
          <a:p>
            <a:pPr lvl="1">
              <a:buFont typeface="Arial"/>
              <a:buChar char="•"/>
            </a:pPr>
            <a:r>
              <a:rPr lang="en-US" sz="2000" dirty="0"/>
              <a:t>Concept id: name + arguments</a:t>
            </a:r>
          </a:p>
          <a:p>
            <a:pPr lvl="1">
              <a:buFont typeface="Arial"/>
              <a:buChar char="•"/>
            </a:pPr>
            <a:r>
              <a:rPr lang="en-US" sz="2000" dirty="0"/>
              <a:t>Requirement </a:t>
            </a:r>
            <a:r>
              <a:rPr lang="en-US" sz="2000" dirty="0" smtClean="0"/>
              <a:t>satisfactions</a:t>
            </a:r>
            <a:endParaRPr lang="en-US" sz="2000" dirty="0"/>
          </a:p>
          <a:p>
            <a:pPr lvl="1">
              <a:buFont typeface="Arial"/>
              <a:buChar char="•"/>
            </a:pPr>
            <a:r>
              <a:rPr lang="en-US" sz="2000" dirty="0" smtClean="0"/>
              <a:t>Refinement satisfactions</a:t>
            </a:r>
            <a:endParaRPr lang="en-US" sz="2000" dirty="0"/>
          </a:p>
          <a:p>
            <a:pPr lvl="2"/>
            <a:r>
              <a:rPr lang="en-US" sz="1600" dirty="0"/>
              <a:t>One for each </a:t>
            </a:r>
            <a:r>
              <a:rPr lang="en-US" sz="1600" dirty="0" smtClean="0"/>
              <a:t>refinement</a:t>
            </a:r>
          </a:p>
          <a:p>
            <a:pPr marL="0" indent="0">
              <a:buNone/>
            </a:pPr>
            <a:endParaRPr lang="en-US" sz="2400" dirty="0" smtClean="0"/>
          </a:p>
          <a:p>
            <a:pPr>
              <a:buFont typeface="Wingdings" charset="2"/>
              <a:buChar char="²"/>
            </a:pPr>
            <a:r>
              <a:rPr lang="en-US" sz="2400" u="sng" dirty="0" smtClean="0"/>
              <a:t>Constrained Template Use:</a:t>
            </a:r>
          </a:p>
          <a:p>
            <a:pPr lvl="1">
              <a:buFont typeface="Arial"/>
              <a:buChar char="•"/>
            </a:pPr>
            <a:r>
              <a:rPr lang="en-US" sz="2000" dirty="0" smtClean="0"/>
              <a:t>Constraints satisfaction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7819150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293" y="274638"/>
            <a:ext cx="8683262" cy="1143000"/>
          </a:xfrm>
        </p:spPr>
        <p:txBody>
          <a:bodyPr/>
          <a:lstStyle/>
          <a:p>
            <a:r>
              <a:rPr lang="en-US" sz="4000" dirty="0" smtClean="0"/>
              <a:t>Concepts: Recap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2293" y="1127004"/>
            <a:ext cx="8683261" cy="4525963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sz="2000" dirty="0"/>
              <a:t>Concepts </a:t>
            </a:r>
            <a:r>
              <a:rPr lang="en-US" sz="2000" dirty="0" smtClean="0"/>
              <a:t>group requirements that generic components impose on their types:</a:t>
            </a:r>
            <a:endParaRPr lang="en-US" sz="2000" dirty="0"/>
          </a:p>
          <a:p>
            <a:pPr lvl="1">
              <a:buFontTx/>
              <a:buChar char="•"/>
            </a:pPr>
            <a:r>
              <a:rPr lang="en-US" sz="1600" dirty="0"/>
              <a:t>Syntactic properties: e.g. types, name </a:t>
            </a:r>
            <a:r>
              <a:rPr lang="en-US" sz="1600" dirty="0" smtClean="0"/>
              <a:t>declarations</a:t>
            </a:r>
            <a:endParaRPr lang="en-US" sz="1600" dirty="0"/>
          </a:p>
          <a:p>
            <a:pPr lvl="1">
              <a:buFontTx/>
              <a:buChar char="•"/>
            </a:pPr>
            <a:r>
              <a:rPr lang="en-US" sz="1600" dirty="0"/>
              <a:t>Semantic properties: e.g. axioms</a:t>
            </a:r>
          </a:p>
          <a:p>
            <a:pPr lvl="1">
              <a:buFontTx/>
              <a:buChar char="•"/>
            </a:pPr>
            <a:r>
              <a:rPr lang="en-US" sz="1600" dirty="0"/>
              <a:t>Complexity guarantees</a:t>
            </a:r>
          </a:p>
          <a:p>
            <a:pPr>
              <a:buFontTx/>
              <a:buChar char="•"/>
            </a:pPr>
            <a:r>
              <a:rPr lang="en-US" sz="2000" dirty="0"/>
              <a:t>Concepts are an essential component of generic </a:t>
            </a:r>
            <a:r>
              <a:rPr lang="en-US" sz="2000" dirty="0" smtClean="0"/>
              <a:t>programming.  </a:t>
            </a:r>
            <a:endParaRPr lang="en-US" sz="2000" dirty="0"/>
          </a:p>
          <a:p>
            <a:pPr lvl="1">
              <a:buFontTx/>
              <a:buChar char="•"/>
            </a:pPr>
            <a:r>
              <a:rPr lang="en-US" sz="1600" dirty="0" smtClean="0"/>
              <a:t>Improve safe and efficiency-preserving reusability </a:t>
            </a:r>
            <a:r>
              <a:rPr lang="en-US" sz="1600" dirty="0"/>
              <a:t>of software </a:t>
            </a:r>
            <a:r>
              <a:rPr lang="en-US" sz="1600" dirty="0" smtClean="0"/>
              <a:t>components</a:t>
            </a:r>
            <a:endParaRPr lang="en-US" sz="800" dirty="0"/>
          </a:p>
          <a:p>
            <a:pPr lvl="1">
              <a:buFontTx/>
              <a:buChar char="•"/>
            </a:pPr>
            <a:r>
              <a:rPr lang="en-US" sz="1600" dirty="0" smtClean="0"/>
              <a:t>Abstract over properties of types, rather than types</a:t>
            </a:r>
          </a:p>
          <a:p>
            <a:pPr>
              <a:buFontTx/>
              <a:buChar char="•"/>
            </a:pPr>
            <a:r>
              <a:rPr lang="en-US" sz="2000" dirty="0" smtClean="0"/>
              <a:t>Concepts are constraints on types, which </a:t>
            </a:r>
          </a:p>
          <a:p>
            <a:pPr>
              <a:buFontTx/>
              <a:buChar char="•"/>
            </a:pPr>
            <a:r>
              <a:rPr lang="en-US" sz="2000" dirty="0" smtClean="0"/>
              <a:t>should be type</a:t>
            </a:r>
            <a:r>
              <a:rPr lang="en-US" sz="2000" dirty="0"/>
              <a:t>-</a:t>
            </a:r>
            <a:r>
              <a:rPr lang="en-US" sz="2000" dirty="0" smtClean="0"/>
              <a:t>checked by the compiler</a:t>
            </a:r>
            <a:endParaRPr lang="en-US" sz="1600" dirty="0"/>
          </a:p>
          <a:p>
            <a:pPr lvl="1">
              <a:buFontTx/>
              <a:buChar char="•"/>
            </a:pPr>
            <a:r>
              <a:rPr lang="en-US" sz="1600" dirty="0" smtClean="0"/>
              <a:t>Improve </a:t>
            </a:r>
            <a:r>
              <a:rPr lang="en-US" sz="1600" dirty="0"/>
              <a:t>error </a:t>
            </a:r>
            <a:r>
              <a:rPr lang="en-US" sz="1600" dirty="0" smtClean="0"/>
              <a:t>detection and diagnosis</a:t>
            </a:r>
            <a:endParaRPr lang="en-US" sz="1600" dirty="0"/>
          </a:p>
          <a:p>
            <a:pPr lvl="1">
              <a:buFontTx/>
              <a:buChar char="•"/>
            </a:pPr>
            <a:r>
              <a:rPr lang="en-US" sz="1600" dirty="0" smtClean="0"/>
              <a:t>Implementation encapsulation</a:t>
            </a:r>
          </a:p>
          <a:p>
            <a:pPr>
              <a:buFontTx/>
              <a:buChar char="•"/>
            </a:pPr>
            <a:r>
              <a:rPr lang="en-US" sz="2000" dirty="0" smtClean="0"/>
              <a:t>A language support for concepts could be useful for C++ </a:t>
            </a:r>
          </a:p>
          <a:p>
            <a:pPr lvl="1">
              <a:buFontTx/>
              <a:buChar char="•"/>
            </a:pPr>
            <a:r>
              <a:rPr lang="en-US" sz="1600" dirty="0" smtClean="0"/>
              <a:t>E.g. Library developers and users.</a:t>
            </a:r>
            <a:endParaRPr lang="en-US" sz="1600" b="1" dirty="0">
              <a:effectLst>
                <a:glow rad="495300">
                  <a:schemeClr val="accent6">
                    <a:lumMod val="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13432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7200" y="1112893"/>
            <a:ext cx="8229600" cy="4926663"/>
          </a:xfrm>
        </p:spPr>
        <p:txBody>
          <a:bodyPr/>
          <a:lstStyle/>
          <a:p>
            <a:pPr marL="457200" indent="-457200">
              <a:buFont typeface="+mj-ea"/>
              <a:buAutoNum type="circleNumDbPlain"/>
            </a:pPr>
            <a:r>
              <a:rPr lang="en-US" sz="2000" b="1" dirty="0" smtClean="0">
                <a:solidFill>
                  <a:srgbClr val="000000"/>
                </a:solidFill>
              </a:rPr>
              <a:t>Concepts: </a:t>
            </a:r>
          </a:p>
          <a:p>
            <a:pPr marL="857250" lvl="1" indent="-457200">
              <a:buFont typeface="+mj-lt"/>
              <a:buAutoNum type="arabicPeriod"/>
            </a:pP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An Introduction</a:t>
            </a:r>
          </a:p>
          <a:p>
            <a:pPr lvl="2">
              <a:buFont typeface="Lucida Grande"/>
              <a:buChar char="-"/>
            </a:pP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For generic programming, in C++</a:t>
            </a:r>
          </a:p>
          <a:p>
            <a:pPr lvl="2">
              <a:buFont typeface="Lucida Grande"/>
              <a:buChar char="-"/>
            </a:pP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The elementary components</a:t>
            </a:r>
            <a:endParaRPr lang="en-US" sz="2000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857250" lvl="1" indent="-457200">
              <a:buFont typeface="+mj-ea"/>
              <a:buAutoNum type="arabicPeriod"/>
            </a:pPr>
            <a:r>
              <a:rPr lang="en-US" sz="2000" b="1" dirty="0"/>
              <a:t>Implementing Concepts</a:t>
            </a:r>
          </a:p>
          <a:p>
            <a:pPr lvl="2">
              <a:buFont typeface="Lucida Grande"/>
              <a:buChar char="-"/>
            </a:pPr>
            <a:r>
              <a:rPr lang="en-US" sz="1600" b="1" dirty="0"/>
              <a:t>Implementation considerations</a:t>
            </a:r>
          </a:p>
          <a:p>
            <a:pPr lvl="2">
              <a:buFont typeface="Lucida Grande"/>
              <a:buChar char="-"/>
            </a:pPr>
            <a:r>
              <a:rPr lang="en-US" sz="1600" b="1" dirty="0"/>
              <a:t>Design </a:t>
            </a:r>
            <a:r>
              <a:rPr lang="en-US" sz="1600" b="1" dirty="0" smtClean="0"/>
              <a:t>alternatives</a:t>
            </a:r>
          </a:p>
          <a:p>
            <a:pPr lvl="2">
              <a:buFont typeface="Lucida Grande"/>
              <a:buChar char="-"/>
            </a:pPr>
            <a:r>
              <a:rPr lang="en-US" sz="1600" b="1" dirty="0" smtClean="0"/>
              <a:t>Towards </a:t>
            </a:r>
            <a:r>
              <a:rPr lang="en-US" sz="1600" b="1" dirty="0" err="1" smtClean="0"/>
              <a:t>ConceptClang</a:t>
            </a:r>
            <a:endParaRPr lang="en-US" sz="1600" b="1" dirty="0"/>
          </a:p>
          <a:p>
            <a:pPr marL="457200" indent="-457200">
              <a:buFont typeface="+mj-ea"/>
              <a:buAutoNum type="circleNumDbPlain"/>
            </a:pPr>
            <a:r>
              <a:rPr lang="en-US" sz="2000" dirty="0" err="1">
                <a:solidFill>
                  <a:srgbClr val="7F7F7F"/>
                </a:solidFill>
              </a:rPr>
              <a:t>ConceptClang</a:t>
            </a:r>
            <a:r>
              <a:rPr lang="en-US" sz="2000" dirty="0">
                <a:solidFill>
                  <a:srgbClr val="7F7F7F"/>
                </a:solidFill>
              </a:rPr>
              <a:t>: The Compilation Model</a:t>
            </a:r>
          </a:p>
          <a:p>
            <a:pPr marL="857250" lvl="1" indent="-457200"/>
            <a:r>
              <a:rPr lang="en-US" sz="1600" dirty="0">
                <a:solidFill>
                  <a:srgbClr val="7F7F7F"/>
                </a:solidFill>
              </a:rPr>
              <a:t>The components</a:t>
            </a:r>
          </a:p>
          <a:p>
            <a:pPr marL="857250" lvl="1" indent="-457200"/>
            <a:r>
              <a:rPr lang="en-US" sz="1600" dirty="0" smtClean="0">
                <a:solidFill>
                  <a:srgbClr val="7F7F7F"/>
                </a:solidFill>
              </a:rPr>
              <a:t>Essential data structures and procedures</a:t>
            </a:r>
          </a:p>
          <a:p>
            <a:pPr marL="857250" lvl="1" indent="-457200"/>
            <a:r>
              <a:rPr lang="en-US" sz="1600" dirty="0" smtClean="0">
                <a:solidFill>
                  <a:srgbClr val="7F7F7F"/>
                </a:solidFill>
              </a:rPr>
              <a:t>Preliminary observations</a:t>
            </a:r>
          </a:p>
          <a:p>
            <a:pPr marL="857250" lvl="1" indent="-457200"/>
            <a:r>
              <a:rPr lang="en-US" sz="1600" dirty="0" smtClean="0">
                <a:solidFill>
                  <a:srgbClr val="7F7F7F"/>
                </a:solidFill>
              </a:rPr>
              <a:t>Case study: Type-checking </a:t>
            </a:r>
            <a:r>
              <a:rPr lang="en-US" sz="1600" dirty="0">
                <a:solidFill>
                  <a:srgbClr val="7F7F7F"/>
                </a:solidFill>
              </a:rPr>
              <a:t>(constrained) </a:t>
            </a:r>
            <a:r>
              <a:rPr lang="en-US" sz="1600" dirty="0" smtClean="0">
                <a:solidFill>
                  <a:srgbClr val="7F7F7F"/>
                </a:solidFill>
              </a:rPr>
              <a:t>templates</a:t>
            </a:r>
          </a:p>
          <a:p>
            <a:pPr marL="857250" lvl="1" indent="-457200"/>
            <a:r>
              <a:rPr lang="en-US" sz="1600" dirty="0" smtClean="0">
                <a:solidFill>
                  <a:srgbClr val="7F7F7F"/>
                </a:solidFill>
              </a:rPr>
              <a:t>Open questions</a:t>
            </a:r>
            <a:endParaRPr lang="en-US" sz="1600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82220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293" y="274638"/>
            <a:ext cx="8683262" cy="1143000"/>
          </a:xfrm>
        </p:spPr>
        <p:txBody>
          <a:bodyPr/>
          <a:lstStyle/>
          <a:p>
            <a:r>
              <a:rPr lang="en-US" sz="4000" dirty="0" smtClean="0"/>
              <a:t>Implementing Components</a:t>
            </a:r>
            <a:endParaRPr lang="en-US" sz="40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199" y="1092200"/>
            <a:ext cx="8348133" cy="4525963"/>
          </a:xfrm>
        </p:spPr>
        <p:txBody>
          <a:bodyPr/>
          <a:lstStyle/>
          <a:p>
            <a:pPr>
              <a:buFont typeface="Wingdings" charset="2"/>
              <a:buChar char="²"/>
            </a:pPr>
            <a:r>
              <a:rPr lang="en-US" sz="2400" dirty="0" smtClean="0"/>
              <a:t>Concept Definition:</a:t>
            </a:r>
          </a:p>
          <a:p>
            <a:pPr lvl="1">
              <a:buFont typeface="Arial"/>
              <a:buChar char="•"/>
            </a:pPr>
            <a:r>
              <a:rPr lang="en-US" sz="2000" dirty="0" smtClean="0"/>
              <a:t>Parse concept declaration </a:t>
            </a:r>
          </a:p>
          <a:p>
            <a:pPr lvl="1">
              <a:buFont typeface="Arial"/>
              <a:buChar char="•"/>
            </a:pPr>
            <a:r>
              <a:rPr lang="en-US" sz="2000" dirty="0" smtClean="0"/>
              <a:t>Name lookup:</a:t>
            </a:r>
          </a:p>
          <a:p>
            <a:pPr lvl="2"/>
            <a:r>
              <a:rPr lang="en-US" sz="1600" dirty="0" smtClean="0"/>
              <a:t>Find names in refinements and associated requirements</a:t>
            </a:r>
          </a:p>
          <a:p>
            <a:pPr lvl="1">
              <a:buFont typeface="Arial"/>
              <a:buChar char="•"/>
            </a:pPr>
            <a:r>
              <a:rPr lang="en-US" sz="2000" dirty="0" smtClean="0"/>
              <a:t>Check body against parameters</a:t>
            </a:r>
            <a:endParaRPr lang="en-US" sz="1600" dirty="0" smtClean="0"/>
          </a:p>
          <a:p>
            <a:pPr>
              <a:buFont typeface="Wingdings" charset="2"/>
              <a:buChar char="²"/>
            </a:pPr>
            <a:endParaRPr lang="en-US" sz="2400" dirty="0" smtClean="0"/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endParaRPr lang="en-US" sz="2400" dirty="0" smtClean="0"/>
          </a:p>
        </p:txBody>
      </p:sp>
      <p:sp>
        <p:nvSpPr>
          <p:cNvPr id="16" name="Rectangle 15"/>
          <p:cNvSpPr/>
          <p:nvPr/>
        </p:nvSpPr>
        <p:spPr>
          <a:xfrm>
            <a:off x="262293" y="3103032"/>
            <a:ext cx="8683262" cy="3076223"/>
          </a:xfrm>
          <a:prstGeom prst="rect">
            <a:avLst/>
          </a:prstGeom>
          <a:solidFill>
            <a:srgbClr val="EEECE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sz="1500" dirty="0" smtClean="0">
                <a:solidFill>
                  <a:srgbClr val="000090"/>
                </a:solidFill>
                <a:latin typeface="Courier"/>
                <a:cs typeface="Courier"/>
              </a:rPr>
              <a:t>concept </a:t>
            </a:r>
            <a:r>
              <a:rPr lang="en-US" sz="1500" dirty="0">
                <a:solidFill>
                  <a:srgbClr val="000090"/>
                </a:solidFill>
                <a:latin typeface="Courier"/>
                <a:cs typeface="Courier"/>
              </a:rPr>
              <a:t>InputIterator</a:t>
            </a:r>
            <a:r>
              <a:rPr lang="en-US" sz="1500" b="1" dirty="0">
                <a:solidFill>
                  <a:srgbClr val="000090"/>
                </a:solidFill>
                <a:latin typeface="Courier"/>
                <a:cs typeface="Courier"/>
              </a:rPr>
              <a:t>&lt;typename X</a:t>
            </a:r>
            <a:r>
              <a:rPr lang="en-US" sz="1500" b="1" dirty="0" smtClean="0">
                <a:solidFill>
                  <a:srgbClr val="000090"/>
                </a:solidFill>
                <a:latin typeface="Courier"/>
                <a:cs typeface="Courier"/>
              </a:rPr>
              <a:t>&gt;</a:t>
            </a:r>
            <a:r>
              <a:rPr lang="en-US" sz="1500" dirty="0" smtClean="0">
                <a:solidFill>
                  <a:srgbClr val="000090"/>
                </a:solidFill>
                <a:latin typeface="Courier"/>
                <a:cs typeface="Courier"/>
              </a:rPr>
              <a:t> : </a:t>
            </a:r>
            <a:r>
              <a:rPr lang="en-US" sz="1500" b="1" dirty="0">
                <a:solidFill>
                  <a:srgbClr val="000090"/>
                </a:solidFill>
                <a:latin typeface="Courier"/>
                <a:cs typeface="Courier"/>
              </a:rPr>
              <a:t>Iterator</a:t>
            </a:r>
            <a:r>
              <a:rPr lang="en-US" sz="1500" dirty="0">
                <a:solidFill>
                  <a:srgbClr val="000090"/>
                </a:solidFill>
                <a:latin typeface="Courier"/>
                <a:cs typeface="Courier"/>
              </a:rPr>
              <a:t>&lt;X&gt;,</a:t>
            </a:r>
            <a:r>
              <a:rPr lang="en-US" sz="1500" b="1" dirty="0">
                <a:solidFill>
                  <a:srgbClr val="000090"/>
                </a:solidFill>
                <a:latin typeface="Courier"/>
                <a:cs typeface="Courier"/>
              </a:rPr>
              <a:t> EqualityComparable</a:t>
            </a:r>
            <a:r>
              <a:rPr lang="en-US" sz="1500" dirty="0">
                <a:solidFill>
                  <a:srgbClr val="000090"/>
                </a:solidFill>
                <a:latin typeface="Courier"/>
                <a:cs typeface="Courier"/>
              </a:rPr>
              <a:t>&lt;X&gt;</a:t>
            </a:r>
            <a:r>
              <a:rPr lang="en-US" sz="1500" b="1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500" dirty="0" smtClean="0">
                <a:solidFill>
                  <a:srgbClr val="000090"/>
                </a:solidFill>
                <a:latin typeface="Courier"/>
                <a:cs typeface="Courier"/>
              </a:rPr>
              <a:t>{</a:t>
            </a:r>
            <a:endParaRPr lang="en-US" sz="1000" b="1" dirty="0">
              <a:solidFill>
                <a:srgbClr val="000090"/>
              </a:solidFill>
              <a:latin typeface="Courier"/>
              <a:cs typeface="Courier"/>
            </a:endParaRPr>
          </a:p>
          <a:p>
            <a:r>
              <a:rPr lang="en-US" sz="1500" dirty="0" smtClean="0">
                <a:solidFill>
                  <a:srgbClr val="000090"/>
                </a:solidFill>
                <a:latin typeface="Courier"/>
                <a:cs typeface="Courier"/>
              </a:rPr>
              <a:t>	</a:t>
            </a:r>
            <a:r>
              <a:rPr lang="en-US" sz="1500" b="1" dirty="0" err="1" smtClean="0">
                <a:solidFill>
                  <a:srgbClr val="000090"/>
                </a:solidFill>
                <a:latin typeface="Courier"/>
                <a:cs typeface="Courier"/>
              </a:rPr>
              <a:t>ObjectType</a:t>
            </a:r>
            <a:r>
              <a:rPr lang="en-US" sz="1500" dirty="0" smtClean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500" dirty="0">
                <a:solidFill>
                  <a:srgbClr val="000090"/>
                </a:solidFill>
                <a:latin typeface="Courier"/>
                <a:cs typeface="Courier"/>
              </a:rPr>
              <a:t>value_type = typename X::value_type</a:t>
            </a:r>
            <a:r>
              <a:rPr lang="en-US" sz="1500" dirty="0" smtClean="0">
                <a:solidFill>
                  <a:srgbClr val="000090"/>
                </a:solidFill>
                <a:latin typeface="Courier"/>
                <a:cs typeface="Courier"/>
              </a:rPr>
              <a:t>;	 </a:t>
            </a:r>
            <a:endParaRPr lang="en-US" sz="1500" b="1" dirty="0">
              <a:solidFill>
                <a:srgbClr val="000090"/>
              </a:solidFill>
              <a:latin typeface="Courier"/>
              <a:cs typeface="Courier"/>
            </a:endParaRPr>
          </a:p>
          <a:p>
            <a:r>
              <a:rPr lang="en-US" sz="1500" dirty="0" smtClean="0">
                <a:solidFill>
                  <a:srgbClr val="000090"/>
                </a:solidFill>
                <a:latin typeface="Courier"/>
                <a:cs typeface="Courier"/>
              </a:rPr>
              <a:t>	</a:t>
            </a:r>
            <a:r>
              <a:rPr lang="en-US" sz="1500" b="1" dirty="0" err="1" smtClean="0">
                <a:solidFill>
                  <a:srgbClr val="000090"/>
                </a:solidFill>
                <a:latin typeface="Courier"/>
                <a:cs typeface="Courier"/>
              </a:rPr>
              <a:t>MoveConstructible</a:t>
            </a:r>
            <a:r>
              <a:rPr lang="en-US" sz="1500" dirty="0" smtClean="0">
                <a:solidFill>
                  <a:srgbClr val="000090"/>
                </a:solidFill>
                <a:latin typeface="Courier"/>
                <a:cs typeface="Courier"/>
              </a:rPr>
              <a:t> pointer = typename X::pointer; </a:t>
            </a:r>
          </a:p>
          <a:p>
            <a:r>
              <a:rPr lang="en-US" sz="1500" dirty="0" smtClean="0">
                <a:solidFill>
                  <a:srgbClr val="000090"/>
                </a:solidFill>
                <a:latin typeface="Courier"/>
                <a:cs typeface="Courier"/>
              </a:rPr>
              <a:t>	</a:t>
            </a:r>
            <a:r>
              <a:rPr lang="en-US" sz="1500" b="1" dirty="0" err="1" smtClean="0">
                <a:solidFill>
                  <a:srgbClr val="000090"/>
                </a:solidFill>
                <a:latin typeface="Courier"/>
                <a:cs typeface="Courier"/>
              </a:rPr>
              <a:t>SignedIntegralLike</a:t>
            </a:r>
            <a:r>
              <a:rPr lang="en-US" sz="1500" dirty="0" smtClean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500" dirty="0">
                <a:solidFill>
                  <a:srgbClr val="000090"/>
                </a:solidFill>
                <a:latin typeface="Courier"/>
                <a:cs typeface="Courier"/>
              </a:rPr>
              <a:t>difference_type = typename X::difference_type</a:t>
            </a:r>
            <a:r>
              <a:rPr lang="en-US" sz="1500" dirty="0" smtClean="0">
                <a:solidFill>
                  <a:srgbClr val="000090"/>
                </a:solidFill>
                <a:latin typeface="Courier"/>
                <a:cs typeface="Courier"/>
              </a:rPr>
              <a:t>;</a:t>
            </a:r>
          </a:p>
          <a:p>
            <a:endParaRPr lang="en-US" sz="1000" dirty="0">
              <a:solidFill>
                <a:srgbClr val="000090"/>
              </a:solidFill>
              <a:latin typeface="Courier"/>
              <a:cs typeface="Courier"/>
            </a:endParaRPr>
          </a:p>
          <a:p>
            <a:r>
              <a:rPr lang="en-US" sz="1500" dirty="0" smtClean="0">
                <a:solidFill>
                  <a:srgbClr val="000090"/>
                </a:solidFill>
                <a:latin typeface="Courier"/>
                <a:cs typeface="Courier"/>
              </a:rPr>
              <a:t>	requires </a:t>
            </a:r>
            <a:r>
              <a:rPr lang="en-US" sz="1500" b="1" dirty="0">
                <a:solidFill>
                  <a:srgbClr val="000090"/>
                </a:solidFill>
                <a:latin typeface="Courier"/>
                <a:cs typeface="Courier"/>
              </a:rPr>
              <a:t>IntegralType</a:t>
            </a:r>
            <a:r>
              <a:rPr lang="en-US" sz="1500" dirty="0">
                <a:solidFill>
                  <a:srgbClr val="000090"/>
                </a:solidFill>
                <a:latin typeface="Courier"/>
                <a:cs typeface="Courier"/>
              </a:rPr>
              <a:t>&lt;difference_type&gt;</a:t>
            </a:r>
          </a:p>
          <a:p>
            <a:r>
              <a:rPr lang="en-US" sz="1500" dirty="0" smtClean="0">
                <a:solidFill>
                  <a:srgbClr val="000090"/>
                </a:solidFill>
                <a:latin typeface="Courier"/>
                <a:cs typeface="Courier"/>
              </a:rPr>
              <a:t>				&amp;</a:t>
            </a:r>
            <a:r>
              <a:rPr lang="en-US" sz="1500" dirty="0">
                <a:solidFill>
                  <a:srgbClr val="000090"/>
                </a:solidFill>
                <a:latin typeface="Courier"/>
                <a:cs typeface="Courier"/>
              </a:rPr>
              <a:t>&amp; Convertible&lt;</a:t>
            </a:r>
            <a:r>
              <a:rPr lang="en-US" sz="1500" b="1" dirty="0">
                <a:solidFill>
                  <a:srgbClr val="000090"/>
                </a:solidFill>
                <a:latin typeface="Courier"/>
                <a:cs typeface="Courier"/>
              </a:rPr>
              <a:t>reference</a:t>
            </a:r>
            <a:r>
              <a:rPr lang="en-US" sz="1500" dirty="0">
                <a:solidFill>
                  <a:srgbClr val="000090"/>
                </a:solidFill>
                <a:latin typeface="Courier"/>
                <a:cs typeface="Courier"/>
              </a:rPr>
              <a:t>, const value_type &amp;</a:t>
            </a:r>
            <a:r>
              <a:rPr lang="en-US" sz="1500" dirty="0" smtClean="0">
                <a:solidFill>
                  <a:srgbClr val="000090"/>
                </a:solidFill>
                <a:latin typeface="Courier"/>
                <a:cs typeface="Courier"/>
              </a:rPr>
              <a:t>&gt;</a:t>
            </a:r>
            <a:endParaRPr lang="en-US" sz="1500" dirty="0">
              <a:solidFill>
                <a:srgbClr val="000090"/>
              </a:solidFill>
              <a:latin typeface="Courier"/>
              <a:cs typeface="Courier"/>
            </a:endParaRPr>
          </a:p>
          <a:p>
            <a:r>
              <a:rPr lang="en-US" sz="1500" dirty="0" smtClean="0">
                <a:solidFill>
                  <a:srgbClr val="000090"/>
                </a:solidFill>
                <a:latin typeface="Courier"/>
                <a:cs typeface="Courier"/>
              </a:rPr>
              <a:t>				&amp;</a:t>
            </a:r>
            <a:r>
              <a:rPr lang="en-US" sz="1500" dirty="0">
                <a:solidFill>
                  <a:srgbClr val="000090"/>
                </a:solidFill>
                <a:latin typeface="Courier"/>
                <a:cs typeface="Courier"/>
              </a:rPr>
              <a:t>&amp; </a:t>
            </a:r>
            <a:r>
              <a:rPr lang="en-US" sz="1500" b="1" dirty="0">
                <a:solidFill>
                  <a:srgbClr val="000090"/>
                </a:solidFill>
                <a:latin typeface="Courier"/>
                <a:cs typeface="Courier"/>
              </a:rPr>
              <a:t>Convertible</a:t>
            </a:r>
            <a:r>
              <a:rPr lang="en-US" sz="1500" dirty="0">
                <a:solidFill>
                  <a:srgbClr val="000090"/>
                </a:solidFill>
                <a:latin typeface="Courier"/>
                <a:cs typeface="Courier"/>
              </a:rPr>
              <a:t>&lt;pointer, const value_type*&gt;</a:t>
            </a:r>
            <a:r>
              <a:rPr lang="en-US" sz="1500" dirty="0" smtClean="0">
                <a:solidFill>
                  <a:srgbClr val="000090"/>
                </a:solidFill>
                <a:latin typeface="Courier"/>
                <a:cs typeface="Courier"/>
              </a:rPr>
              <a:t>;</a:t>
            </a:r>
          </a:p>
          <a:p>
            <a:r>
              <a:rPr lang="en-US" sz="1500" dirty="0" smtClean="0">
                <a:solidFill>
                  <a:srgbClr val="000090"/>
                </a:solidFill>
                <a:latin typeface="Courier"/>
                <a:cs typeface="Courier"/>
              </a:rPr>
              <a:t>	requires Convertible&lt;</a:t>
            </a:r>
            <a:r>
              <a:rPr lang="en-US" sz="1500" dirty="0" err="1" smtClean="0">
                <a:solidFill>
                  <a:srgbClr val="000090"/>
                </a:solidFill>
                <a:latin typeface="Courier"/>
                <a:cs typeface="Courier"/>
              </a:rPr>
              <a:t>HasDereference</a:t>
            </a:r>
            <a:r>
              <a:rPr lang="en-US" sz="1500" dirty="0" smtClean="0">
                <a:solidFill>
                  <a:srgbClr val="000090"/>
                </a:solidFill>
                <a:latin typeface="Courier"/>
                <a:cs typeface="Courier"/>
              </a:rPr>
              <a:t>&lt;</a:t>
            </a:r>
            <a:r>
              <a:rPr lang="en-US" sz="1500" dirty="0">
                <a:solidFill>
                  <a:srgbClr val="000090"/>
                </a:solidFill>
                <a:latin typeface="Courier"/>
                <a:cs typeface="Courier"/>
              </a:rPr>
              <a:t>postincrement_result&gt;::result_type, </a:t>
            </a:r>
            <a:r>
              <a:rPr lang="en-US" sz="1500" dirty="0" smtClean="0">
                <a:solidFill>
                  <a:srgbClr val="000090"/>
                </a:solidFill>
                <a:latin typeface="Courier"/>
                <a:cs typeface="Courier"/>
              </a:rPr>
              <a:t>							const </a:t>
            </a:r>
            <a:r>
              <a:rPr lang="en-US" sz="1500" dirty="0">
                <a:solidFill>
                  <a:srgbClr val="000090"/>
                </a:solidFill>
                <a:latin typeface="Courier"/>
                <a:cs typeface="Courier"/>
              </a:rPr>
              <a:t>value_type&amp;&gt;</a:t>
            </a:r>
            <a:r>
              <a:rPr lang="en-US" sz="1500" dirty="0" smtClean="0">
                <a:solidFill>
                  <a:srgbClr val="000090"/>
                </a:solidFill>
                <a:latin typeface="Courier"/>
                <a:cs typeface="Courier"/>
              </a:rPr>
              <a:t>;</a:t>
            </a:r>
          </a:p>
          <a:p>
            <a:endParaRPr lang="en-US" sz="1000" dirty="0" smtClean="0">
              <a:solidFill>
                <a:srgbClr val="000090"/>
              </a:solidFill>
              <a:latin typeface="Courier"/>
              <a:cs typeface="Courier"/>
            </a:endParaRPr>
          </a:p>
          <a:p>
            <a:r>
              <a:rPr lang="en-US" sz="1500" dirty="0" smtClean="0">
                <a:solidFill>
                  <a:srgbClr val="000090"/>
                </a:solidFill>
                <a:latin typeface="Courier"/>
                <a:cs typeface="Courier"/>
              </a:rPr>
              <a:t>	pointer </a:t>
            </a:r>
            <a:r>
              <a:rPr lang="en-US" sz="1500" dirty="0">
                <a:solidFill>
                  <a:srgbClr val="000090"/>
                </a:solidFill>
                <a:latin typeface="Courier"/>
                <a:cs typeface="Courier"/>
              </a:rPr>
              <a:t>operator-&gt;(const X&amp;)</a:t>
            </a:r>
            <a:r>
              <a:rPr lang="en-US" sz="1500" dirty="0" smtClean="0">
                <a:solidFill>
                  <a:srgbClr val="000090"/>
                </a:solidFill>
                <a:latin typeface="Courier"/>
                <a:cs typeface="Courier"/>
              </a:rPr>
              <a:t>;			</a:t>
            </a:r>
          </a:p>
          <a:p>
            <a:r>
              <a:rPr lang="en-US" sz="1500" dirty="0" smtClean="0">
                <a:solidFill>
                  <a:srgbClr val="000090"/>
                </a:solidFill>
                <a:latin typeface="Courier"/>
                <a:cs typeface="Courier"/>
              </a:rPr>
              <a:t>};</a:t>
            </a:r>
            <a:endParaRPr lang="en-US" sz="1500" dirty="0">
              <a:solidFill>
                <a:srgbClr val="000090"/>
              </a:solidFill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41002716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293" y="274638"/>
            <a:ext cx="8683262" cy="1143000"/>
          </a:xfrm>
        </p:spPr>
        <p:txBody>
          <a:bodyPr/>
          <a:lstStyle/>
          <a:p>
            <a:r>
              <a:rPr lang="en-US" sz="4000" dirty="0" smtClean="0"/>
              <a:t>Implementing Components</a:t>
            </a:r>
            <a:endParaRPr lang="en-US" sz="40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199" y="1092200"/>
            <a:ext cx="8348133" cy="4525963"/>
          </a:xfrm>
        </p:spPr>
        <p:txBody>
          <a:bodyPr/>
          <a:lstStyle/>
          <a:p>
            <a:pPr>
              <a:buFont typeface="Wingdings" charset="2"/>
              <a:buChar char="²"/>
            </a:pPr>
            <a:r>
              <a:rPr lang="en-US" sz="2400" dirty="0" smtClean="0"/>
              <a:t>Concept Model (Template):</a:t>
            </a:r>
          </a:p>
          <a:p>
            <a:pPr lvl="1">
              <a:buFont typeface="Arial"/>
              <a:buChar char="•"/>
            </a:pPr>
            <a:r>
              <a:rPr lang="en-US" sz="2000" dirty="0" smtClean="0"/>
              <a:t>Parse concept model declaration</a:t>
            </a:r>
          </a:p>
          <a:p>
            <a:pPr lvl="1">
              <a:buFont typeface="Arial"/>
              <a:buChar char="•"/>
            </a:pPr>
            <a:r>
              <a:rPr lang="en-US" sz="2000" dirty="0" smtClean="0"/>
              <a:t>Name lookup:</a:t>
            </a:r>
          </a:p>
          <a:p>
            <a:pPr lvl="2"/>
            <a:r>
              <a:rPr lang="en-US" sz="1600" dirty="0" smtClean="0"/>
              <a:t>Find names in modeled concept</a:t>
            </a:r>
          </a:p>
          <a:p>
            <a:pPr lvl="2"/>
            <a:r>
              <a:rPr lang="en-US" sz="1600" dirty="0" smtClean="0"/>
              <a:t>Find names in maps of refinements and associated requirements</a:t>
            </a:r>
          </a:p>
          <a:p>
            <a:pPr lvl="1">
              <a:buFont typeface="Arial"/>
              <a:buChar char="•"/>
            </a:pPr>
            <a:r>
              <a:rPr lang="en-US" sz="2000" dirty="0" smtClean="0"/>
              <a:t>Check model against modeled concept:</a:t>
            </a:r>
          </a:p>
          <a:p>
            <a:pPr lvl="2"/>
            <a:r>
              <a:rPr lang="en-US" sz="1600" dirty="0" smtClean="0"/>
              <a:t>Every requirement must be satisfied.</a:t>
            </a:r>
          </a:p>
          <a:p>
            <a:pPr lvl="2"/>
            <a:r>
              <a:rPr lang="en-US" sz="1600" dirty="0" smtClean="0"/>
              <a:t>Every requirement satisfaction must correspond to a requirement.</a:t>
            </a:r>
          </a:p>
          <a:p>
            <a:pPr lvl="2"/>
            <a:r>
              <a:rPr lang="en-US" sz="1600" dirty="0" smtClean="0"/>
              <a:t>A model must exist for every refinement. </a:t>
            </a:r>
          </a:p>
          <a:p>
            <a:pPr marL="0" indent="0">
              <a:buNone/>
            </a:pPr>
            <a:endParaRPr lang="en-US" sz="1600" dirty="0" smtClean="0"/>
          </a:p>
        </p:txBody>
      </p:sp>
      <p:sp>
        <p:nvSpPr>
          <p:cNvPr id="5" name="Rectangle 4"/>
          <p:cNvSpPr/>
          <p:nvPr/>
        </p:nvSpPr>
        <p:spPr>
          <a:xfrm>
            <a:off x="324556" y="4247444"/>
            <a:ext cx="8537222" cy="2356554"/>
          </a:xfrm>
          <a:prstGeom prst="rect">
            <a:avLst/>
          </a:prstGeom>
          <a:solidFill>
            <a:srgbClr val="EEECE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template&lt;</a:t>
            </a:r>
            <a:r>
              <a:rPr lang="en-US" sz="1600" dirty="0" err="1" smtClean="0">
                <a:solidFill>
                  <a:srgbClr val="000090"/>
                </a:solidFill>
                <a:latin typeface="Courier"/>
                <a:cs typeface="Courier"/>
              </a:rPr>
              <a:t>typename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T&gt;</a:t>
            </a:r>
          </a:p>
          <a:p>
            <a:r>
              <a:rPr lang="en-US" sz="1600" dirty="0" err="1" smtClean="0">
                <a:solidFill>
                  <a:srgbClr val="000090"/>
                </a:solidFill>
                <a:latin typeface="Courier"/>
                <a:cs typeface="Courier"/>
              </a:rPr>
              <a:t>concept_map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b="1" dirty="0" err="1" smtClean="0">
                <a:solidFill>
                  <a:srgbClr val="000090"/>
                </a:solidFill>
                <a:latin typeface="Courier"/>
                <a:cs typeface="Courier"/>
              </a:rPr>
              <a:t>InputIterator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&lt;vector&lt;T&gt;::iterator&gt; {</a:t>
            </a: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//typedef value_type 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vector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&lt;T&gt;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::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iterator::value_type;</a:t>
            </a: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. . . 	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 pointer operator−&gt;(</a:t>
            </a:r>
            <a:r>
              <a:rPr lang="en-US" sz="1600" dirty="0" err="1" smtClean="0">
                <a:solidFill>
                  <a:srgbClr val="000090"/>
                </a:solidFill>
                <a:latin typeface="Courier"/>
                <a:cs typeface="Courier"/>
              </a:rPr>
              <a:t>const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vector&lt;T&gt;::iterator&amp;) { … }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};</a:t>
            </a:r>
          </a:p>
          <a:p>
            <a:endParaRPr lang="en-US" sz="1000" dirty="0">
              <a:solidFill>
                <a:srgbClr val="000090"/>
              </a:solidFill>
              <a:latin typeface="Courier"/>
              <a:cs typeface="Courier"/>
            </a:endParaRPr>
          </a:p>
          <a:p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// Refinements and associated requirements are </a:t>
            </a:r>
          </a:p>
          <a:p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// satisfied by defining models for them.</a:t>
            </a:r>
            <a:endParaRPr lang="en-US" sz="1600" b="1" dirty="0">
              <a:solidFill>
                <a:srgbClr val="000090"/>
              </a:solidFill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11147880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293" y="274638"/>
            <a:ext cx="8683262" cy="1143000"/>
          </a:xfrm>
        </p:spPr>
        <p:txBody>
          <a:bodyPr/>
          <a:lstStyle/>
          <a:p>
            <a:r>
              <a:rPr lang="en-US" sz="4000" dirty="0" smtClean="0"/>
              <a:t>Implementing Components</a:t>
            </a:r>
            <a:endParaRPr lang="en-US" sz="40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199" y="1092200"/>
            <a:ext cx="8348133" cy="4525963"/>
          </a:xfrm>
        </p:spPr>
        <p:txBody>
          <a:bodyPr/>
          <a:lstStyle/>
          <a:p>
            <a:pPr>
              <a:buFont typeface="Wingdings" charset="2"/>
              <a:buChar char="²"/>
            </a:pPr>
            <a:r>
              <a:rPr lang="en-US" sz="2400" dirty="0" smtClean="0"/>
              <a:t>Constrained Template Definition</a:t>
            </a:r>
          </a:p>
          <a:p>
            <a:pPr lvl="1">
              <a:buFont typeface="Arial"/>
              <a:buChar char="•"/>
            </a:pPr>
            <a:r>
              <a:rPr lang="en-US" sz="2000" dirty="0" smtClean="0"/>
              <a:t>Parse constraints specification </a:t>
            </a:r>
          </a:p>
          <a:p>
            <a:pPr lvl="2">
              <a:buFont typeface="Wingdings" charset="0"/>
              <a:buChar char="à"/>
            </a:pPr>
            <a:r>
              <a:rPr lang="en-US" sz="1600" b="1" dirty="0" smtClean="0">
                <a:sym typeface="Wingdings"/>
              </a:rPr>
              <a:t>Constraints environment</a:t>
            </a:r>
            <a:r>
              <a:rPr lang="en-US" sz="1600" dirty="0" smtClean="0">
                <a:sym typeface="Wingdings"/>
              </a:rPr>
              <a:t>.</a:t>
            </a:r>
          </a:p>
          <a:p>
            <a:pPr lvl="2">
              <a:buFont typeface="Wingdings" charset="0"/>
              <a:buChar char="à"/>
            </a:pPr>
            <a:r>
              <a:rPr lang="en-US" sz="1600" b="1" dirty="0" smtClean="0">
                <a:sym typeface="Wingdings"/>
              </a:rPr>
              <a:t>Restricted scope</a:t>
            </a:r>
            <a:r>
              <a:rPr lang="en-US" sz="1600" dirty="0" smtClean="0">
                <a:sym typeface="Wingdings"/>
              </a:rPr>
              <a:t>.</a:t>
            </a:r>
          </a:p>
          <a:p>
            <a:pPr lvl="1">
              <a:buFont typeface="Arial"/>
              <a:buChar char="•"/>
            </a:pPr>
            <a:r>
              <a:rPr lang="en-US" sz="2000" dirty="0" smtClean="0"/>
              <a:t>Name lookup:</a:t>
            </a:r>
          </a:p>
          <a:p>
            <a:pPr lvl="2"/>
            <a:r>
              <a:rPr lang="en-US" sz="1600" dirty="0" smtClean="0"/>
              <a:t>Find names in constraints environment</a:t>
            </a:r>
          </a:p>
          <a:p>
            <a:pPr lvl="1">
              <a:buFont typeface="Arial"/>
              <a:buChar char="•"/>
            </a:pPr>
            <a:r>
              <a:rPr lang="en-US" sz="2000" dirty="0" smtClean="0"/>
              <a:t>Check body against constraints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endParaRPr lang="en-US" sz="2400" dirty="0" smtClean="0"/>
          </a:p>
        </p:txBody>
      </p:sp>
      <p:sp>
        <p:nvSpPr>
          <p:cNvPr id="8" name="Rounded Rectangle 7"/>
          <p:cNvSpPr/>
          <p:nvPr/>
        </p:nvSpPr>
        <p:spPr>
          <a:xfrm>
            <a:off x="597421" y="3703460"/>
            <a:ext cx="8094134" cy="2069925"/>
          </a:xfrm>
          <a:prstGeom prst="roundRect">
            <a:avLst>
              <a:gd name="adj" fmla="val 4036"/>
            </a:avLst>
          </a:prstGeom>
          <a:solidFill>
            <a:srgbClr val="EEECE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t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emplate&lt;</a:t>
            </a:r>
            <a:r>
              <a:rPr lang="en-US" sz="1600" dirty="0" err="1" smtClean="0">
                <a:solidFill>
                  <a:srgbClr val="000090"/>
                </a:solidFill>
                <a:latin typeface="Courier"/>
                <a:cs typeface="Courier"/>
              </a:rPr>
              <a:t>typename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I, 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typename T, </a:t>
            </a:r>
            <a:r>
              <a:rPr lang="en-US" sz="1600" dirty="0" err="1" smtClean="0">
                <a:solidFill>
                  <a:srgbClr val="000090"/>
                </a:solidFill>
                <a:latin typeface="Courier"/>
                <a:cs typeface="Courier"/>
              </a:rPr>
              <a:t>typename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Op&gt;</a:t>
            </a: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requires(</a:t>
            </a:r>
            <a:r>
              <a:rPr lang="en-US" sz="1600" dirty="0" err="1" smtClean="0">
                <a:solidFill>
                  <a:srgbClr val="000090"/>
                </a:solidFill>
                <a:latin typeface="Courier"/>
                <a:cs typeface="Courier"/>
              </a:rPr>
              <a:t>InputIterator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&lt;I&gt;, </a:t>
            </a:r>
            <a:r>
              <a:rPr lang="en-US" sz="1600" dirty="0" err="1" smtClean="0">
                <a:solidFill>
                  <a:srgbClr val="000090"/>
                </a:solidFill>
                <a:latin typeface="Courier"/>
                <a:cs typeface="Courier"/>
              </a:rPr>
              <a:t>BinaryFunction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&lt;Op&gt;, </a:t>
            </a: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         Assignable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&lt;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I: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: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value_type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, Op::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result_type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&gt;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)</a:t>
            </a:r>
            <a:endParaRPr lang="en-US" sz="1600" dirty="0">
              <a:solidFill>
                <a:srgbClr val="000090"/>
              </a:solidFill>
              <a:latin typeface="Courier"/>
              <a:cs typeface="Courier"/>
            </a:endParaRP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T accumulate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(I 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first,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I 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last,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T 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init,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Op 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bin_op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) {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 for 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(; first 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!= 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last; 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++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first)</a:t>
            </a:r>
          </a:p>
          <a:p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   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init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= 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bin_op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(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init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, 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*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first);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 return </a:t>
            </a:r>
            <a:r>
              <a:rPr lang="en-US" sz="1600" dirty="0" err="1" smtClean="0">
                <a:solidFill>
                  <a:srgbClr val="000090"/>
                </a:solidFill>
                <a:latin typeface="Courier"/>
                <a:cs typeface="Courier"/>
              </a:rPr>
              <a:t>init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;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}</a:t>
            </a:r>
            <a:endParaRPr lang="en-US" sz="1600" dirty="0">
              <a:solidFill>
                <a:srgbClr val="000090"/>
              </a:solidFill>
              <a:latin typeface="Courier"/>
              <a:cs typeface="Courier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27794" y="4043536"/>
            <a:ext cx="6392333" cy="493890"/>
          </a:xfrm>
          <a:prstGeom prst="rect">
            <a:avLst/>
          </a:prstGeom>
          <a:solidFill>
            <a:schemeClr val="tx2">
              <a:lumMod val="20000"/>
              <a:lumOff val="80000"/>
              <a:alpha val="25000"/>
            </a:schemeClr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054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293" y="274638"/>
            <a:ext cx="8683262" cy="1143000"/>
          </a:xfrm>
        </p:spPr>
        <p:txBody>
          <a:bodyPr/>
          <a:lstStyle/>
          <a:p>
            <a:r>
              <a:rPr lang="en-US" sz="4000" dirty="0" smtClean="0"/>
              <a:t>Implementing Components</a:t>
            </a:r>
            <a:endParaRPr lang="en-US" sz="40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199" y="1092200"/>
            <a:ext cx="8348133" cy="4525963"/>
          </a:xfrm>
        </p:spPr>
        <p:txBody>
          <a:bodyPr/>
          <a:lstStyle/>
          <a:p>
            <a:pPr>
              <a:buFont typeface="Wingdings" charset="2"/>
              <a:buChar char="²"/>
            </a:pPr>
            <a:r>
              <a:rPr lang="en-US" sz="2400" dirty="0" smtClean="0"/>
              <a:t>Constrained Template Use</a:t>
            </a:r>
          </a:p>
          <a:p>
            <a:pPr lvl="1">
              <a:buFont typeface="Arial"/>
              <a:buChar char="•"/>
            </a:pPr>
            <a:r>
              <a:rPr lang="en-US" sz="2000" dirty="0" smtClean="0"/>
              <a:t>Constraints satisfaction</a:t>
            </a:r>
          </a:p>
          <a:p>
            <a:pPr lvl="2"/>
            <a:r>
              <a:rPr lang="en-US" sz="1600" dirty="0" smtClean="0"/>
              <a:t>Finds models for each constraint, based on template arguments</a:t>
            </a:r>
          </a:p>
          <a:p>
            <a:pPr lvl="1">
              <a:buFont typeface="Arial"/>
              <a:buChar char="•"/>
            </a:pPr>
            <a:r>
              <a:rPr lang="en-US" sz="2000" dirty="0" smtClean="0"/>
              <a:t>Code generation (instantiation):</a:t>
            </a:r>
          </a:p>
          <a:p>
            <a:pPr lvl="2"/>
            <a:r>
              <a:rPr lang="en-US" sz="1600" dirty="0" smtClean="0"/>
              <a:t>Rebuilds entity references, based on found models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57199" y="4162778"/>
            <a:ext cx="8094134" cy="956733"/>
          </a:xfrm>
          <a:prstGeom prst="roundRect">
            <a:avLst>
              <a:gd name="adj" fmla="val 4036"/>
            </a:avLst>
          </a:prstGeom>
          <a:solidFill>
            <a:schemeClr val="bg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vector&lt;int&gt; 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v;</a:t>
            </a: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int i = 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accumulate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(v.begin()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, v.end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(),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0, </a:t>
            </a:r>
            <a:r>
              <a:rPr lang="fr-FR" sz="1600" b="1" dirty="0" smtClean="0">
                <a:solidFill>
                  <a:srgbClr val="000090"/>
                </a:solidFill>
                <a:latin typeface="Courier"/>
                <a:cs typeface="Courier"/>
              </a:rPr>
              <a:t>plus</a:t>
            </a:r>
            <a:r>
              <a:rPr lang="fr-FR" sz="1600" b="1" dirty="0">
                <a:solidFill>
                  <a:srgbClr val="000090"/>
                </a:solidFill>
                <a:latin typeface="Courier"/>
                <a:cs typeface="Courier"/>
              </a:rPr>
              <a:t>&lt;int&gt;()</a:t>
            </a:r>
            <a:r>
              <a:rPr lang="fr-FR" sz="1600" dirty="0">
                <a:solidFill>
                  <a:srgbClr val="000090"/>
                </a:solidFill>
                <a:latin typeface="Courier"/>
                <a:cs typeface="Courier"/>
              </a:rPr>
              <a:t>);</a:t>
            </a:r>
            <a:endParaRPr lang="en-US" sz="1600" b="1" dirty="0">
              <a:solidFill>
                <a:srgbClr val="000090"/>
              </a:solidFill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31435289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/>
          <p:cNvSpPr/>
          <p:nvPr/>
        </p:nvSpPr>
        <p:spPr>
          <a:xfrm>
            <a:off x="3501" y="883752"/>
            <a:ext cx="4547724" cy="5658556"/>
          </a:xfrm>
          <a:prstGeom prst="rect">
            <a:avLst/>
          </a:prstGeom>
          <a:solidFill>
            <a:schemeClr val="bg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dirty="0"/>
              <a:t>	</a:t>
            </a:r>
            <a:r>
              <a:rPr lang="en-US" dirty="0" smtClean="0"/>
              <a:t>	</a:t>
            </a:r>
            <a:r>
              <a:rPr lang="en-US" dirty="0"/>
              <a:t>	</a:t>
            </a:r>
            <a:r>
              <a:rPr lang="en-US" sz="2400" b="1" dirty="0" smtClean="0">
                <a:solidFill>
                  <a:schemeClr val="bg2">
                    <a:lumMod val="25000"/>
                  </a:schemeClr>
                </a:solidFill>
              </a:rPr>
              <a:t>PARSING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2" name="Rectangle 31"/>
          <p:cNvSpPr/>
          <p:nvPr/>
        </p:nvSpPr>
        <p:spPr>
          <a:xfrm>
            <a:off x="4545749" y="883752"/>
            <a:ext cx="4598251" cy="5658556"/>
          </a:xfrm>
          <a:prstGeom prst="rect">
            <a:avLst/>
          </a:prstGeom>
          <a:solidFill>
            <a:srgbClr val="FFFFFF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dirty="0" smtClean="0"/>
              <a:t>		</a:t>
            </a:r>
            <a:r>
              <a:rPr lang="en-US" sz="2400" b="1" dirty="0" smtClean="0">
                <a:solidFill>
                  <a:schemeClr val="bg2">
                    <a:lumMod val="25000"/>
                  </a:schemeClr>
                </a:solidFill>
              </a:rPr>
              <a:t>INSTANTIATION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9604"/>
            <a:ext cx="8229600" cy="1143000"/>
          </a:xfrm>
          <a:effectLst/>
        </p:spPr>
        <p:txBody>
          <a:bodyPr/>
          <a:lstStyle/>
          <a:p>
            <a:r>
              <a:rPr lang="en-US" sz="4000" dirty="0" smtClean="0"/>
              <a:t>Type-checking Constrained Templates</a:t>
            </a:r>
            <a:endParaRPr lang="en-US" sz="4000" dirty="0"/>
          </a:p>
        </p:txBody>
      </p:sp>
      <p:sp>
        <p:nvSpPr>
          <p:cNvPr id="11" name="Content Placeholder 2"/>
          <p:cNvSpPr>
            <a:spLocks noGrp="1"/>
          </p:cNvSpPr>
          <p:nvPr>
            <p:ph sz="quarter" idx="1"/>
          </p:nvPr>
        </p:nvSpPr>
        <p:spPr>
          <a:xfrm>
            <a:off x="144800" y="1378622"/>
            <a:ext cx="4267198" cy="4525963"/>
          </a:xfrm>
          <a:effectLst/>
        </p:spPr>
        <p:txBody>
          <a:bodyPr numCol="1"/>
          <a:lstStyle/>
          <a:p>
            <a:pPr marL="0" indent="0">
              <a:buNone/>
            </a:pPr>
            <a:r>
              <a:rPr lang="en-US" sz="2300" dirty="0" smtClean="0"/>
              <a:t>Constrained Template Definition: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3200" dirty="0" smtClean="0"/>
          </a:p>
          <a:p>
            <a:pPr marL="0" indent="0">
              <a:buNone/>
            </a:pPr>
            <a:r>
              <a:rPr lang="en-US" sz="2300" dirty="0" smtClean="0"/>
              <a:t>Constrained </a:t>
            </a:r>
          </a:p>
          <a:p>
            <a:pPr marL="0" indent="0">
              <a:buNone/>
            </a:pPr>
            <a:r>
              <a:rPr lang="en-US" sz="2300" dirty="0" smtClean="0"/>
              <a:t>Template Use:</a:t>
            </a:r>
          </a:p>
          <a:p>
            <a:pPr marL="0" indent="0">
              <a:buNone/>
            </a:pPr>
            <a:endParaRPr lang="en-US" sz="3200" dirty="0" smtClean="0"/>
          </a:p>
          <a:p>
            <a:pPr marL="0" indent="0">
              <a:buNone/>
            </a:pPr>
            <a:endParaRPr lang="en-US" sz="3200" dirty="0" smtClean="0"/>
          </a:p>
          <a:p>
            <a:pPr marL="0" indent="0">
              <a:buNone/>
            </a:pPr>
            <a:endParaRPr lang="en-US" sz="3200" dirty="0" smtClean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2"/>
          </p:nvPr>
        </p:nvSpPr>
        <p:spPr>
          <a:xfrm>
            <a:off x="4590733" y="1378622"/>
            <a:ext cx="4038600" cy="4525963"/>
          </a:xfrm>
          <a:effectLst/>
        </p:spPr>
        <p:txBody>
          <a:bodyPr/>
          <a:lstStyle/>
          <a:p>
            <a:pPr marL="0" indent="0">
              <a:buNone/>
            </a:pPr>
            <a:r>
              <a:rPr lang="en-US" sz="2300" dirty="0"/>
              <a:t>Code </a:t>
            </a:r>
            <a:r>
              <a:rPr lang="en-US" sz="2300" dirty="0" smtClean="0"/>
              <a:t>Generation</a:t>
            </a:r>
            <a:r>
              <a:rPr lang="en-US" sz="2300" dirty="0"/>
              <a:t>:</a:t>
            </a:r>
          </a:p>
          <a:p>
            <a:pPr marL="0" indent="0">
              <a:buNone/>
            </a:pPr>
            <a:endParaRPr lang="en-US" sz="3000" dirty="0" smtClean="0"/>
          </a:p>
          <a:p>
            <a:pPr marL="0" indent="0">
              <a:buNone/>
            </a:pPr>
            <a:endParaRPr lang="en-US" sz="3000" dirty="0"/>
          </a:p>
          <a:p>
            <a:pPr marL="0" indent="0">
              <a:buNone/>
            </a:pPr>
            <a:endParaRPr lang="en-US" sz="30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300" dirty="0" smtClean="0"/>
              <a:t>	Specialization </a:t>
            </a:r>
            <a:r>
              <a:rPr lang="en-US" sz="2300" b="1" dirty="0" smtClean="0"/>
              <a:t>+ Models</a:t>
            </a:r>
            <a:r>
              <a:rPr lang="en-US" sz="2300" dirty="0" smtClean="0"/>
              <a:t>:</a:t>
            </a:r>
            <a:endParaRPr lang="en-US" sz="2300" dirty="0"/>
          </a:p>
          <a:p>
            <a:pPr marL="0" indent="0">
              <a:buNone/>
            </a:pPr>
            <a:endParaRPr lang="en-US" sz="2300" dirty="0"/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	 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44799" y="4403163"/>
            <a:ext cx="4267199" cy="1833946"/>
          </a:xfrm>
          <a:prstGeom prst="roundRect">
            <a:avLst>
              <a:gd name="adj" fmla="val 4036"/>
            </a:avLst>
          </a:prstGeom>
          <a:solidFill>
            <a:srgbClr val="EEECE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vector&lt;int&gt; v;</a:t>
            </a: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int i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= accumulate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&lt;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vector&lt;int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&gt;::iterator,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  </a:t>
            </a:r>
          </a:p>
          <a:p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          int, </a:t>
            </a:r>
          </a:p>
          <a:p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          plus&lt;int&gt; &gt;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(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v.begin(), v.end(), 0, </a:t>
            </a:r>
            <a:endParaRPr lang="en-US" sz="1600" dirty="0" smtClean="0">
              <a:solidFill>
                <a:srgbClr val="000090"/>
              </a:solidFill>
              <a:latin typeface="Courier"/>
              <a:cs typeface="Courier"/>
            </a:endParaRP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fr-FR" sz="1600" dirty="0" smtClean="0">
                <a:solidFill>
                  <a:srgbClr val="000090"/>
                </a:solidFill>
                <a:latin typeface="Courier"/>
                <a:cs typeface="Courier"/>
              </a:rPr>
              <a:t>plus</a:t>
            </a:r>
            <a:r>
              <a:rPr lang="fr-FR" sz="1600" dirty="0">
                <a:solidFill>
                  <a:srgbClr val="000090"/>
                </a:solidFill>
                <a:latin typeface="Courier"/>
                <a:cs typeface="Courier"/>
              </a:rPr>
              <a:t>&lt;int&gt;()</a:t>
            </a:r>
            <a:r>
              <a:rPr lang="fr-FR" sz="1600" dirty="0" smtClean="0">
                <a:solidFill>
                  <a:srgbClr val="000090"/>
                </a:solidFill>
                <a:latin typeface="Courier"/>
                <a:cs typeface="Courier"/>
              </a:rPr>
              <a:t>)</a:t>
            </a:r>
            <a:r>
              <a:rPr lang="fr-FR" sz="1600" dirty="0">
                <a:solidFill>
                  <a:srgbClr val="000090"/>
                </a:solidFill>
                <a:latin typeface="Courier"/>
                <a:cs typeface="Courier"/>
              </a:rPr>
              <a:t>;</a:t>
            </a:r>
            <a:endParaRPr lang="en-US" sz="1600" b="1" dirty="0">
              <a:solidFill>
                <a:srgbClr val="000090"/>
              </a:solidFill>
              <a:latin typeface="Courier"/>
              <a:cs typeface="Courier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5194687" y="4784163"/>
            <a:ext cx="3749801" cy="1219200"/>
          </a:xfrm>
          <a:prstGeom prst="roundRect">
            <a:avLst>
              <a:gd name="adj" fmla="val 4036"/>
            </a:avLst>
          </a:prstGeom>
          <a:solidFill>
            <a:schemeClr val="bg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i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nt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accumulate(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vector&lt;int&gt;::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iterator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first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,</a:t>
            </a:r>
          </a:p>
          <a:p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vector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&lt;int&gt;::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iterator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last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,</a:t>
            </a:r>
          </a:p>
          <a:p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int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init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, plus&lt;int&gt;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bin_op);</a:t>
            </a:r>
            <a:endParaRPr lang="en-US" sz="1600" b="1" dirty="0">
              <a:solidFill>
                <a:srgbClr val="000090"/>
              </a:solidFill>
              <a:latin typeface="Courier"/>
              <a:cs typeface="Courier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5065889" y="1812362"/>
            <a:ext cx="3878599" cy="1517857"/>
          </a:xfrm>
          <a:prstGeom prst="roundRect">
            <a:avLst>
              <a:gd name="adj" fmla="val 4036"/>
            </a:avLst>
          </a:prstGeom>
          <a:solidFill>
            <a:schemeClr val="bg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i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nt accumulate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(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vector&lt;int&gt;::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iterator first, </a:t>
            </a: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vector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&lt;int&gt;::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iterator last, </a:t>
            </a: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int init, plus&lt;int&gt; bin_op) </a:t>
            </a:r>
          </a:p>
          <a:p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{ ...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}</a:t>
            </a:r>
            <a:endParaRPr lang="en-US" sz="1600" b="1" dirty="0">
              <a:solidFill>
                <a:srgbClr val="000090"/>
              </a:solidFill>
              <a:latin typeface="Courier"/>
              <a:cs typeface="Courier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494798" y="4973327"/>
            <a:ext cx="2724425" cy="762000"/>
          </a:xfrm>
          <a:prstGeom prst="rect">
            <a:avLst/>
          </a:prstGeom>
          <a:solidFill>
            <a:schemeClr val="tx2">
              <a:lumMod val="20000"/>
              <a:lumOff val="80000"/>
              <a:alpha val="25000"/>
            </a:schemeClr>
          </a:solidFill>
          <a:ln>
            <a:solidFill>
              <a:srgbClr val="00009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Down Arrow 21"/>
          <p:cNvSpPr/>
          <p:nvPr/>
        </p:nvSpPr>
        <p:spPr>
          <a:xfrm rot="10053170">
            <a:off x="7803131" y="3250209"/>
            <a:ext cx="563949" cy="1579111"/>
          </a:xfrm>
          <a:prstGeom prst="downArrow">
            <a:avLst>
              <a:gd name="adj1" fmla="val 36932"/>
              <a:gd name="adj2" fmla="val 47359"/>
            </a:avLst>
          </a:prstGeom>
          <a:solidFill>
            <a:srgbClr val="40404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 rot="20936937">
            <a:off x="7657332" y="3823417"/>
            <a:ext cx="815723" cy="400110"/>
          </a:xfrm>
          <a:prstGeom prst="rect">
            <a:avLst/>
          </a:prstGeom>
          <a:solidFill>
            <a:srgbClr val="CCFFCC"/>
          </a:solidFill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8000"/>
                </a:solidFill>
                <a:effectLst/>
              </a:rPr>
              <a:t>Once!</a:t>
            </a:r>
            <a:endParaRPr lang="en-US" sz="2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8000"/>
              </a:solidFill>
              <a:effectLst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144800" y="1812363"/>
            <a:ext cx="4267199" cy="1395627"/>
          </a:xfrm>
          <a:prstGeom prst="roundRect">
            <a:avLst>
              <a:gd name="adj" fmla="val 4036"/>
            </a:avLst>
          </a:prstGeom>
          <a:solidFill>
            <a:schemeClr val="bg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template&lt;</a:t>
            </a:r>
            <a:r>
              <a:rPr lang="en-US" sz="1600" dirty="0" err="1" smtClean="0">
                <a:solidFill>
                  <a:srgbClr val="000090"/>
                </a:solidFill>
                <a:latin typeface="Courier"/>
                <a:cs typeface="Courier"/>
              </a:rPr>
              <a:t>typename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I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, </a:t>
            </a:r>
            <a:r>
              <a:rPr lang="en-US" sz="1600" dirty="0" err="1" smtClean="0">
                <a:solidFill>
                  <a:srgbClr val="000090"/>
                </a:solidFill>
                <a:latin typeface="Courier"/>
                <a:cs typeface="Courier"/>
              </a:rPr>
              <a:t>typename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T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, </a:t>
            </a: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       typename </a:t>
            </a:r>
            <a:r>
              <a:rPr lang="en-US" sz="1600" b="1" dirty="0" err="1" smtClean="0">
                <a:solidFill>
                  <a:srgbClr val="000090"/>
                </a:solidFill>
                <a:latin typeface="Courier"/>
                <a:cs typeface="Courier"/>
              </a:rPr>
              <a:t>BinOp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&gt;</a:t>
            </a: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requires(</a:t>
            </a:r>
            <a:r>
              <a:rPr lang="en-US" sz="1600" b="1" dirty="0" err="1">
                <a:solidFill>
                  <a:srgbClr val="000090"/>
                </a:solidFill>
                <a:latin typeface="Courier"/>
                <a:cs typeface="Courier"/>
              </a:rPr>
              <a:t>InputIterator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&lt;I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&gt;,</a:t>
            </a:r>
          </a:p>
          <a:p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         </a:t>
            </a:r>
            <a:r>
              <a:rPr lang="en-US" sz="1600" b="1" dirty="0" err="1" smtClean="0">
                <a:solidFill>
                  <a:srgbClr val="000090"/>
                </a:solidFill>
                <a:latin typeface="Courier"/>
                <a:cs typeface="Courier"/>
              </a:rPr>
              <a:t>BinaryFunction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&lt;Op&gt;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, ...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)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T accumulate(...) { ... }</a:t>
            </a:r>
            <a:endParaRPr lang="en-US" sz="1600" dirty="0">
              <a:solidFill>
                <a:srgbClr val="000090"/>
              </a:solidFill>
              <a:latin typeface="Courier"/>
              <a:cs typeface="Courier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231355" y="1942852"/>
            <a:ext cx="2973757" cy="413701"/>
          </a:xfrm>
          <a:prstGeom prst="rect">
            <a:avLst/>
          </a:prstGeom>
          <a:solidFill>
            <a:schemeClr val="tx2">
              <a:lumMod val="20000"/>
              <a:lumOff val="80000"/>
              <a:alpha val="25000"/>
            </a:schemeClr>
          </a:solidFill>
          <a:ln>
            <a:solidFill>
              <a:srgbClr val="00009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Rectangle 27"/>
          <p:cNvSpPr/>
          <p:nvPr/>
        </p:nvSpPr>
        <p:spPr>
          <a:xfrm>
            <a:off x="1273688" y="2416986"/>
            <a:ext cx="2973757" cy="413701"/>
          </a:xfrm>
          <a:prstGeom prst="rect">
            <a:avLst/>
          </a:prstGeom>
          <a:solidFill>
            <a:schemeClr val="tx2">
              <a:lumMod val="20000"/>
              <a:lumOff val="80000"/>
              <a:alpha val="25000"/>
            </a:schemeClr>
          </a:solidFill>
          <a:ln>
            <a:solidFill>
              <a:srgbClr val="00009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Right Arrow Callout 29"/>
          <p:cNvSpPr/>
          <p:nvPr/>
        </p:nvSpPr>
        <p:spPr>
          <a:xfrm rot="1556093">
            <a:off x="2694270" y="3442908"/>
            <a:ext cx="2450477" cy="1849702"/>
          </a:xfrm>
          <a:prstGeom prst="rightArrowCallout">
            <a:avLst>
              <a:gd name="adj1" fmla="val 12584"/>
              <a:gd name="adj2" fmla="val 12196"/>
              <a:gd name="adj3" fmla="val 12531"/>
              <a:gd name="adj4" fmla="val 11254"/>
            </a:avLst>
          </a:prstGeom>
          <a:solidFill>
            <a:schemeClr val="tx1">
              <a:lumMod val="65000"/>
              <a:lumOff val="35000"/>
            </a:scheme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ectangle 25"/>
          <p:cNvSpPr/>
          <p:nvPr/>
        </p:nvSpPr>
        <p:spPr>
          <a:xfrm rot="20936937">
            <a:off x="2588258" y="3461774"/>
            <a:ext cx="817602" cy="400110"/>
          </a:xfrm>
          <a:prstGeom prst="rect">
            <a:avLst/>
          </a:prstGeom>
          <a:solidFill>
            <a:srgbClr val="CCFFCC"/>
          </a:solidFill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8000"/>
                </a:solidFill>
                <a:effectLst/>
              </a:rPr>
              <a:t>Check</a:t>
            </a:r>
          </a:p>
        </p:txBody>
      </p:sp>
      <p:sp>
        <p:nvSpPr>
          <p:cNvPr id="29" name="Rectangle 28"/>
          <p:cNvSpPr/>
          <p:nvPr/>
        </p:nvSpPr>
        <p:spPr>
          <a:xfrm rot="20936937">
            <a:off x="2092153" y="3822107"/>
            <a:ext cx="2108269" cy="400110"/>
          </a:xfrm>
          <a:prstGeom prst="rect">
            <a:avLst/>
          </a:prstGeom>
          <a:solidFill>
            <a:srgbClr val="CCFFCC"/>
          </a:solidFill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8000"/>
                </a:solidFill>
                <a:effectLst/>
              </a:rPr>
              <a:t>Constraints-Check</a:t>
            </a:r>
            <a:endParaRPr lang="en-US" sz="2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8000"/>
              </a:solidFill>
              <a:effectLst/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5065889" y="5904585"/>
            <a:ext cx="3951111" cy="839051"/>
          </a:xfrm>
          <a:prstGeom prst="roundRect">
            <a:avLst>
              <a:gd name="adj" fmla="val 4036"/>
            </a:avLst>
          </a:prstGeom>
          <a:solidFill>
            <a:schemeClr val="bg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b="1" dirty="0" err="1" smtClean="0">
                <a:solidFill>
                  <a:srgbClr val="000090"/>
                </a:solidFill>
                <a:latin typeface="Courier New"/>
                <a:cs typeface="Courier New"/>
              </a:rPr>
              <a:t>InputIterator</a:t>
            </a:r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&lt;vector</a:t>
            </a:r>
            <a:r>
              <a:rPr lang="en-US" sz="1600" b="1" dirty="0">
                <a:solidFill>
                  <a:srgbClr val="000090"/>
                </a:solidFill>
                <a:latin typeface="Courier New"/>
                <a:cs typeface="Courier New"/>
              </a:rPr>
              <a:t>&lt;int&gt;::</a:t>
            </a:r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iterator&gt;, </a:t>
            </a:r>
            <a:r>
              <a:rPr lang="en-US" sz="1600" b="1" dirty="0" err="1" smtClean="0">
                <a:solidFill>
                  <a:srgbClr val="000090"/>
                </a:solidFill>
                <a:latin typeface="Courier New"/>
                <a:cs typeface="Courier New"/>
              </a:rPr>
              <a:t>BinaryFunction</a:t>
            </a:r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&lt;</a:t>
            </a:r>
            <a:r>
              <a:rPr lang="en-US" sz="1600" b="1" dirty="0" err="1" smtClean="0">
                <a:solidFill>
                  <a:srgbClr val="000090"/>
                </a:solidFill>
                <a:latin typeface="Courier New"/>
                <a:cs typeface="Courier New"/>
              </a:rPr>
              <a:t>bin_op</a:t>
            </a:r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&gt;, ...</a:t>
            </a:r>
            <a:endParaRPr lang="en-US" sz="1600" b="1" dirty="0">
              <a:solidFill>
                <a:srgbClr val="000090"/>
              </a:solidFill>
              <a:latin typeface="Courier New"/>
              <a:cs typeface="Courier New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5065889" y="5904585"/>
            <a:ext cx="3951111" cy="828946"/>
          </a:xfrm>
          <a:prstGeom prst="rect">
            <a:avLst/>
          </a:prstGeom>
          <a:solidFill>
            <a:schemeClr val="tx2">
              <a:lumMod val="20000"/>
              <a:lumOff val="80000"/>
              <a:alpha val="25000"/>
            </a:schemeClr>
          </a:solidFill>
          <a:ln>
            <a:solidFill>
              <a:srgbClr val="00009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3045840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40140"/>
          </a:xfrm>
        </p:spPr>
        <p:txBody>
          <a:bodyPr/>
          <a:lstStyle/>
          <a:p>
            <a:r>
              <a:rPr lang="en-US" sz="4000" dirty="0" smtClean="0"/>
              <a:t>Entity </a:t>
            </a:r>
            <a:r>
              <a:rPr lang="en-US" sz="4000" dirty="0"/>
              <a:t>(</a:t>
            </a:r>
            <a:r>
              <a:rPr lang="en-US" sz="4000" dirty="0" smtClean="0"/>
              <a:t>Reference) Rebuilding: Example</a:t>
            </a:r>
            <a:endParaRPr lang="en-US" sz="4000" dirty="0"/>
          </a:p>
        </p:txBody>
      </p:sp>
      <p:sp>
        <p:nvSpPr>
          <p:cNvPr id="33" name="Rectangle 32"/>
          <p:cNvSpPr/>
          <p:nvPr/>
        </p:nvSpPr>
        <p:spPr>
          <a:xfrm>
            <a:off x="0" y="1044222"/>
            <a:ext cx="4547724" cy="5658556"/>
          </a:xfrm>
          <a:prstGeom prst="rect">
            <a:avLst/>
          </a:prstGeom>
          <a:solidFill>
            <a:srgbClr val="FFFFFF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Rectangle 33"/>
          <p:cNvSpPr/>
          <p:nvPr/>
        </p:nvSpPr>
        <p:spPr>
          <a:xfrm>
            <a:off x="3501" y="1044222"/>
            <a:ext cx="4547724" cy="5658556"/>
          </a:xfrm>
          <a:prstGeom prst="rect">
            <a:avLst/>
          </a:prstGeom>
          <a:solidFill>
            <a:schemeClr val="bg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2000" dirty="0"/>
              <a:t>		</a:t>
            </a:r>
            <a:r>
              <a:rPr lang="en-US" sz="2000" b="1" dirty="0">
                <a:solidFill>
                  <a:schemeClr val="bg2">
                    <a:lumMod val="25000"/>
                  </a:schemeClr>
                </a:solidFill>
              </a:rPr>
              <a:t>PARSING</a:t>
            </a:r>
            <a:r>
              <a:rPr lang="en-US" sz="2000" dirty="0"/>
              <a:t> </a:t>
            </a:r>
          </a:p>
          <a:p>
            <a:endParaRPr lang="en-US" sz="2000" b="1" dirty="0" smtClean="0">
              <a:solidFill>
                <a:schemeClr val="tx1"/>
              </a:solidFill>
            </a:endParaRPr>
          </a:p>
          <a:p>
            <a:r>
              <a:rPr lang="en-US" sz="2000" b="1" dirty="0" smtClean="0">
                <a:solidFill>
                  <a:schemeClr val="tx1"/>
                </a:solidFill>
              </a:rPr>
              <a:t>	Constraints Environment:</a:t>
            </a:r>
          </a:p>
          <a:p>
            <a:endParaRPr lang="en-US" sz="2000" b="1" dirty="0" smtClean="0">
              <a:solidFill>
                <a:schemeClr val="tx1"/>
              </a:solidFill>
            </a:endParaRPr>
          </a:p>
          <a:p>
            <a:endParaRPr lang="en-US" sz="2000" b="1" dirty="0">
              <a:solidFill>
                <a:schemeClr val="tx1"/>
              </a:solidFill>
            </a:endParaRPr>
          </a:p>
          <a:p>
            <a:endParaRPr lang="en-US" sz="2000" b="1" dirty="0" smtClean="0">
              <a:solidFill>
                <a:schemeClr val="tx1"/>
              </a:solidFill>
            </a:endParaRPr>
          </a:p>
          <a:p>
            <a:endParaRPr lang="en-US" sz="2000" b="1" dirty="0">
              <a:solidFill>
                <a:schemeClr val="tx1"/>
              </a:solidFill>
            </a:endParaRPr>
          </a:p>
          <a:p>
            <a:endParaRPr lang="en-US" sz="2000" b="1" dirty="0" smtClean="0">
              <a:solidFill>
                <a:schemeClr val="tx1"/>
              </a:solidFill>
            </a:endParaRPr>
          </a:p>
          <a:p>
            <a:endParaRPr lang="en-US" sz="2000" b="1" dirty="0">
              <a:solidFill>
                <a:schemeClr val="tx1"/>
              </a:solidFill>
            </a:endParaRPr>
          </a:p>
          <a:p>
            <a:r>
              <a:rPr lang="en-US" sz="2000" b="1" dirty="0" smtClean="0">
                <a:solidFill>
                  <a:schemeClr val="tx1"/>
                </a:solidFill>
              </a:rPr>
              <a:t>	Constrained</a:t>
            </a:r>
          </a:p>
          <a:p>
            <a:r>
              <a:rPr lang="en-US" sz="2000" b="1" dirty="0">
                <a:solidFill>
                  <a:schemeClr val="tx1"/>
                </a:solidFill>
              </a:rPr>
              <a:t>	</a:t>
            </a:r>
            <a:r>
              <a:rPr lang="en-US" sz="2000" b="1" dirty="0" smtClean="0">
                <a:solidFill>
                  <a:schemeClr val="tx1"/>
                </a:solidFill>
              </a:rPr>
              <a:t>Template </a:t>
            </a:r>
            <a:r>
              <a:rPr lang="en-US" sz="2000" b="1" dirty="0">
                <a:solidFill>
                  <a:schemeClr val="tx1"/>
                </a:solidFill>
              </a:rPr>
              <a:t>Definition:</a:t>
            </a:r>
          </a:p>
          <a:p>
            <a:endParaRPr lang="en-US" sz="2000" b="1" dirty="0" smtClean="0">
              <a:solidFill>
                <a:schemeClr val="tx1"/>
              </a:solidFill>
            </a:endParaRPr>
          </a:p>
        </p:txBody>
      </p:sp>
      <p:sp>
        <p:nvSpPr>
          <p:cNvPr id="35" name="Rounded Rectangle 34"/>
          <p:cNvSpPr/>
          <p:nvPr/>
        </p:nvSpPr>
        <p:spPr>
          <a:xfrm>
            <a:off x="329132" y="4617654"/>
            <a:ext cx="3449996" cy="1938040"/>
          </a:xfrm>
          <a:prstGeom prst="roundRect">
            <a:avLst>
              <a:gd name="adj" fmla="val 4036"/>
            </a:avLst>
          </a:prstGeom>
          <a:solidFill>
            <a:schemeClr val="bg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template&lt;typename T,…&gt;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requires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(C&lt;T,…&gt;,…)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void func(T a,…) {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 …</a:t>
            </a:r>
            <a:endParaRPr lang="en-US" sz="1600" dirty="0">
              <a:solidFill>
                <a:srgbClr val="000090"/>
              </a:solidFill>
              <a:latin typeface="Courier"/>
              <a:cs typeface="Courier"/>
            </a:endParaRP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 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foo(…)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;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 …</a:t>
            </a:r>
            <a:endParaRPr lang="en-US" sz="1600" dirty="0">
              <a:solidFill>
                <a:srgbClr val="000090"/>
              </a:solidFill>
              <a:latin typeface="Courier"/>
              <a:cs typeface="Courier"/>
            </a:endParaRP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}</a:t>
            </a:r>
          </a:p>
        </p:txBody>
      </p:sp>
      <p:sp>
        <p:nvSpPr>
          <p:cNvPr id="36" name="Rectangle 35"/>
          <p:cNvSpPr/>
          <p:nvPr/>
        </p:nvSpPr>
        <p:spPr>
          <a:xfrm>
            <a:off x="4545749" y="1044222"/>
            <a:ext cx="4598251" cy="5658556"/>
          </a:xfrm>
          <a:prstGeom prst="rect">
            <a:avLst/>
          </a:prstGeom>
          <a:solidFill>
            <a:srgbClr val="FFFFFF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2000" dirty="0"/>
              <a:t>		</a:t>
            </a:r>
            <a:r>
              <a:rPr lang="en-US" sz="2000" b="1" dirty="0" smtClean="0">
                <a:solidFill>
                  <a:schemeClr val="bg2">
                    <a:lumMod val="25000"/>
                  </a:schemeClr>
                </a:solidFill>
              </a:rPr>
              <a:t>INSTANTIATION</a:t>
            </a:r>
          </a:p>
          <a:p>
            <a:endParaRPr lang="en-US" sz="2000" b="1" dirty="0" smtClean="0">
              <a:solidFill>
                <a:srgbClr val="000000"/>
              </a:solidFill>
            </a:endParaRPr>
          </a:p>
          <a:p>
            <a:r>
              <a:rPr lang="en-US" sz="2000" b="1" dirty="0" smtClean="0">
                <a:solidFill>
                  <a:srgbClr val="000000"/>
                </a:solidFill>
              </a:rPr>
              <a:t>	Concrete Concept Models:</a:t>
            </a:r>
          </a:p>
          <a:p>
            <a:r>
              <a:rPr lang="en-US" dirty="0" smtClean="0"/>
              <a:t> </a:t>
            </a:r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b="1" dirty="0" smtClean="0">
                <a:solidFill>
                  <a:schemeClr val="tx1"/>
                </a:solidFill>
              </a:rPr>
              <a:t>	</a:t>
            </a:r>
            <a:r>
              <a:rPr lang="en-US" sz="2000" b="1" dirty="0" smtClean="0">
                <a:solidFill>
                  <a:schemeClr val="tx1"/>
                </a:solidFill>
              </a:rPr>
              <a:t>Constrained</a:t>
            </a:r>
            <a:endParaRPr lang="en-US" sz="2000" b="1" dirty="0">
              <a:solidFill>
                <a:schemeClr val="tx1"/>
              </a:solidFill>
            </a:endParaRPr>
          </a:p>
          <a:p>
            <a:r>
              <a:rPr lang="en-US" sz="2000" b="1" dirty="0" smtClean="0">
                <a:solidFill>
                  <a:srgbClr val="000000"/>
                </a:solidFill>
              </a:rPr>
              <a:t>	Template </a:t>
            </a:r>
            <a:r>
              <a:rPr lang="en-US" sz="2000" b="1" dirty="0">
                <a:solidFill>
                  <a:srgbClr val="000000"/>
                </a:solidFill>
              </a:rPr>
              <a:t>Specialization:</a:t>
            </a:r>
          </a:p>
          <a:p>
            <a:endParaRPr lang="en-US" dirty="0"/>
          </a:p>
        </p:txBody>
      </p:sp>
      <p:sp>
        <p:nvSpPr>
          <p:cNvPr id="37" name="Rounded Rectangle 36"/>
          <p:cNvSpPr/>
          <p:nvPr/>
        </p:nvSpPr>
        <p:spPr>
          <a:xfrm>
            <a:off x="5094736" y="4627771"/>
            <a:ext cx="3449996" cy="394088"/>
          </a:xfrm>
          <a:prstGeom prst="roundRect">
            <a:avLst>
              <a:gd name="adj" fmla="val 4036"/>
            </a:avLst>
          </a:prstGeom>
          <a:solidFill>
            <a:schemeClr val="bg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void func(int a,…);</a:t>
            </a:r>
            <a:endParaRPr lang="en-US" sz="1600" dirty="0">
              <a:solidFill>
                <a:srgbClr val="000090"/>
              </a:solidFill>
              <a:latin typeface="Courier"/>
              <a:cs typeface="Courier"/>
            </a:endParaRPr>
          </a:p>
        </p:txBody>
      </p:sp>
      <p:sp>
        <p:nvSpPr>
          <p:cNvPr id="38" name="Rounded Rectangle 37"/>
          <p:cNvSpPr/>
          <p:nvPr/>
        </p:nvSpPr>
        <p:spPr>
          <a:xfrm>
            <a:off x="329220" y="2143838"/>
            <a:ext cx="3445868" cy="1293384"/>
          </a:xfrm>
          <a:prstGeom prst="roundRect">
            <a:avLst>
              <a:gd name="adj" fmla="val 4036"/>
            </a:avLst>
          </a:prstGeom>
          <a:solidFill>
            <a:schemeClr val="bg2"/>
          </a:solidFill>
          <a:effectLst>
            <a:glow rad="101600">
              <a:schemeClr val="accent2">
                <a:lumMod val="50000"/>
                <a:alpha val="75000"/>
              </a:schemeClr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600" b="1" dirty="0">
              <a:solidFill>
                <a:srgbClr val="000090"/>
              </a:solidFill>
              <a:latin typeface="Courier"/>
              <a:cs typeface="Courier"/>
            </a:endParaRPr>
          </a:p>
        </p:txBody>
      </p:sp>
      <p:sp>
        <p:nvSpPr>
          <p:cNvPr id="39" name="Rounded Rectangle 38"/>
          <p:cNvSpPr/>
          <p:nvPr/>
        </p:nvSpPr>
        <p:spPr>
          <a:xfrm>
            <a:off x="329132" y="2142787"/>
            <a:ext cx="2851055" cy="1293384"/>
          </a:xfrm>
          <a:prstGeom prst="roundRect">
            <a:avLst>
              <a:gd name="adj" fmla="val 4036"/>
            </a:avLst>
          </a:prstGeom>
          <a:solidFill>
            <a:srgbClr val="EEECE1"/>
          </a:solidFill>
          <a:ln>
            <a:solidFill>
              <a:srgbClr val="00009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constraint 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C&lt;T,…&gt; {</a:t>
            </a: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 …</a:t>
            </a: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 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void foo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(…)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;</a:t>
            </a: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…</a:t>
            </a:r>
            <a:endParaRPr lang="en-US" sz="1600" dirty="0">
              <a:solidFill>
                <a:srgbClr val="000090"/>
              </a:solidFill>
              <a:latin typeface="Courier"/>
              <a:cs typeface="Courier"/>
            </a:endParaRPr>
          </a:p>
          <a:p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}</a:t>
            </a:r>
            <a:endParaRPr lang="en-US" sz="1600" b="1" dirty="0">
              <a:solidFill>
                <a:srgbClr val="000090"/>
              </a:solidFill>
              <a:latin typeface="Courier"/>
              <a:cs typeface="Courier"/>
            </a:endParaRPr>
          </a:p>
        </p:txBody>
      </p:sp>
      <p:sp>
        <p:nvSpPr>
          <p:cNvPr id="40" name="Rounded Rectangle 39"/>
          <p:cNvSpPr/>
          <p:nvPr/>
        </p:nvSpPr>
        <p:spPr>
          <a:xfrm>
            <a:off x="3180275" y="2142787"/>
            <a:ext cx="627272" cy="1293384"/>
          </a:xfrm>
          <a:prstGeom prst="roundRect">
            <a:avLst>
              <a:gd name="adj" fmla="val 4036"/>
            </a:avLst>
          </a:prstGeom>
          <a:solidFill>
            <a:srgbClr val="EEECE1"/>
          </a:solidFill>
          <a:ln>
            <a:solidFill>
              <a:srgbClr val="00009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…</a:t>
            </a:r>
            <a:endParaRPr lang="en-US" sz="1600" b="1" dirty="0">
              <a:solidFill>
                <a:srgbClr val="000090"/>
              </a:solidFill>
              <a:latin typeface="Courier"/>
              <a:cs typeface="Courier"/>
            </a:endParaRPr>
          </a:p>
        </p:txBody>
      </p:sp>
      <p:sp>
        <p:nvSpPr>
          <p:cNvPr id="41" name="Rounded Rectangle 40"/>
          <p:cNvSpPr/>
          <p:nvPr/>
        </p:nvSpPr>
        <p:spPr>
          <a:xfrm>
            <a:off x="5094736" y="2162016"/>
            <a:ext cx="3614951" cy="1293384"/>
          </a:xfrm>
          <a:prstGeom prst="roundRect">
            <a:avLst>
              <a:gd name="adj" fmla="val 4036"/>
            </a:avLst>
          </a:prstGeom>
          <a:solidFill>
            <a:srgbClr val="EEECE1"/>
          </a:solidFill>
          <a:effectLst>
            <a:glow rad="101600">
              <a:schemeClr val="accent2">
                <a:lumMod val="50000"/>
                <a:alpha val="75000"/>
              </a:schemeClr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600" b="1" dirty="0">
              <a:solidFill>
                <a:srgbClr val="000090"/>
              </a:solidFill>
              <a:latin typeface="Courier"/>
              <a:cs typeface="Courier"/>
            </a:endParaRPr>
          </a:p>
        </p:txBody>
      </p:sp>
      <p:sp>
        <p:nvSpPr>
          <p:cNvPr id="42" name="Rounded Rectangle 41"/>
          <p:cNvSpPr/>
          <p:nvPr/>
        </p:nvSpPr>
        <p:spPr>
          <a:xfrm>
            <a:off x="5102872" y="2148874"/>
            <a:ext cx="2979543" cy="1293384"/>
          </a:xfrm>
          <a:prstGeom prst="roundRect">
            <a:avLst>
              <a:gd name="adj" fmla="val 4036"/>
            </a:avLst>
          </a:prstGeom>
          <a:solidFill>
            <a:srgbClr val="EEECE1"/>
          </a:solidFill>
          <a:ln>
            <a:solidFill>
              <a:srgbClr val="00009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c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oncept_map 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C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&lt;int,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…&gt; {</a:t>
            </a: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 …</a:t>
            </a: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 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void foo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(…)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;</a:t>
            </a: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…</a:t>
            </a:r>
            <a:endParaRPr lang="en-US" sz="1600" dirty="0">
              <a:solidFill>
                <a:srgbClr val="000090"/>
              </a:solidFill>
              <a:latin typeface="Courier"/>
              <a:cs typeface="Courier"/>
            </a:endParaRPr>
          </a:p>
          <a:p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}</a:t>
            </a:r>
            <a:endParaRPr lang="en-US" sz="1600" b="1" dirty="0">
              <a:solidFill>
                <a:srgbClr val="000090"/>
              </a:solidFill>
              <a:latin typeface="Courier"/>
              <a:cs typeface="Courier"/>
            </a:endParaRPr>
          </a:p>
        </p:txBody>
      </p:sp>
      <p:sp>
        <p:nvSpPr>
          <p:cNvPr id="43" name="Rounded Rectangle 42"/>
          <p:cNvSpPr/>
          <p:nvPr/>
        </p:nvSpPr>
        <p:spPr>
          <a:xfrm>
            <a:off x="8082415" y="2143838"/>
            <a:ext cx="627272" cy="1293384"/>
          </a:xfrm>
          <a:prstGeom prst="roundRect">
            <a:avLst>
              <a:gd name="adj" fmla="val 4036"/>
            </a:avLst>
          </a:prstGeom>
          <a:solidFill>
            <a:srgbClr val="EEECE1"/>
          </a:solidFill>
          <a:ln>
            <a:solidFill>
              <a:srgbClr val="00009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…</a:t>
            </a:r>
            <a:endParaRPr lang="en-US" sz="1600" b="1" dirty="0">
              <a:solidFill>
                <a:srgbClr val="000090"/>
              </a:solidFill>
              <a:latin typeface="Courier"/>
              <a:cs typeface="Courier"/>
            </a:endParaRPr>
          </a:p>
        </p:txBody>
      </p:sp>
      <p:sp>
        <p:nvSpPr>
          <p:cNvPr id="44" name="Bent Arrow 43"/>
          <p:cNvSpPr/>
          <p:nvPr/>
        </p:nvSpPr>
        <p:spPr>
          <a:xfrm rot="5763154" flipH="1">
            <a:off x="2127756" y="4181671"/>
            <a:ext cx="1769854" cy="343681"/>
          </a:xfrm>
          <a:prstGeom prst="bent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5" name="Rounded Rectangle 44"/>
          <p:cNvSpPr/>
          <p:nvPr/>
        </p:nvSpPr>
        <p:spPr>
          <a:xfrm>
            <a:off x="5094736" y="5088010"/>
            <a:ext cx="3449996" cy="1467683"/>
          </a:xfrm>
          <a:prstGeom prst="roundRect">
            <a:avLst>
              <a:gd name="adj" fmla="val 4036"/>
            </a:avLst>
          </a:prstGeom>
          <a:solidFill>
            <a:schemeClr val="bg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void func(int a,…) {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 …</a:t>
            </a:r>
            <a:endParaRPr lang="en-US" sz="1600" dirty="0">
              <a:solidFill>
                <a:srgbClr val="000090"/>
              </a:solidFill>
              <a:latin typeface="Courier"/>
              <a:cs typeface="Courier"/>
            </a:endParaRP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 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foo(…)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;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 …</a:t>
            </a:r>
            <a:endParaRPr lang="en-US" sz="1600" dirty="0">
              <a:solidFill>
                <a:srgbClr val="000090"/>
              </a:solidFill>
              <a:latin typeface="Courier"/>
              <a:cs typeface="Courier"/>
            </a:endParaRP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}</a:t>
            </a:r>
          </a:p>
        </p:txBody>
      </p:sp>
      <p:sp>
        <p:nvSpPr>
          <p:cNvPr id="46" name="Curved Right Arrow 45"/>
          <p:cNvSpPr/>
          <p:nvPr/>
        </p:nvSpPr>
        <p:spPr>
          <a:xfrm flipV="1">
            <a:off x="180837" y="2751666"/>
            <a:ext cx="470454" cy="3109678"/>
          </a:xfrm>
          <a:prstGeom prst="curvedRight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7" name="Curved Right Arrow 46"/>
          <p:cNvSpPr/>
          <p:nvPr/>
        </p:nvSpPr>
        <p:spPr>
          <a:xfrm flipV="1">
            <a:off x="4841904" y="2751667"/>
            <a:ext cx="511050" cy="3123790"/>
          </a:xfrm>
          <a:prstGeom prst="curvedRight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8" name="Right Arrow 47"/>
          <p:cNvSpPr/>
          <p:nvPr/>
        </p:nvSpPr>
        <p:spPr>
          <a:xfrm>
            <a:off x="1723148" y="5709396"/>
            <a:ext cx="3371588" cy="242510"/>
          </a:xfrm>
          <a:prstGeom prst="rightArrow">
            <a:avLst/>
          </a:prstGeom>
          <a:pattFill prst="dkVert">
            <a:fgClr>
              <a:srgbClr val="000090"/>
            </a:fgClr>
            <a:bgClr>
              <a:prstClr val="white"/>
            </a:bgClr>
          </a:pattFill>
          <a:ln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0" name="Rectangle 49"/>
          <p:cNvSpPr/>
          <p:nvPr/>
        </p:nvSpPr>
        <p:spPr>
          <a:xfrm>
            <a:off x="315109" y="2150922"/>
            <a:ext cx="3478327" cy="1293384"/>
          </a:xfrm>
          <a:prstGeom prst="rect">
            <a:avLst/>
          </a:prstGeom>
          <a:solidFill>
            <a:srgbClr val="DCE6F2">
              <a:alpha val="15000"/>
            </a:srgbClr>
          </a:solidFill>
          <a:ln>
            <a:solidFill>
              <a:srgbClr val="00009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ourier"/>
              <a:cs typeface="Courier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5094736" y="2148874"/>
            <a:ext cx="3650103" cy="1293384"/>
          </a:xfrm>
          <a:prstGeom prst="rect">
            <a:avLst/>
          </a:prstGeom>
          <a:solidFill>
            <a:srgbClr val="EEECE1">
              <a:alpha val="15000"/>
            </a:srgbClr>
          </a:solidFill>
          <a:ln>
            <a:solidFill>
              <a:srgbClr val="00009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ourier"/>
              <a:cs typeface="Courier"/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1422509" y="4939843"/>
            <a:ext cx="1220611" cy="296334"/>
          </a:xfrm>
          <a:prstGeom prst="rect">
            <a:avLst/>
          </a:prstGeom>
          <a:solidFill>
            <a:schemeClr val="tx2">
              <a:lumMod val="20000"/>
              <a:lumOff val="80000"/>
              <a:alpha val="25000"/>
            </a:schemeClr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362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293" y="147638"/>
            <a:ext cx="8683262" cy="1143000"/>
          </a:xfrm>
        </p:spPr>
        <p:txBody>
          <a:bodyPr/>
          <a:lstStyle/>
          <a:p>
            <a:r>
              <a:rPr lang="en-US" sz="4000" dirty="0" smtClean="0"/>
              <a:t>Implementation Considerations</a:t>
            </a:r>
            <a:endParaRPr lang="en-US" sz="40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62293" y="829732"/>
            <a:ext cx="8543039" cy="4913491"/>
          </a:xfrm>
          <a:noFill/>
        </p:spPr>
        <p:txBody>
          <a:bodyPr numCol="2"/>
          <a:lstStyle/>
          <a:p>
            <a:pPr>
              <a:buFont typeface="Wingdings" charset="2"/>
              <a:buChar char="²"/>
            </a:pPr>
            <a:r>
              <a:rPr lang="en-US" sz="2400" u="sng" dirty="0" smtClean="0"/>
              <a:t>Concept Definition:</a:t>
            </a:r>
          </a:p>
          <a:p>
            <a:pPr lvl="1">
              <a:buFont typeface="Arial"/>
              <a:buChar char="•"/>
            </a:pPr>
            <a:r>
              <a:rPr lang="en-US" sz="2000" dirty="0" smtClean="0"/>
              <a:t>Parsing</a:t>
            </a:r>
          </a:p>
          <a:p>
            <a:pPr lvl="1">
              <a:buFont typeface="Arial"/>
              <a:buChar char="•"/>
            </a:pPr>
            <a:r>
              <a:rPr lang="en-US" sz="2000" dirty="0" smtClean="0"/>
              <a:t>Name lookup, modified</a:t>
            </a:r>
          </a:p>
          <a:p>
            <a:pPr lvl="2"/>
            <a:r>
              <a:rPr lang="en-US" sz="1600" dirty="0" smtClean="0"/>
              <a:t>In refinements</a:t>
            </a:r>
            <a:endParaRPr lang="en-US" sz="1600" dirty="0"/>
          </a:p>
          <a:p>
            <a:pPr lvl="1">
              <a:buFont typeface="Arial"/>
              <a:buChar char="•"/>
            </a:pPr>
            <a:r>
              <a:rPr lang="en-US" sz="2000" dirty="0" smtClean="0"/>
              <a:t>Well-formed ?</a:t>
            </a:r>
          </a:p>
          <a:p>
            <a:pPr marL="457200" lvl="1" indent="0">
              <a:buNone/>
            </a:pPr>
            <a:endParaRPr lang="en-US" sz="1000" dirty="0" smtClean="0"/>
          </a:p>
          <a:p>
            <a:pPr>
              <a:buFont typeface="Wingdings" charset="2"/>
              <a:buChar char="²"/>
            </a:pPr>
            <a:r>
              <a:rPr lang="en-US" sz="2400" u="sng" dirty="0" smtClean="0"/>
              <a:t>Constrained </a:t>
            </a:r>
            <a:r>
              <a:rPr lang="en-US" sz="2400" u="sng" dirty="0"/>
              <a:t>Template </a:t>
            </a:r>
            <a:r>
              <a:rPr lang="en-US" sz="2400" u="sng" dirty="0" smtClean="0"/>
              <a:t>Definition:</a:t>
            </a:r>
            <a:endParaRPr lang="en-US" sz="2400" u="sng" dirty="0"/>
          </a:p>
          <a:p>
            <a:pPr lvl="1">
              <a:buFont typeface="Arial"/>
              <a:buChar char="•"/>
            </a:pPr>
            <a:r>
              <a:rPr lang="en-US" sz="2000" dirty="0" smtClean="0"/>
              <a:t>Parsing constraints environment</a:t>
            </a:r>
          </a:p>
          <a:p>
            <a:pPr lvl="2"/>
            <a:r>
              <a:rPr lang="en-US" sz="1600" dirty="0" smtClean="0"/>
              <a:t>Restricted Scope:</a:t>
            </a:r>
            <a:r>
              <a:rPr lang="en-US" sz="1600" dirty="0"/>
              <a:t> </a:t>
            </a:r>
            <a:endParaRPr lang="en-US" sz="1600" dirty="0" smtClean="0"/>
          </a:p>
          <a:p>
            <a:pPr marL="914400" lvl="2" indent="0">
              <a:buNone/>
            </a:pPr>
            <a:r>
              <a:rPr lang="en-US" sz="1600" dirty="0"/>
              <a:t> </a:t>
            </a:r>
            <a:r>
              <a:rPr lang="en-US" sz="1600" dirty="0" smtClean="0"/>
              <a:t>    Starts at the beginning of the </a:t>
            </a:r>
          </a:p>
          <a:p>
            <a:pPr marL="914400" lvl="2" indent="0">
              <a:buNone/>
            </a:pPr>
            <a:r>
              <a:rPr lang="en-US" sz="1600" dirty="0"/>
              <a:t>	</a:t>
            </a:r>
            <a:r>
              <a:rPr lang="en-US" sz="1600" dirty="0" smtClean="0"/>
              <a:t>constraints environment</a:t>
            </a:r>
          </a:p>
          <a:p>
            <a:pPr lvl="1">
              <a:buFont typeface="Arial"/>
              <a:buChar char="•"/>
            </a:pPr>
            <a:r>
              <a:rPr lang="en-US" sz="2000" dirty="0"/>
              <a:t>Name lookup, </a:t>
            </a:r>
            <a:r>
              <a:rPr lang="en-US" sz="2000" dirty="0" smtClean="0"/>
              <a:t>modified</a:t>
            </a:r>
            <a:endParaRPr lang="en-US" sz="1600" dirty="0" smtClean="0"/>
          </a:p>
          <a:p>
            <a:pPr lvl="1">
              <a:buFont typeface="Arial"/>
              <a:buChar char="•"/>
            </a:pPr>
            <a:r>
              <a:rPr lang="en-US" sz="2000" dirty="0" smtClean="0"/>
              <a:t>Check </a:t>
            </a:r>
            <a:r>
              <a:rPr lang="en-US" sz="2000" dirty="0"/>
              <a:t>body against </a:t>
            </a:r>
            <a:r>
              <a:rPr lang="en-US" sz="2000" dirty="0" smtClean="0"/>
              <a:t>constraints</a:t>
            </a:r>
          </a:p>
          <a:p>
            <a:pPr>
              <a:buFont typeface="Wingdings" charset="2"/>
              <a:buChar char="²"/>
            </a:pPr>
            <a:r>
              <a:rPr lang="en-US" sz="2400" u="sng" dirty="0" smtClean="0"/>
              <a:t>Concept </a:t>
            </a:r>
            <a:r>
              <a:rPr lang="en-US" sz="2400" u="sng" dirty="0"/>
              <a:t>Model </a:t>
            </a:r>
            <a:r>
              <a:rPr lang="en-US" sz="2400" u="sng" dirty="0" smtClean="0"/>
              <a:t>(Template):</a:t>
            </a:r>
            <a:endParaRPr lang="en-US" sz="2400" u="sng" dirty="0"/>
          </a:p>
          <a:p>
            <a:pPr lvl="1">
              <a:buFont typeface="Arial"/>
              <a:buChar char="•"/>
            </a:pPr>
            <a:r>
              <a:rPr lang="en-US" sz="2000" dirty="0" smtClean="0"/>
              <a:t>Parsing</a:t>
            </a:r>
          </a:p>
          <a:p>
            <a:pPr lvl="1">
              <a:buFont typeface="Arial"/>
              <a:buChar char="•"/>
            </a:pPr>
            <a:r>
              <a:rPr lang="en-US" sz="2000" dirty="0" smtClean="0"/>
              <a:t>Name lookup, modified</a:t>
            </a:r>
          </a:p>
          <a:p>
            <a:pPr lvl="2"/>
            <a:r>
              <a:rPr lang="en-US" sz="1600" dirty="0" smtClean="0"/>
              <a:t>In refinement models</a:t>
            </a:r>
            <a:endParaRPr lang="en-US" sz="1600" dirty="0"/>
          </a:p>
          <a:p>
            <a:pPr lvl="1">
              <a:buFont typeface="Arial"/>
              <a:buChar char="•"/>
            </a:pPr>
            <a:r>
              <a:rPr lang="en-US" sz="2000" dirty="0" smtClean="0"/>
              <a:t>Concept </a:t>
            </a:r>
            <a:r>
              <a:rPr lang="en-US" sz="2000" dirty="0"/>
              <a:t>m</a:t>
            </a:r>
            <a:r>
              <a:rPr lang="en-US" sz="2000" dirty="0" smtClean="0"/>
              <a:t>odel checking</a:t>
            </a:r>
          </a:p>
          <a:p>
            <a:pPr lvl="2"/>
            <a:r>
              <a:rPr lang="en-US" sz="1600" dirty="0" smtClean="0"/>
              <a:t>Refinement models ?</a:t>
            </a:r>
          </a:p>
          <a:p>
            <a:pPr lvl="2"/>
            <a:r>
              <a:rPr lang="en-US" sz="1600" dirty="0" smtClean="0"/>
              <a:t>Requirement satisfactions ?</a:t>
            </a:r>
          </a:p>
          <a:p>
            <a:pPr marL="914400" lvl="2" indent="0">
              <a:buNone/>
            </a:pPr>
            <a:endParaRPr lang="en-US" sz="1000" dirty="0" smtClean="0"/>
          </a:p>
          <a:p>
            <a:pPr>
              <a:buFont typeface="Wingdings" charset="2"/>
              <a:buChar char="²"/>
            </a:pPr>
            <a:r>
              <a:rPr lang="en-US" sz="2400" u="sng" dirty="0" smtClean="0"/>
              <a:t>Constrained Template Use:</a:t>
            </a:r>
          </a:p>
          <a:p>
            <a:pPr lvl="1">
              <a:buFont typeface="Arial"/>
              <a:buChar char="•"/>
            </a:pPr>
            <a:r>
              <a:rPr lang="en-US" sz="2000" dirty="0" smtClean="0"/>
              <a:t>Constraints satisfaction</a:t>
            </a:r>
          </a:p>
          <a:p>
            <a:pPr lvl="2"/>
            <a:r>
              <a:rPr lang="en-US" sz="1600" dirty="0" smtClean="0"/>
              <a:t>Storage for the models ?</a:t>
            </a:r>
          </a:p>
          <a:p>
            <a:pPr lvl="1">
              <a:buFont typeface="Arial"/>
              <a:buChar char="•"/>
            </a:pPr>
            <a:r>
              <a:rPr lang="en-US" sz="2000" dirty="0" smtClean="0"/>
              <a:t>Transfer models to code generation.</a:t>
            </a:r>
          </a:p>
          <a:p>
            <a:pPr lvl="2"/>
            <a:r>
              <a:rPr lang="en-US" sz="1600" dirty="0" smtClean="0"/>
              <a:t>Rebuilding </a:t>
            </a:r>
            <a:r>
              <a:rPr lang="en-US" sz="1600" dirty="0"/>
              <a:t>e</a:t>
            </a:r>
            <a:r>
              <a:rPr lang="en-US" sz="1600" dirty="0" smtClean="0"/>
              <a:t>ntity references ?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1821539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293" y="147638"/>
            <a:ext cx="8683262" cy="1143000"/>
          </a:xfrm>
        </p:spPr>
        <p:txBody>
          <a:bodyPr/>
          <a:lstStyle/>
          <a:p>
            <a:r>
              <a:rPr lang="en-US" sz="4000" dirty="0" smtClean="0"/>
              <a:t>Design Alternatives: Salient Differences</a:t>
            </a:r>
            <a:endParaRPr lang="en-US" sz="4000" dirty="0"/>
          </a:p>
        </p:txBody>
      </p:sp>
      <p:sp>
        <p:nvSpPr>
          <p:cNvPr id="6" name="Content Placeholder 3"/>
          <p:cNvSpPr>
            <a:spLocks noGrp="1"/>
          </p:cNvSpPr>
          <p:nvPr>
            <p:ph idx="1"/>
          </p:nvPr>
        </p:nvSpPr>
        <p:spPr>
          <a:xfrm>
            <a:off x="457199" y="895527"/>
            <a:ext cx="8488355" cy="4988806"/>
          </a:xfrm>
          <a:noFill/>
        </p:spPr>
        <p:txBody>
          <a:bodyPr/>
          <a:lstStyle/>
          <a:p>
            <a:r>
              <a:rPr lang="en-US" sz="2400" dirty="0" smtClean="0"/>
              <a:t>Requirements representation</a:t>
            </a:r>
          </a:p>
          <a:p>
            <a:pPr marL="457200" lvl="1" indent="0" algn="just">
              <a:buNone/>
            </a:pPr>
            <a:r>
              <a:rPr lang="en-US" sz="2000" dirty="0" smtClean="0"/>
              <a:t>						When parsing concept definitions</a:t>
            </a:r>
          </a:p>
          <a:p>
            <a:pPr marL="457200" lvl="1" indent="0">
              <a:buNone/>
            </a:pPr>
            <a:endParaRPr lang="en-US" sz="500" dirty="0" smtClean="0"/>
          </a:p>
          <a:p>
            <a:r>
              <a:rPr lang="en-US" sz="2400" dirty="0" smtClean="0"/>
              <a:t>Modeling mechanism</a:t>
            </a:r>
          </a:p>
          <a:p>
            <a:pPr marL="0" indent="0">
              <a:buNone/>
            </a:pPr>
            <a:r>
              <a:rPr lang="en-US" sz="2000" dirty="0"/>
              <a:t>	</a:t>
            </a:r>
            <a:r>
              <a:rPr lang="en-US" sz="2000" dirty="0" smtClean="0"/>
              <a:t>						Match types to concepts</a:t>
            </a:r>
          </a:p>
          <a:p>
            <a:pPr marL="0" indent="0">
              <a:buNone/>
            </a:pPr>
            <a:endParaRPr lang="en-US" sz="500" dirty="0" smtClean="0"/>
          </a:p>
          <a:p>
            <a:r>
              <a:rPr lang="en-US" sz="2400" dirty="0" smtClean="0">
                <a:sym typeface="Wingdings"/>
              </a:rPr>
              <a:t>Requirements satisfaction</a:t>
            </a:r>
          </a:p>
          <a:p>
            <a:pPr marL="457200" lvl="1" indent="0">
              <a:buNone/>
            </a:pPr>
            <a:r>
              <a:rPr lang="en-US" sz="2000" dirty="0" smtClean="0">
                <a:sym typeface="Wingdings"/>
              </a:rPr>
              <a:t>						When checking concept models</a:t>
            </a:r>
          </a:p>
          <a:p>
            <a:pPr marL="0" indent="0">
              <a:buNone/>
            </a:pPr>
            <a:endParaRPr lang="en-US" sz="500" dirty="0" smtClean="0">
              <a:sym typeface="Wingdings"/>
            </a:endParaRPr>
          </a:p>
          <a:p>
            <a:r>
              <a:rPr lang="en-US" sz="2400" dirty="0">
                <a:sym typeface="Wingdings"/>
              </a:rPr>
              <a:t>Checking body of c</a:t>
            </a:r>
            <a:r>
              <a:rPr lang="en-US" sz="2400" dirty="0" smtClean="0">
                <a:sym typeface="Wingdings"/>
              </a:rPr>
              <a:t>onstrained template definitions</a:t>
            </a:r>
          </a:p>
          <a:p>
            <a:pPr marL="457200" lvl="1" indent="0">
              <a:buNone/>
            </a:pPr>
            <a:r>
              <a:rPr lang="en-US" sz="2000" dirty="0" smtClean="0">
                <a:sym typeface="Wingdings"/>
              </a:rPr>
              <a:t>						When parsing constrained template definitions</a:t>
            </a:r>
          </a:p>
          <a:p>
            <a:pPr marL="0" indent="0">
              <a:buNone/>
            </a:pPr>
            <a:endParaRPr lang="en-US" sz="500" dirty="0">
              <a:sym typeface="Wingdings"/>
            </a:endParaRPr>
          </a:p>
          <a:p>
            <a:r>
              <a:rPr lang="en-US" sz="2400" dirty="0" smtClean="0">
                <a:sym typeface="Wingdings"/>
              </a:rPr>
              <a:t>Axioms representation and satisfaction</a:t>
            </a:r>
          </a:p>
          <a:p>
            <a:pPr lvl="1"/>
            <a:r>
              <a:rPr lang="en-US" sz="2000" dirty="0" smtClean="0">
                <a:sym typeface="Wingdings"/>
              </a:rPr>
              <a:t>Usually parsed, but not checked</a:t>
            </a:r>
          </a:p>
          <a:p>
            <a:pPr lvl="1"/>
            <a:r>
              <a:rPr lang="en-US" sz="2000" dirty="0" smtClean="0">
                <a:sym typeface="Wingdings"/>
              </a:rPr>
              <a:t>What logical sentences are expressible ?</a:t>
            </a:r>
          </a:p>
          <a:p>
            <a:pPr marL="914400" lvl="2" indent="0">
              <a:buNone/>
            </a:pPr>
            <a:endParaRPr lang="en-US" sz="1600" dirty="0">
              <a:sym typeface="Wingdings"/>
            </a:endParaRPr>
          </a:p>
          <a:p>
            <a:pPr marL="914400" lvl="2" indent="0">
              <a:buNone/>
            </a:pPr>
            <a:endParaRPr lang="en-US" sz="1600" dirty="0" smtClean="0">
              <a:sym typeface="Wingdings"/>
            </a:endParaRPr>
          </a:p>
          <a:p>
            <a:pPr marL="914400" lvl="2" indent="0">
              <a:buNone/>
            </a:pPr>
            <a:endParaRPr lang="en-US" sz="1600" dirty="0"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8119452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293" y="147638"/>
            <a:ext cx="8683262" cy="1143000"/>
          </a:xfrm>
        </p:spPr>
        <p:txBody>
          <a:bodyPr/>
          <a:lstStyle/>
          <a:p>
            <a:r>
              <a:rPr lang="en-US" sz="4000" dirty="0" smtClean="0"/>
              <a:t>Design Alternatives: Salient Differences</a:t>
            </a:r>
            <a:endParaRPr lang="en-US" sz="4000" dirty="0"/>
          </a:p>
        </p:txBody>
      </p:sp>
      <p:sp>
        <p:nvSpPr>
          <p:cNvPr id="6" name="Content Placeholder 3"/>
          <p:cNvSpPr>
            <a:spLocks noGrp="1"/>
          </p:cNvSpPr>
          <p:nvPr>
            <p:ph idx="1"/>
          </p:nvPr>
        </p:nvSpPr>
        <p:spPr>
          <a:xfrm>
            <a:off x="457200" y="895527"/>
            <a:ext cx="8229600" cy="4988806"/>
          </a:xfrm>
          <a:noFill/>
        </p:spPr>
        <p:txBody>
          <a:bodyPr/>
          <a:lstStyle/>
          <a:p>
            <a:r>
              <a:rPr lang="en-US" sz="2400" dirty="0" smtClean="0"/>
              <a:t>Requirements representation</a:t>
            </a:r>
          </a:p>
          <a:p>
            <a:pPr marL="0" indent="0">
              <a:buNone/>
            </a:pPr>
            <a:endParaRPr lang="en-US" sz="500" dirty="0" smtClean="0"/>
          </a:p>
          <a:p>
            <a:r>
              <a:rPr lang="en-US" sz="2400" dirty="0" smtClean="0"/>
              <a:t>Modeling mechanism</a:t>
            </a:r>
          </a:p>
          <a:p>
            <a:pPr lvl="1"/>
            <a:r>
              <a:rPr lang="en-US" sz="2000" b="1" dirty="0">
                <a:sym typeface="Wingdings"/>
              </a:rPr>
              <a:t>Implicit </a:t>
            </a:r>
            <a:r>
              <a:rPr lang="en-US" sz="2000" dirty="0">
                <a:sym typeface="Wingdings"/>
              </a:rPr>
              <a:t>	 User </a:t>
            </a:r>
            <a:r>
              <a:rPr lang="en-US" sz="2000" b="1" dirty="0">
                <a:sym typeface="Wingdings"/>
              </a:rPr>
              <a:t>cannot</a:t>
            </a:r>
            <a:r>
              <a:rPr lang="en-US" sz="2000" dirty="0">
                <a:sym typeface="Wingdings"/>
              </a:rPr>
              <a:t> explicitly define a concept </a:t>
            </a:r>
            <a:r>
              <a:rPr lang="en-US" sz="2000" dirty="0" smtClean="0">
                <a:sym typeface="Wingdings"/>
              </a:rPr>
              <a:t>model</a:t>
            </a:r>
            <a:endParaRPr lang="en-US" sz="1600" dirty="0">
              <a:sym typeface="Wingdings"/>
            </a:endParaRPr>
          </a:p>
          <a:p>
            <a:pPr lvl="2"/>
            <a:r>
              <a:rPr lang="en-US" sz="1600" dirty="0" smtClean="0">
                <a:sym typeface="Wingdings"/>
              </a:rPr>
              <a:t>Parsing of concept model declarations is not applicable.</a:t>
            </a:r>
          </a:p>
          <a:p>
            <a:pPr lvl="2"/>
            <a:r>
              <a:rPr lang="en-US" sz="1600" dirty="0" smtClean="0">
                <a:sym typeface="Wingdings"/>
              </a:rPr>
              <a:t>Based on </a:t>
            </a:r>
            <a:r>
              <a:rPr lang="en-US" sz="1600" b="1" dirty="0" smtClean="0">
                <a:sym typeface="Wingdings"/>
              </a:rPr>
              <a:t>structural conformance</a:t>
            </a:r>
            <a:r>
              <a:rPr lang="en-US" sz="1600" dirty="0" smtClean="0">
                <a:sym typeface="Wingdings"/>
              </a:rPr>
              <a:t>.</a:t>
            </a:r>
            <a:endParaRPr lang="en-US" sz="1600" dirty="0">
              <a:sym typeface="Wingdings"/>
            </a:endParaRPr>
          </a:p>
          <a:p>
            <a:pPr lvl="1"/>
            <a:r>
              <a:rPr lang="en-US" sz="2000" b="1" dirty="0">
                <a:sym typeface="Wingdings"/>
              </a:rPr>
              <a:t>Explicit</a:t>
            </a:r>
            <a:r>
              <a:rPr lang="en-US" sz="2000" dirty="0">
                <a:sym typeface="Wingdings"/>
              </a:rPr>
              <a:t> 	 User </a:t>
            </a:r>
            <a:r>
              <a:rPr lang="en-US" sz="2000" b="1" dirty="0">
                <a:sym typeface="Wingdings"/>
              </a:rPr>
              <a:t>must</a:t>
            </a:r>
            <a:r>
              <a:rPr lang="en-US" sz="2000" dirty="0">
                <a:sym typeface="Wingdings"/>
              </a:rPr>
              <a:t> explicitly define a concept </a:t>
            </a:r>
            <a:r>
              <a:rPr lang="en-US" sz="2000" dirty="0" smtClean="0">
                <a:sym typeface="Wingdings"/>
              </a:rPr>
              <a:t>model</a:t>
            </a:r>
          </a:p>
          <a:p>
            <a:pPr lvl="2"/>
            <a:r>
              <a:rPr lang="en-US" sz="1600" dirty="0" smtClean="0">
                <a:sym typeface="Wingdings"/>
              </a:rPr>
              <a:t>Exception: models of refinements</a:t>
            </a:r>
          </a:p>
          <a:p>
            <a:pPr lvl="2"/>
            <a:r>
              <a:rPr lang="en-US" sz="1600" dirty="0" smtClean="0">
                <a:sym typeface="Wingdings"/>
              </a:rPr>
              <a:t>Based on </a:t>
            </a:r>
            <a:r>
              <a:rPr lang="en-US" sz="1600" b="1" dirty="0" smtClean="0">
                <a:sym typeface="Wingdings"/>
              </a:rPr>
              <a:t>named conformance</a:t>
            </a:r>
            <a:r>
              <a:rPr lang="en-US" sz="1600" dirty="0" smtClean="0">
                <a:sym typeface="Wingdings"/>
              </a:rPr>
              <a:t>.</a:t>
            </a:r>
          </a:p>
          <a:p>
            <a:pPr marL="0" indent="0">
              <a:buNone/>
            </a:pPr>
            <a:endParaRPr lang="en-US" sz="500" dirty="0" smtClean="0">
              <a:sym typeface="Wingdings"/>
            </a:endParaRPr>
          </a:p>
          <a:p>
            <a:r>
              <a:rPr lang="en-US" sz="2400" dirty="0" smtClean="0">
                <a:sym typeface="Wingdings"/>
              </a:rPr>
              <a:t>Requirements satisfaction</a:t>
            </a:r>
          </a:p>
          <a:p>
            <a:pPr marL="0" indent="0">
              <a:buNone/>
            </a:pPr>
            <a:endParaRPr lang="en-US" sz="500" dirty="0" smtClean="0">
              <a:sym typeface="Wingdings"/>
            </a:endParaRPr>
          </a:p>
          <a:p>
            <a:r>
              <a:rPr lang="en-US" sz="2400" dirty="0" smtClean="0">
                <a:sym typeface="Wingdings"/>
              </a:rPr>
              <a:t>Checking </a:t>
            </a:r>
            <a:r>
              <a:rPr lang="en-US" sz="2400" dirty="0">
                <a:sym typeface="Wingdings"/>
              </a:rPr>
              <a:t>body of c</a:t>
            </a:r>
            <a:r>
              <a:rPr lang="en-US" sz="2400" dirty="0" smtClean="0">
                <a:sym typeface="Wingdings"/>
              </a:rPr>
              <a:t>onstrained </a:t>
            </a:r>
            <a:r>
              <a:rPr lang="en-US" sz="2400" dirty="0">
                <a:sym typeface="Wingdings"/>
              </a:rPr>
              <a:t>template </a:t>
            </a:r>
            <a:r>
              <a:rPr lang="en-US" sz="2400" dirty="0" smtClean="0">
                <a:sym typeface="Wingdings"/>
              </a:rPr>
              <a:t>definitions</a:t>
            </a:r>
          </a:p>
          <a:p>
            <a:pPr marL="0" indent="0">
              <a:buNone/>
            </a:pPr>
            <a:endParaRPr lang="en-US" sz="500" dirty="0" smtClean="0">
              <a:sym typeface="Wingdings"/>
            </a:endParaRPr>
          </a:p>
          <a:p>
            <a:r>
              <a:rPr lang="en-US" sz="2400" dirty="0">
                <a:sym typeface="Wingdings"/>
              </a:rPr>
              <a:t>Axioms representation and </a:t>
            </a:r>
            <a:r>
              <a:rPr lang="en-US" sz="2400" dirty="0" smtClean="0">
                <a:sym typeface="Wingdings"/>
              </a:rPr>
              <a:t>satisfaction</a:t>
            </a:r>
            <a:endParaRPr lang="en-US" sz="2400" dirty="0"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29864660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293" y="147638"/>
            <a:ext cx="8683262" cy="1143000"/>
          </a:xfrm>
        </p:spPr>
        <p:txBody>
          <a:bodyPr/>
          <a:lstStyle/>
          <a:p>
            <a:r>
              <a:rPr lang="en-US" sz="4000" dirty="0" smtClean="0"/>
              <a:t>Design Alternatives: Salient Differences</a:t>
            </a:r>
            <a:endParaRPr lang="en-US" sz="4000" dirty="0"/>
          </a:p>
        </p:txBody>
      </p:sp>
      <p:sp>
        <p:nvSpPr>
          <p:cNvPr id="6" name="Content Placeholder 3"/>
          <p:cNvSpPr>
            <a:spLocks noGrp="1"/>
          </p:cNvSpPr>
          <p:nvPr>
            <p:ph idx="1"/>
          </p:nvPr>
        </p:nvSpPr>
        <p:spPr>
          <a:xfrm>
            <a:off x="457200" y="895527"/>
            <a:ext cx="8229600" cy="4988806"/>
          </a:xfrm>
          <a:noFill/>
        </p:spPr>
        <p:txBody>
          <a:bodyPr/>
          <a:lstStyle/>
          <a:p>
            <a:r>
              <a:rPr lang="en-US" sz="2400" dirty="0" smtClean="0"/>
              <a:t>Requirements representation</a:t>
            </a:r>
          </a:p>
          <a:p>
            <a:pPr lvl="1"/>
            <a:r>
              <a:rPr lang="en-US" sz="2000" dirty="0" smtClean="0"/>
              <a:t>Use-patterns</a:t>
            </a:r>
          </a:p>
          <a:p>
            <a:pPr lvl="1"/>
            <a:r>
              <a:rPr lang="en-US" sz="2000" dirty="0" smtClean="0"/>
              <a:t>Pseudo-signatures</a:t>
            </a:r>
          </a:p>
          <a:p>
            <a:pPr marL="457200" lvl="1" indent="0">
              <a:buNone/>
            </a:pPr>
            <a:endParaRPr lang="en-US" sz="500" dirty="0" smtClean="0"/>
          </a:p>
          <a:p>
            <a:r>
              <a:rPr lang="en-US" sz="2400" dirty="0" smtClean="0"/>
              <a:t>Modeling mechanism</a:t>
            </a:r>
          </a:p>
          <a:p>
            <a:pPr marL="0" indent="0">
              <a:buNone/>
            </a:pPr>
            <a:endParaRPr lang="en-US" sz="500" dirty="0" smtClean="0"/>
          </a:p>
          <a:p>
            <a:r>
              <a:rPr lang="en-US" sz="2400" dirty="0" smtClean="0">
                <a:sym typeface="Wingdings"/>
              </a:rPr>
              <a:t>Requirements satisfaction</a:t>
            </a:r>
          </a:p>
          <a:p>
            <a:pPr lvl="1"/>
            <a:r>
              <a:rPr lang="en-US" sz="2000" dirty="0" smtClean="0">
                <a:sym typeface="Wingdings"/>
              </a:rPr>
              <a:t>Find a valid expression</a:t>
            </a:r>
          </a:p>
          <a:p>
            <a:pPr lvl="1"/>
            <a:r>
              <a:rPr lang="en-US" sz="2000" dirty="0" smtClean="0">
                <a:sym typeface="Wingdings"/>
              </a:rPr>
              <a:t>Collect valid candidates</a:t>
            </a:r>
          </a:p>
          <a:p>
            <a:pPr marL="457200" lvl="1" indent="0">
              <a:buNone/>
            </a:pPr>
            <a:endParaRPr lang="en-US" sz="500" dirty="0" smtClean="0">
              <a:sym typeface="Wingdings"/>
            </a:endParaRPr>
          </a:p>
          <a:p>
            <a:r>
              <a:rPr lang="en-US" sz="2400" dirty="0">
                <a:sym typeface="Wingdings"/>
              </a:rPr>
              <a:t>Checking </a:t>
            </a:r>
            <a:r>
              <a:rPr lang="en-US" sz="2400" dirty="0" smtClean="0">
                <a:sym typeface="Wingdings"/>
              </a:rPr>
              <a:t>body of constrained </a:t>
            </a:r>
            <a:r>
              <a:rPr lang="en-US" sz="2400" dirty="0">
                <a:sym typeface="Wingdings"/>
              </a:rPr>
              <a:t>template </a:t>
            </a:r>
            <a:r>
              <a:rPr lang="en-US" sz="2400" dirty="0" smtClean="0">
                <a:sym typeface="Wingdings"/>
              </a:rPr>
              <a:t>definitions</a:t>
            </a:r>
            <a:endParaRPr lang="en-US" sz="1600" dirty="0" smtClean="0">
              <a:sym typeface="Wingdings"/>
            </a:endParaRPr>
          </a:p>
          <a:p>
            <a:pPr lvl="1"/>
            <a:r>
              <a:rPr lang="en-US" sz="2000" dirty="0" smtClean="0">
                <a:sym typeface="Wingdings"/>
              </a:rPr>
              <a:t>Match expression trees against use-patterns</a:t>
            </a:r>
          </a:p>
          <a:p>
            <a:pPr lvl="1"/>
            <a:r>
              <a:rPr lang="en-US" sz="2000" dirty="0" smtClean="0">
                <a:sym typeface="Wingdings"/>
              </a:rPr>
              <a:t>Based on name lookup in constrained context</a:t>
            </a:r>
          </a:p>
          <a:p>
            <a:pPr marL="457200" lvl="1" indent="0">
              <a:buNone/>
            </a:pPr>
            <a:endParaRPr lang="en-US" sz="500" dirty="0" smtClean="0">
              <a:sym typeface="Wingdings"/>
            </a:endParaRPr>
          </a:p>
          <a:p>
            <a:r>
              <a:rPr lang="en-US" sz="2400" dirty="0">
                <a:sym typeface="Wingdings"/>
              </a:rPr>
              <a:t>Axioms representation and </a:t>
            </a:r>
            <a:r>
              <a:rPr lang="en-US" sz="2400" dirty="0" smtClean="0">
                <a:sym typeface="Wingdings"/>
              </a:rPr>
              <a:t>satisfaction</a:t>
            </a:r>
            <a:endParaRPr lang="en-US" sz="2400" dirty="0"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18035594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293" y="147638"/>
            <a:ext cx="8683262" cy="1143000"/>
          </a:xfrm>
        </p:spPr>
        <p:txBody>
          <a:bodyPr/>
          <a:lstStyle/>
          <a:p>
            <a:r>
              <a:rPr lang="en-US" sz="4000" dirty="0" smtClean="0"/>
              <a:t>Use-Patterns</a:t>
            </a:r>
            <a:endParaRPr lang="en-US" sz="40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62293" y="994305"/>
            <a:ext cx="8424507" cy="4988806"/>
          </a:xfrm>
          <a:noFill/>
        </p:spPr>
        <p:txBody>
          <a:bodyPr/>
          <a:lstStyle/>
          <a:p>
            <a:pPr marL="0" indent="0">
              <a:buNone/>
            </a:pPr>
            <a:r>
              <a:rPr lang="en-US" sz="2400" dirty="0" smtClean="0"/>
              <a:t>== expressions serving as pattern for valid uses of declarations.</a:t>
            </a:r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  <a:p>
            <a:r>
              <a:rPr lang="en-US" sz="2400" dirty="0" smtClean="0"/>
              <a:t>Satisfaction (checking concept models) </a:t>
            </a:r>
            <a:endParaRPr lang="en-US" sz="2000" dirty="0"/>
          </a:p>
          <a:p>
            <a:pPr lvl="1"/>
            <a:r>
              <a:rPr lang="en-US" sz="2000" dirty="0" smtClean="0"/>
              <a:t>Find a valid expression</a:t>
            </a:r>
          </a:p>
          <a:p>
            <a:pPr marL="457200" lvl="1" indent="0">
              <a:buNone/>
            </a:pPr>
            <a:endParaRPr lang="en-US" sz="1000" dirty="0" smtClean="0"/>
          </a:p>
          <a:p>
            <a:r>
              <a:rPr lang="en-US" sz="2400" dirty="0" smtClean="0"/>
              <a:t>Checking body of constrained template definition</a:t>
            </a:r>
          </a:p>
          <a:p>
            <a:pPr lvl="1"/>
            <a:r>
              <a:rPr lang="en-US" sz="2000" dirty="0" smtClean="0"/>
              <a:t>Match expression trees against use-patterns</a:t>
            </a:r>
          </a:p>
          <a:p>
            <a:pPr lvl="2"/>
            <a:r>
              <a:rPr lang="en-US" sz="1600" dirty="0" smtClean="0"/>
              <a:t>The use-patterns are in concepts specified by the constraints.</a:t>
            </a:r>
          </a:p>
          <a:p>
            <a:pPr marL="457200" lvl="1" indent="0">
              <a:buNone/>
            </a:pPr>
            <a:endParaRPr lang="en-US" sz="2000" dirty="0" smtClean="0"/>
          </a:p>
          <a:p>
            <a:pPr marL="457200" lvl="1" indent="0">
              <a:buNone/>
            </a:pPr>
            <a:endParaRPr lang="en-US" sz="2000" dirty="0" smtClean="0"/>
          </a:p>
          <a:p>
            <a:pPr marL="457200" lvl="1" indent="0">
              <a:buNone/>
            </a:pPr>
            <a:endParaRPr lang="en-US" sz="2000" dirty="0" smtClean="0"/>
          </a:p>
        </p:txBody>
      </p:sp>
      <p:sp>
        <p:nvSpPr>
          <p:cNvPr id="5" name="Rectangle 4"/>
          <p:cNvSpPr/>
          <p:nvPr/>
        </p:nvSpPr>
        <p:spPr>
          <a:xfrm>
            <a:off x="756355" y="1552223"/>
            <a:ext cx="7605889" cy="1453444"/>
          </a:xfrm>
          <a:prstGeom prst="rect">
            <a:avLst/>
          </a:prstGeom>
          <a:solidFill>
            <a:srgbClr val="EEECE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b="1" cap="small" dirty="0" smtClean="0">
                <a:solidFill>
                  <a:srgbClr val="000090"/>
                </a:solidFill>
                <a:uFill>
                  <a:solidFill>
                    <a:srgbClr val="000090"/>
                  </a:solidFill>
                </a:uFill>
              </a:rPr>
              <a:t>Example</a:t>
            </a:r>
          </a:p>
          <a:p>
            <a:pPr algn="ctr"/>
            <a:endParaRPr lang="en-US" sz="500" dirty="0" smtClean="0">
              <a:solidFill>
                <a:srgbClr val="000090"/>
              </a:solidFill>
              <a:cs typeface="Courier"/>
            </a:endParaRPr>
          </a:p>
          <a:p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	*</a:t>
            </a:r>
            <a:r>
              <a:rPr lang="en-US" sz="1600" b="1" dirty="0" err="1">
                <a:solidFill>
                  <a:srgbClr val="000090"/>
                </a:solidFill>
                <a:latin typeface="Courier"/>
                <a:cs typeface="Courier"/>
              </a:rPr>
              <a:t>i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++</a:t>
            </a:r>
            <a:r>
              <a:rPr lang="en-US" sz="1600" dirty="0">
                <a:solidFill>
                  <a:srgbClr val="000090"/>
                </a:solidFill>
              </a:rPr>
              <a:t>	</a:t>
            </a:r>
            <a:r>
              <a:rPr lang="en-US" sz="1600" dirty="0" smtClean="0">
                <a:solidFill>
                  <a:srgbClr val="000090"/>
                </a:solidFill>
              </a:rPr>
              <a:t>	</a:t>
            </a:r>
            <a:r>
              <a:rPr lang="en-US" sz="1600" dirty="0">
                <a:solidFill>
                  <a:srgbClr val="000090"/>
                </a:solidFill>
                <a:sym typeface="Wingdings"/>
              </a:rPr>
              <a:t>	</a:t>
            </a:r>
            <a:r>
              <a:rPr lang="en-US" sz="1600" dirty="0" smtClean="0">
                <a:solidFill>
                  <a:srgbClr val="000090"/>
                </a:solidFill>
                <a:sym typeface="Wingdings"/>
              </a:rPr>
              <a:t> Valid uses of </a:t>
            </a:r>
            <a:r>
              <a:rPr lang="en-US" sz="1600" b="1" dirty="0" smtClean="0">
                <a:solidFill>
                  <a:srgbClr val="000090"/>
                </a:solidFill>
                <a:sym typeface="Wingdings"/>
              </a:rPr>
              <a:t>operators 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  <a:sym typeface="Wingdings"/>
              </a:rPr>
              <a:t>*</a:t>
            </a:r>
            <a:r>
              <a:rPr lang="en-US" sz="1600" b="1" dirty="0">
                <a:solidFill>
                  <a:srgbClr val="000090"/>
                </a:solidFill>
                <a:sym typeface="Wingdings"/>
              </a:rPr>
              <a:t> and 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  <a:sym typeface="Wingdings"/>
              </a:rPr>
              <a:t>+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  <a:sym typeface="Wingdings"/>
              </a:rPr>
              <a:t>+</a:t>
            </a:r>
            <a:r>
              <a:rPr lang="en-US" sz="1600" dirty="0" smtClean="0">
                <a:solidFill>
                  <a:srgbClr val="000090"/>
                </a:solidFill>
                <a:cs typeface="Courier"/>
                <a:sym typeface="Wingdings"/>
              </a:rPr>
              <a:t> must match the pattern.</a:t>
            </a:r>
            <a:endParaRPr lang="en-US" sz="1600" dirty="0" smtClean="0">
              <a:solidFill>
                <a:srgbClr val="000090"/>
              </a:solidFill>
              <a:latin typeface="Courier"/>
              <a:cs typeface="Courier"/>
              <a:sym typeface="Wingdings"/>
            </a:endParaRPr>
          </a:p>
          <a:p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	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T{</a:t>
            </a:r>
            <a:r>
              <a:rPr lang="en-US" sz="1600" b="1" dirty="0" err="1">
                <a:solidFill>
                  <a:srgbClr val="000090"/>
                </a:solidFill>
                <a:latin typeface="Courier"/>
                <a:cs typeface="Courier"/>
              </a:rPr>
              <a:t>exp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}			</a:t>
            </a:r>
            <a:r>
              <a:rPr lang="en-US" sz="1600" dirty="0" smtClean="0">
                <a:solidFill>
                  <a:srgbClr val="000090"/>
                </a:solidFill>
                <a:cs typeface="Courier"/>
                <a:sym typeface="Wingdings"/>
              </a:rPr>
              <a:t></a:t>
            </a:r>
            <a:r>
              <a:rPr lang="en-US" sz="1600" dirty="0" smtClean="0">
                <a:solidFill>
                  <a:srgbClr val="000090"/>
                </a:solidFill>
                <a:cs typeface="Courier"/>
              </a:rPr>
              <a:t> type of </a:t>
            </a:r>
            <a:r>
              <a:rPr lang="en-US" sz="1600" b="1" dirty="0" err="1" smtClean="0">
                <a:solidFill>
                  <a:srgbClr val="000090"/>
                </a:solidFill>
                <a:latin typeface="Courier"/>
                <a:cs typeface="Courier"/>
              </a:rPr>
              <a:t>exp</a:t>
            </a:r>
            <a:r>
              <a:rPr lang="en-US" sz="1600" dirty="0" smtClean="0">
                <a:solidFill>
                  <a:srgbClr val="000090"/>
                </a:solidFill>
                <a:cs typeface="Courier"/>
              </a:rPr>
              <a:t> explicitly converts to type 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T</a:t>
            </a:r>
            <a:r>
              <a:rPr lang="en-US" sz="1600" dirty="0" smtClean="0">
                <a:solidFill>
                  <a:srgbClr val="000090"/>
                </a:solidFill>
                <a:cs typeface="Courier"/>
              </a:rPr>
              <a:t>.</a:t>
            </a:r>
            <a:endParaRPr lang="en-US" sz="1600" dirty="0">
              <a:solidFill>
                <a:srgbClr val="000090"/>
              </a:solidFill>
              <a:cs typeface="Courier"/>
            </a:endParaRPr>
          </a:p>
          <a:p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	T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={</a:t>
            </a:r>
            <a:r>
              <a:rPr lang="en-US" sz="1600" b="1" dirty="0" err="1">
                <a:solidFill>
                  <a:srgbClr val="000090"/>
                </a:solidFill>
                <a:latin typeface="Courier"/>
                <a:cs typeface="Courier"/>
              </a:rPr>
              <a:t>exp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}			</a:t>
            </a:r>
            <a:r>
              <a:rPr lang="en-US" sz="1600" dirty="0">
                <a:solidFill>
                  <a:srgbClr val="000090"/>
                </a:solidFill>
                <a:cs typeface="Courier"/>
                <a:sym typeface="Wingdings"/>
              </a:rPr>
              <a:t></a:t>
            </a:r>
            <a:r>
              <a:rPr lang="en-US" sz="1600" dirty="0">
                <a:solidFill>
                  <a:srgbClr val="000090"/>
                </a:solidFill>
                <a:cs typeface="Courier"/>
              </a:rPr>
              <a:t> type of </a:t>
            </a:r>
            <a:r>
              <a:rPr lang="en-US" sz="1600" b="1" dirty="0" err="1">
                <a:solidFill>
                  <a:srgbClr val="000090"/>
                </a:solidFill>
                <a:latin typeface="Courier"/>
                <a:cs typeface="Courier"/>
              </a:rPr>
              <a:t>exp</a:t>
            </a:r>
            <a:r>
              <a:rPr lang="en-US" sz="1600" dirty="0">
                <a:solidFill>
                  <a:srgbClr val="000090"/>
                </a:solidFill>
                <a:cs typeface="Courier"/>
              </a:rPr>
              <a:t> </a:t>
            </a:r>
            <a:r>
              <a:rPr lang="en-US" sz="1600" dirty="0" smtClean="0">
                <a:solidFill>
                  <a:srgbClr val="000090"/>
                </a:solidFill>
                <a:cs typeface="Courier"/>
              </a:rPr>
              <a:t>implicitly </a:t>
            </a:r>
            <a:r>
              <a:rPr lang="en-US" sz="1600" dirty="0">
                <a:solidFill>
                  <a:srgbClr val="000090"/>
                </a:solidFill>
                <a:cs typeface="Courier"/>
              </a:rPr>
              <a:t>converts to type 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T</a:t>
            </a:r>
            <a:r>
              <a:rPr lang="en-US" sz="1600" dirty="0" smtClean="0">
                <a:solidFill>
                  <a:srgbClr val="000090"/>
                </a:solidFill>
                <a:cs typeface="Courier"/>
              </a:rPr>
              <a:t>.</a:t>
            </a:r>
            <a:endParaRPr lang="en-US" sz="1600" b="1" dirty="0">
              <a:solidFill>
                <a:srgbClr val="000090"/>
              </a:solidFill>
              <a:latin typeface="Courier"/>
              <a:cs typeface="Courier"/>
            </a:endParaRPr>
          </a:p>
          <a:p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	T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=={</a:t>
            </a:r>
            <a:r>
              <a:rPr lang="en-US" sz="1600" b="1" dirty="0" err="1">
                <a:solidFill>
                  <a:srgbClr val="000090"/>
                </a:solidFill>
                <a:latin typeface="Courier"/>
                <a:cs typeface="Courier"/>
              </a:rPr>
              <a:t>exp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} </a:t>
            </a:r>
            <a:r>
              <a:rPr lang="en-US" sz="1600" dirty="0">
                <a:solidFill>
                  <a:srgbClr val="000090"/>
                </a:solidFill>
              </a:rPr>
              <a:t>	</a:t>
            </a:r>
            <a:r>
              <a:rPr lang="en-US" sz="1600" dirty="0">
                <a:solidFill>
                  <a:srgbClr val="000090"/>
                </a:solidFill>
                <a:sym typeface="Wingdings"/>
              </a:rPr>
              <a:t>	</a:t>
            </a:r>
            <a:r>
              <a:rPr lang="en-US" sz="1600" dirty="0" smtClean="0">
                <a:solidFill>
                  <a:srgbClr val="000090"/>
                </a:solidFill>
                <a:sym typeface="Wingdings"/>
              </a:rPr>
              <a:t> </a:t>
            </a:r>
            <a:r>
              <a:rPr lang="en-US" sz="1600" dirty="0">
                <a:solidFill>
                  <a:srgbClr val="000090"/>
                </a:solidFill>
                <a:cs typeface="Courier"/>
              </a:rPr>
              <a:t>type of </a:t>
            </a:r>
            <a:r>
              <a:rPr lang="en-US" sz="1600" b="1" dirty="0" err="1" smtClean="0">
                <a:solidFill>
                  <a:srgbClr val="000090"/>
                </a:solidFill>
                <a:latin typeface="Courier"/>
                <a:cs typeface="Courier"/>
              </a:rPr>
              <a:t>exp</a:t>
            </a:r>
            <a:r>
              <a:rPr lang="en-US" sz="1600" dirty="0" smtClean="0">
                <a:solidFill>
                  <a:srgbClr val="000090"/>
                </a:solidFill>
                <a:cs typeface="Courier"/>
              </a:rPr>
              <a:t> </a:t>
            </a:r>
            <a:r>
              <a:rPr lang="en-US" sz="1600" dirty="0">
                <a:solidFill>
                  <a:srgbClr val="000090"/>
                </a:solidFill>
                <a:cs typeface="Courier"/>
              </a:rPr>
              <a:t>exactly </a:t>
            </a:r>
            <a:r>
              <a:rPr lang="en-US" sz="1600" dirty="0" smtClean="0">
                <a:solidFill>
                  <a:srgbClr val="000090"/>
                </a:solidFill>
                <a:cs typeface="Courier"/>
              </a:rPr>
              <a:t>matches type 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T</a:t>
            </a:r>
            <a:r>
              <a:rPr lang="en-US" sz="1600" dirty="0" smtClean="0">
                <a:solidFill>
                  <a:srgbClr val="000090"/>
                </a:solidFill>
                <a:sym typeface="Wingdings"/>
              </a:rPr>
              <a:t>.</a:t>
            </a:r>
            <a:endParaRPr lang="en-US" sz="1600" b="1" dirty="0" smtClean="0">
              <a:solidFill>
                <a:srgbClr val="000090"/>
              </a:solidFill>
              <a:latin typeface="Courier"/>
              <a:cs typeface="Courier"/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13238989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293" y="147638"/>
            <a:ext cx="8683262" cy="1143000"/>
          </a:xfrm>
        </p:spPr>
        <p:txBody>
          <a:bodyPr/>
          <a:lstStyle/>
          <a:p>
            <a:r>
              <a:rPr lang="en-US" sz="4000" dirty="0" smtClean="0"/>
              <a:t>Pseudo-signatures</a:t>
            </a:r>
            <a:endParaRPr lang="en-US" sz="40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62292" y="994305"/>
            <a:ext cx="8782929" cy="4988806"/>
          </a:xfrm>
          <a:noFill/>
        </p:spPr>
        <p:txBody>
          <a:bodyPr/>
          <a:lstStyle/>
          <a:p>
            <a:pPr marL="0" indent="0">
              <a:buNone/>
            </a:pPr>
            <a:r>
              <a:rPr lang="en-US" sz="2400" dirty="0" smtClean="0"/>
              <a:t>== </a:t>
            </a:r>
            <a:r>
              <a:rPr lang="en-US" sz="2400" dirty="0"/>
              <a:t>type </a:t>
            </a:r>
            <a:r>
              <a:rPr lang="en-US" sz="2400" dirty="0" smtClean="0"/>
              <a:t>signatures </a:t>
            </a:r>
            <a:r>
              <a:rPr lang="en-US" sz="2400" dirty="0"/>
              <a:t>serving as </a:t>
            </a:r>
            <a:r>
              <a:rPr lang="en-US" sz="2400" dirty="0" smtClean="0"/>
              <a:t>mockups </a:t>
            </a:r>
            <a:r>
              <a:rPr lang="en-US" sz="2400" dirty="0"/>
              <a:t>for multiple </a:t>
            </a:r>
            <a:r>
              <a:rPr lang="en-US" sz="2400" dirty="0" smtClean="0"/>
              <a:t>valid declarations.</a:t>
            </a:r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  <a:p>
            <a:r>
              <a:rPr lang="en-US" sz="2400" dirty="0" smtClean="0"/>
              <a:t>Satisfaction (checking concept models) </a:t>
            </a:r>
            <a:endParaRPr lang="en-US" sz="2000" dirty="0"/>
          </a:p>
          <a:p>
            <a:pPr lvl="1"/>
            <a:r>
              <a:rPr lang="en-US" sz="2000" dirty="0" smtClean="0"/>
              <a:t>Collect valid candidates</a:t>
            </a:r>
          </a:p>
          <a:p>
            <a:pPr marL="457200" lvl="1" indent="0">
              <a:buNone/>
            </a:pPr>
            <a:endParaRPr lang="en-US" sz="1000" dirty="0" smtClean="0"/>
          </a:p>
          <a:p>
            <a:r>
              <a:rPr lang="en-US" sz="2400" dirty="0" smtClean="0"/>
              <a:t>Checking body of constrained template definition:</a:t>
            </a:r>
          </a:p>
          <a:p>
            <a:pPr lvl="1"/>
            <a:r>
              <a:rPr lang="en-US" sz="2000" dirty="0">
                <a:sym typeface="Wingdings"/>
              </a:rPr>
              <a:t>Based on name lookup in constrained context</a:t>
            </a:r>
          </a:p>
          <a:p>
            <a:pPr lvl="2"/>
            <a:r>
              <a:rPr lang="en-US" sz="1600" dirty="0" smtClean="0"/>
              <a:t>All uses of declarations found in constraints are checked.</a:t>
            </a:r>
          </a:p>
          <a:p>
            <a:pPr marL="457200" lvl="1" indent="0">
              <a:buNone/>
            </a:pPr>
            <a:endParaRPr lang="en-US" sz="2000" dirty="0" smtClean="0"/>
          </a:p>
          <a:p>
            <a:pPr marL="457200" lvl="1" indent="0">
              <a:buNone/>
            </a:pPr>
            <a:endParaRPr lang="en-US" sz="2000" dirty="0" smtClean="0"/>
          </a:p>
          <a:p>
            <a:pPr marL="457200" lvl="1" indent="0">
              <a:buNone/>
            </a:pPr>
            <a:endParaRPr lang="en-US" sz="2000" dirty="0" smtClean="0"/>
          </a:p>
        </p:txBody>
      </p:sp>
      <p:sp>
        <p:nvSpPr>
          <p:cNvPr id="7" name="Rectangle 6"/>
          <p:cNvSpPr/>
          <p:nvPr/>
        </p:nvSpPr>
        <p:spPr>
          <a:xfrm>
            <a:off x="756355" y="1552223"/>
            <a:ext cx="7605889" cy="1453444"/>
          </a:xfrm>
          <a:prstGeom prst="rect">
            <a:avLst/>
          </a:prstGeom>
          <a:solidFill>
            <a:srgbClr val="EEECE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b="1" cap="small" dirty="0">
                <a:solidFill>
                  <a:srgbClr val="000090"/>
                </a:solidFill>
                <a:uFill>
                  <a:solidFill>
                    <a:srgbClr val="000090"/>
                  </a:solidFill>
                </a:uFill>
              </a:rPr>
              <a:t>Example</a:t>
            </a:r>
          </a:p>
          <a:p>
            <a:pPr algn="ctr"/>
            <a:endParaRPr lang="en-US" sz="500" dirty="0">
              <a:solidFill>
                <a:srgbClr val="000090"/>
              </a:solidFill>
              <a:cs typeface="Courier"/>
            </a:endParaRPr>
          </a:p>
          <a:p>
            <a:r>
              <a:rPr lang="en-US" sz="1600" dirty="0">
                <a:solidFill>
                  <a:srgbClr val="000090"/>
                </a:solidFill>
                <a:sym typeface="Wingdings"/>
              </a:rPr>
              <a:t>					Possible matches </a:t>
            </a:r>
            <a:r>
              <a:rPr lang="en-US" sz="1600" dirty="0" smtClean="0">
                <a:solidFill>
                  <a:srgbClr val="000090"/>
                </a:solidFill>
                <a:sym typeface="Wingdings"/>
              </a:rPr>
              <a:t>for type 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  <a:sym typeface="Wingdings"/>
              </a:rPr>
              <a:t>t</a:t>
            </a:r>
            <a:r>
              <a:rPr lang="en-US" sz="1600" dirty="0">
                <a:solidFill>
                  <a:srgbClr val="000090"/>
                </a:solidFill>
                <a:sym typeface="Wingdings"/>
              </a:rPr>
              <a:t>: </a:t>
            </a:r>
            <a:endParaRPr lang="en-US" sz="1600" dirty="0">
              <a:solidFill>
                <a:srgbClr val="000090"/>
              </a:solidFill>
              <a:cs typeface="Courier"/>
            </a:endParaRPr>
          </a:p>
          <a:p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	T foo(T)</a:t>
            </a:r>
            <a:r>
              <a:rPr lang="en-US" sz="1600" dirty="0">
                <a:solidFill>
                  <a:srgbClr val="000090"/>
                </a:solidFill>
              </a:rPr>
              <a:t>	</a:t>
            </a:r>
            <a:r>
              <a:rPr lang="en-US" sz="1600" dirty="0">
                <a:solidFill>
                  <a:srgbClr val="000090"/>
                </a:solidFill>
                <a:sym typeface="Wingdings"/>
              </a:rPr>
              <a:t>	</a:t>
            </a:r>
            <a:r>
              <a:rPr lang="en-US" sz="1600" b="1" dirty="0" err="1">
                <a:solidFill>
                  <a:srgbClr val="000090"/>
                </a:solidFill>
                <a:latin typeface="Courier"/>
                <a:cs typeface="Courier"/>
                <a:sym typeface="Wingdings"/>
              </a:rPr>
              <a:t>const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  <a:sym typeface="Wingdings"/>
              </a:rPr>
              <a:t> t foo(t), t&amp; foo(t), </a:t>
            </a:r>
          </a:p>
          <a:p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  <a:sym typeface="Wingdings"/>
              </a:rPr>
              <a:t>					t t::foo(), …</a:t>
            </a:r>
          </a:p>
          <a:p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	</a:t>
            </a:r>
            <a:r>
              <a:rPr lang="en-US" sz="1600" b="1" dirty="0" err="1">
                <a:solidFill>
                  <a:srgbClr val="000090"/>
                </a:solidFill>
                <a:latin typeface="Courier"/>
                <a:cs typeface="Courier"/>
              </a:rPr>
              <a:t>typename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T</a:t>
            </a:r>
            <a:r>
              <a:rPr lang="en-US" sz="1600" dirty="0">
                <a:solidFill>
                  <a:srgbClr val="000090"/>
                </a:solidFill>
                <a:sym typeface="Wingdings"/>
              </a:rPr>
              <a:t>	</a:t>
            </a:r>
            <a:r>
              <a:rPr lang="en-US" sz="1600" dirty="0" smtClean="0">
                <a:solidFill>
                  <a:srgbClr val="000090"/>
                </a:solidFill>
                <a:sym typeface="Wingdings"/>
              </a:rPr>
              <a:t>	</a:t>
            </a:r>
            <a:r>
              <a:rPr lang="en-US" sz="1600" b="1" dirty="0" err="1" smtClean="0">
                <a:solidFill>
                  <a:srgbClr val="000090"/>
                </a:solidFill>
                <a:sym typeface="Wingdings"/>
              </a:rPr>
              <a:t>typedef</a:t>
            </a:r>
            <a:r>
              <a:rPr lang="en-US" sz="1600" b="1" dirty="0" smtClean="0">
                <a:solidFill>
                  <a:srgbClr val="000090"/>
                </a:solidFill>
                <a:sym typeface="Wingdings"/>
              </a:rPr>
              <a:t> </a:t>
            </a:r>
            <a:r>
              <a:rPr lang="en-US" sz="1600" b="1" dirty="0">
                <a:solidFill>
                  <a:srgbClr val="000090"/>
                </a:solidFill>
                <a:sym typeface="Wingdings"/>
              </a:rPr>
              <a:t>T t</a:t>
            </a:r>
          </a:p>
        </p:txBody>
      </p:sp>
    </p:spTree>
    <p:extLst>
      <p:ext uri="{BB962C8B-B14F-4D97-AF65-F5344CB8AC3E}">
        <p14:creationId xmlns:p14="http://schemas.microsoft.com/office/powerpoint/2010/main" val="2327833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293" y="147638"/>
            <a:ext cx="8683262" cy="1143000"/>
          </a:xfrm>
        </p:spPr>
        <p:txBody>
          <a:bodyPr/>
          <a:lstStyle/>
          <a:p>
            <a:r>
              <a:rPr lang="en-US" sz="4000" dirty="0" smtClean="0"/>
              <a:t>Design Alternatives: Salient Differences</a:t>
            </a:r>
            <a:endParaRPr lang="en-US" sz="4000" dirty="0"/>
          </a:p>
        </p:txBody>
      </p:sp>
      <p:sp>
        <p:nvSpPr>
          <p:cNvPr id="6" name="Content Placeholder 3"/>
          <p:cNvSpPr>
            <a:spLocks noGrp="1"/>
          </p:cNvSpPr>
          <p:nvPr>
            <p:ph idx="1"/>
          </p:nvPr>
        </p:nvSpPr>
        <p:spPr>
          <a:xfrm>
            <a:off x="457199" y="881416"/>
            <a:ext cx="8488355" cy="4988806"/>
          </a:xfrm>
          <a:noFill/>
        </p:spPr>
        <p:txBody>
          <a:bodyPr/>
          <a:lstStyle/>
          <a:p>
            <a:r>
              <a:rPr lang="en-US" sz="2400" dirty="0" smtClean="0"/>
              <a:t>Requirements representation</a:t>
            </a:r>
          </a:p>
          <a:p>
            <a:pPr marL="457200" lvl="1" indent="0" algn="just">
              <a:buNone/>
            </a:pPr>
            <a:r>
              <a:rPr lang="en-US" sz="2000" dirty="0" smtClean="0"/>
              <a:t>						e.g. use-patterns, pseudo-signatures.</a:t>
            </a:r>
            <a:endParaRPr lang="en-US" sz="500" dirty="0" smtClean="0"/>
          </a:p>
          <a:p>
            <a:r>
              <a:rPr lang="en-US" sz="2400" dirty="0" smtClean="0"/>
              <a:t>Modeling mechanism</a:t>
            </a:r>
          </a:p>
          <a:p>
            <a:pPr marL="0" indent="0">
              <a:buNone/>
            </a:pPr>
            <a:r>
              <a:rPr lang="en-US" sz="2000" dirty="0"/>
              <a:t>	</a:t>
            </a:r>
            <a:r>
              <a:rPr lang="en-US" sz="2000" dirty="0" smtClean="0"/>
              <a:t>						e.g. implicit, explicit.</a:t>
            </a:r>
          </a:p>
          <a:p>
            <a:pPr marL="0" indent="0">
              <a:buNone/>
            </a:pPr>
            <a:endParaRPr lang="en-US" sz="500" dirty="0" smtClean="0"/>
          </a:p>
          <a:p>
            <a:r>
              <a:rPr lang="en-US" sz="2400" dirty="0" smtClean="0">
                <a:sym typeface="Wingdings"/>
              </a:rPr>
              <a:t>Requirements satisfaction</a:t>
            </a:r>
          </a:p>
          <a:p>
            <a:pPr marL="457200" lvl="1" indent="0">
              <a:buNone/>
            </a:pPr>
            <a:r>
              <a:rPr lang="en-US" sz="2000" dirty="0" smtClean="0">
                <a:sym typeface="Wingdings"/>
              </a:rPr>
              <a:t>						e.g. a valid expression, valid candidates.</a:t>
            </a:r>
          </a:p>
          <a:p>
            <a:pPr marL="0" indent="0">
              <a:buNone/>
            </a:pPr>
            <a:endParaRPr lang="en-US" sz="500" dirty="0" smtClean="0">
              <a:sym typeface="Wingdings"/>
            </a:endParaRPr>
          </a:p>
          <a:p>
            <a:r>
              <a:rPr lang="en-US" sz="2400" dirty="0">
                <a:sym typeface="Wingdings"/>
              </a:rPr>
              <a:t>Checking body of c</a:t>
            </a:r>
            <a:r>
              <a:rPr lang="en-US" sz="2400" dirty="0" smtClean="0">
                <a:sym typeface="Wingdings"/>
              </a:rPr>
              <a:t>onstrained template definitions</a:t>
            </a:r>
          </a:p>
          <a:p>
            <a:pPr marL="457200" lvl="1" indent="0">
              <a:buNone/>
            </a:pPr>
            <a:r>
              <a:rPr lang="en-US" sz="2000" dirty="0" smtClean="0">
                <a:sym typeface="Wingdings"/>
              </a:rPr>
              <a:t>						e.g. matching expression trees,  </a:t>
            </a:r>
          </a:p>
          <a:p>
            <a:pPr marL="457200" lvl="1" indent="0">
              <a:buNone/>
            </a:pPr>
            <a:r>
              <a:rPr lang="en-US" sz="2000" dirty="0">
                <a:sym typeface="Wingdings"/>
              </a:rPr>
              <a:t>	</a:t>
            </a:r>
            <a:r>
              <a:rPr lang="en-US" sz="2000" dirty="0" smtClean="0">
                <a:sym typeface="Wingdings"/>
              </a:rPr>
              <a:t>						based on name lookup in constraints.</a:t>
            </a:r>
          </a:p>
          <a:p>
            <a:pPr marL="0" indent="0">
              <a:buNone/>
            </a:pPr>
            <a:endParaRPr lang="en-US" sz="500" dirty="0">
              <a:sym typeface="Wingdings"/>
            </a:endParaRPr>
          </a:p>
          <a:p>
            <a:r>
              <a:rPr lang="en-US" sz="2400" dirty="0" smtClean="0">
                <a:sym typeface="Wingdings"/>
              </a:rPr>
              <a:t>Axioms representation and satisfaction</a:t>
            </a:r>
          </a:p>
          <a:p>
            <a:pPr marL="914400" lvl="2" indent="0">
              <a:buNone/>
            </a:pPr>
            <a:r>
              <a:rPr lang="en-US" sz="1600" dirty="0" smtClean="0">
                <a:sym typeface="Wingdings"/>
              </a:rPr>
              <a:t>					</a:t>
            </a:r>
            <a:r>
              <a:rPr lang="en-US" sz="2000" dirty="0" smtClean="0">
                <a:sym typeface="Wingdings"/>
              </a:rPr>
              <a:t>e.g. (extended) logical expressions</a:t>
            </a:r>
            <a:endParaRPr lang="en-US" sz="2000" dirty="0">
              <a:sym typeface="Wingdings"/>
            </a:endParaRPr>
          </a:p>
          <a:p>
            <a:pPr marL="914400" lvl="2" indent="0">
              <a:buNone/>
            </a:pPr>
            <a:endParaRPr lang="en-US" sz="1600" dirty="0" smtClean="0">
              <a:sym typeface="Wingdings"/>
            </a:endParaRPr>
          </a:p>
          <a:p>
            <a:pPr marL="914400" lvl="2" indent="0">
              <a:buNone/>
            </a:pPr>
            <a:endParaRPr lang="en-US" sz="1600" dirty="0"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4142232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293" y="147638"/>
            <a:ext cx="8683262" cy="1143000"/>
          </a:xfrm>
        </p:spPr>
        <p:txBody>
          <a:bodyPr/>
          <a:lstStyle/>
          <a:p>
            <a:r>
              <a:rPr lang="en-US" sz="4000" dirty="0" smtClean="0"/>
              <a:t>Design Alternatives</a:t>
            </a:r>
            <a:endParaRPr lang="en-US" sz="4000" dirty="0"/>
          </a:p>
        </p:txBody>
      </p:sp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41931242"/>
              </p:ext>
            </p:extLst>
          </p:nvPr>
        </p:nvGraphicFramePr>
        <p:xfrm>
          <a:off x="261939" y="1055688"/>
          <a:ext cx="8683617" cy="4571999"/>
        </p:xfrm>
        <a:graphic>
          <a:graphicData uri="http://schemas.openxmlformats.org/drawingml/2006/table">
            <a:tbl>
              <a:tblPr firstRow="1">
                <a:tableStyleId>{BC89EF96-8CEA-46FF-86C4-4CE0E7609802}</a:tableStyleId>
              </a:tblPr>
              <a:tblGrid>
                <a:gridCol w="1078617"/>
                <a:gridCol w="1693333"/>
                <a:gridCol w="1284111"/>
                <a:gridCol w="1538111"/>
                <a:gridCol w="2173111"/>
                <a:gridCol w="916334"/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Proposed Design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Requirements Representation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Modeling Mechanism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Requirements Satisfaction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Checkin</a:t>
                      </a:r>
                      <a:r>
                        <a:rPr lang="en-US" baseline="0" dirty="0" smtClean="0"/>
                        <a:t>g Body of </a:t>
                      </a:r>
                      <a:r>
                        <a:rPr lang="en-US" dirty="0" smtClean="0"/>
                        <a:t>Constrained</a:t>
                      </a:r>
                      <a:r>
                        <a:rPr lang="en-US" baseline="0" dirty="0" smtClean="0"/>
                        <a:t> Template </a:t>
                      </a:r>
                      <a:r>
                        <a:rPr lang="en-US" baseline="0" dirty="0" err="1" smtClean="0"/>
                        <a:t>Defns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Axioms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Explicit Concepts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Pseudo-signatures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Explicit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Collect valid candidates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Based on name</a:t>
                      </a:r>
                      <a:r>
                        <a:rPr lang="en-US" baseline="0" dirty="0" smtClean="0"/>
                        <a:t> l</a:t>
                      </a:r>
                      <a:r>
                        <a:rPr lang="en-US" dirty="0" smtClean="0"/>
                        <a:t>ookup in constraints environment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Implicit Concepts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Use-patterns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Implicit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Find a valid expression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Match expression trees against use-patterns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Yes, </a:t>
                      </a:r>
                      <a:r>
                        <a:rPr lang="en-US" dirty="0" err="1" smtClean="0"/>
                        <a:t>ext’d</a:t>
                      </a:r>
                      <a:r>
                        <a:rPr lang="en-US" dirty="0" smtClean="0"/>
                        <a:t>.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Pre-Frankfurt Design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Pseudo-signatures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Both</a:t>
                      </a:r>
                      <a:r>
                        <a:rPr lang="en-US" dirty="0" smtClean="0"/>
                        <a:t> Explicit and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Implicit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Collect valid candidates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Based</a:t>
                      </a:r>
                      <a:r>
                        <a:rPr lang="en-US" baseline="0" dirty="0" smtClean="0"/>
                        <a:t> on n</a:t>
                      </a:r>
                      <a:r>
                        <a:rPr lang="en-US" dirty="0" smtClean="0"/>
                        <a:t>ame</a:t>
                      </a:r>
                      <a:r>
                        <a:rPr lang="en-US" baseline="0" dirty="0" smtClean="0"/>
                        <a:t> l</a:t>
                      </a:r>
                      <a:r>
                        <a:rPr lang="en-US" dirty="0" smtClean="0"/>
                        <a:t>ookup in constraints environment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Yes.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Palo Alto Design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Use-patterns, </a:t>
                      </a:r>
                      <a:r>
                        <a:rPr lang="en-US" dirty="0" err="1" smtClean="0"/>
                        <a:t>ext’d</a:t>
                      </a:r>
                      <a:r>
                        <a:rPr lang="en-US" dirty="0" smtClean="0"/>
                        <a:t> with type annotations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Implicit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Find a valid expression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Match</a:t>
                      </a:r>
                      <a:r>
                        <a:rPr lang="en-US" baseline="0" dirty="0" smtClean="0"/>
                        <a:t> e</a:t>
                      </a:r>
                      <a:r>
                        <a:rPr lang="en-US" dirty="0" smtClean="0"/>
                        <a:t>xpression trees against use-patterns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Yes, </a:t>
                      </a:r>
                      <a:r>
                        <a:rPr lang="en-US" dirty="0" err="1" smtClean="0"/>
                        <a:t>ext’d</a:t>
                      </a:r>
                      <a:r>
                        <a:rPr lang="en-US" dirty="0" smtClean="0"/>
                        <a:t>.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384055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Other Design Idioms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7004"/>
            <a:ext cx="8229600" cy="4525963"/>
          </a:xfrm>
        </p:spPr>
        <p:txBody>
          <a:bodyPr anchor="t"/>
          <a:lstStyle/>
          <a:p>
            <a:pPr marL="0" indent="0">
              <a:buNone/>
            </a:pPr>
            <a:endParaRPr lang="en-US" sz="2000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sz="2000" dirty="0" smtClean="0">
                <a:solidFill>
                  <a:srgbClr val="000000"/>
                </a:solidFill>
              </a:rPr>
              <a:t>Named </a:t>
            </a:r>
            <a:r>
              <a:rPr lang="en-US" sz="2000" dirty="0">
                <a:solidFill>
                  <a:srgbClr val="000000"/>
                </a:solidFill>
              </a:rPr>
              <a:t>c</a:t>
            </a:r>
            <a:r>
              <a:rPr lang="en-US" sz="2000" dirty="0" smtClean="0">
                <a:solidFill>
                  <a:srgbClr val="000000"/>
                </a:solidFill>
              </a:rPr>
              <a:t>oncept models</a:t>
            </a:r>
          </a:p>
          <a:p>
            <a:pPr lvl="1"/>
            <a:r>
              <a:rPr lang="en-US" sz="1600" dirty="0"/>
              <a:t>Magne Haveraaen. 2007. </a:t>
            </a:r>
            <a:r>
              <a:rPr lang="en-US" sz="1600" dirty="0">
                <a:hlinkClick r:id="rId3"/>
              </a:rPr>
              <a:t>Institutions, property-aware programming and testing</a:t>
            </a:r>
            <a:r>
              <a:rPr lang="en-US" sz="1600" dirty="0"/>
              <a:t>. In Proceedings of the 2007 Symposium on Library-Centric Software Design (LCSD '07). ACM, New York, NY, USA, 21-30. DOI=10.1145/1512762.1512765 http://doi.acm.org/10.1145/1512762.1512765 </a:t>
            </a:r>
            <a:endParaRPr lang="en-US" sz="1600" dirty="0" smtClean="0"/>
          </a:p>
          <a:p>
            <a:pPr marL="457200" lvl="1" indent="0">
              <a:buNone/>
            </a:pPr>
            <a:endParaRPr lang="en-US" sz="1600" dirty="0" smtClean="0"/>
          </a:p>
          <a:p>
            <a:r>
              <a:rPr lang="en-US" sz="2000" dirty="0" smtClean="0">
                <a:solidFill>
                  <a:srgbClr val="000000"/>
                </a:solidFill>
              </a:rPr>
              <a:t>Axioms for compiler optimizations</a:t>
            </a:r>
          </a:p>
          <a:p>
            <a:pPr lvl="1"/>
            <a:r>
              <a:rPr lang="en-US" sz="1600" dirty="0"/>
              <a:t>Xiaolong Tang and Jaakko Järvi. </a:t>
            </a:r>
            <a:r>
              <a:rPr lang="en-US" sz="1600" dirty="0">
                <a:hlinkClick r:id="rId4"/>
              </a:rPr>
              <a:t>Concept-based optimization</a:t>
            </a:r>
            <a:r>
              <a:rPr lang="en-US" sz="1600" dirty="0"/>
              <a:t>. In ACM SIGPLAN Symposium on Library-Centric Software Design (LCSD'07), October </a:t>
            </a:r>
            <a:r>
              <a:rPr lang="en-US" sz="1600" dirty="0" smtClean="0"/>
              <a:t>2007</a:t>
            </a:r>
          </a:p>
        </p:txBody>
      </p:sp>
    </p:spTree>
    <p:extLst>
      <p:ext uri="{BB962C8B-B14F-4D97-AF65-F5344CB8AC3E}">
        <p14:creationId xmlns:p14="http://schemas.microsoft.com/office/powerpoint/2010/main" val="35942767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293" y="147638"/>
            <a:ext cx="8683262" cy="1143000"/>
          </a:xfrm>
        </p:spPr>
        <p:txBody>
          <a:bodyPr/>
          <a:lstStyle/>
          <a:p>
            <a:r>
              <a:rPr lang="en-US" sz="4000" dirty="0" smtClean="0"/>
              <a:t>Infrastructure Design</a:t>
            </a:r>
            <a:endParaRPr lang="en-US" sz="4000" dirty="0"/>
          </a:p>
        </p:txBody>
      </p:sp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05810647"/>
              </p:ext>
            </p:extLst>
          </p:nvPr>
        </p:nvGraphicFramePr>
        <p:xfrm>
          <a:off x="261939" y="1055688"/>
          <a:ext cx="8683616" cy="5486399"/>
        </p:xfrm>
        <a:graphic>
          <a:graphicData uri="http://schemas.openxmlformats.org/drawingml/2006/table">
            <a:tbl>
              <a:tblPr firstRow="1">
                <a:tableStyleId>{BC89EF96-8CEA-46FF-86C4-4CE0E7609802}</a:tableStyleId>
              </a:tblPr>
              <a:tblGrid>
                <a:gridCol w="1550494"/>
                <a:gridCol w="1955234"/>
                <a:gridCol w="1368777"/>
                <a:gridCol w="1580445"/>
                <a:gridCol w="2228666"/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Proposed Design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Requirements Representation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Modeling Mechanism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Requirements Satisfaction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Checking Body of Constrained</a:t>
                      </a:r>
                      <a:r>
                        <a:rPr lang="en-US" baseline="0" dirty="0" smtClean="0"/>
                        <a:t> Template </a:t>
                      </a:r>
                      <a:r>
                        <a:rPr lang="en-US" baseline="0" dirty="0" err="1" smtClean="0"/>
                        <a:t>Defns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Explicit Concepts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Pseudo-signatures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Explicit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Collect valid candidates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Based</a:t>
                      </a:r>
                      <a:r>
                        <a:rPr lang="en-US" baseline="0" dirty="0" smtClean="0"/>
                        <a:t> on n</a:t>
                      </a:r>
                      <a:r>
                        <a:rPr lang="en-US" dirty="0" smtClean="0"/>
                        <a:t>ame</a:t>
                      </a:r>
                      <a:r>
                        <a:rPr lang="en-US" baseline="0" dirty="0" smtClean="0"/>
                        <a:t> l</a:t>
                      </a:r>
                      <a:r>
                        <a:rPr lang="en-US" dirty="0" smtClean="0"/>
                        <a:t>ookup in constraints environment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Implicit Concepts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Use-patterns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Implicit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Find a valid expression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Match expression trees against use-patterns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Pre-Frankfurt Design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Pseudo-signatures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Both</a:t>
                      </a:r>
                      <a:r>
                        <a:rPr lang="en-US" dirty="0" smtClean="0"/>
                        <a:t> Explicit and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Implicit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Collect valid  candidates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Based</a:t>
                      </a:r>
                      <a:r>
                        <a:rPr lang="en-US" baseline="0" dirty="0" smtClean="0"/>
                        <a:t> on n</a:t>
                      </a:r>
                      <a:r>
                        <a:rPr lang="en-US" dirty="0" smtClean="0"/>
                        <a:t>ame</a:t>
                      </a:r>
                      <a:r>
                        <a:rPr lang="en-US" baseline="0" dirty="0" smtClean="0"/>
                        <a:t> l</a:t>
                      </a:r>
                      <a:r>
                        <a:rPr lang="en-US" dirty="0" smtClean="0"/>
                        <a:t>ookup in constraints environment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Palo Alto Design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Use-patterns, </a:t>
                      </a:r>
                      <a:r>
                        <a:rPr lang="en-US" dirty="0" err="1" smtClean="0"/>
                        <a:t>ext’d</a:t>
                      </a:r>
                      <a:r>
                        <a:rPr lang="en-US" dirty="0" smtClean="0"/>
                        <a:t> with type annotations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Implicit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Find a valid expression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Match</a:t>
                      </a:r>
                      <a:r>
                        <a:rPr lang="en-US" baseline="0" dirty="0" smtClean="0"/>
                        <a:t> e</a:t>
                      </a:r>
                      <a:r>
                        <a:rPr lang="en-US" dirty="0" smtClean="0"/>
                        <a:t>xpression trees against use-patterns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err="1" smtClean="0"/>
                        <a:t>ConceptClang</a:t>
                      </a:r>
                      <a:r>
                        <a:rPr lang="en-US" b="1" dirty="0" smtClean="0"/>
                        <a:t> Infrastructure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Declarations</a:t>
                      </a:r>
                      <a:r>
                        <a:rPr lang="en-US" baseline="0" dirty="0" smtClean="0"/>
                        <a:t> [extend class </a:t>
                      </a:r>
                      <a:r>
                        <a:rPr lang="en-US" b="1" baseline="0" dirty="0" err="1" smtClean="0"/>
                        <a:t>Decl</a:t>
                      </a:r>
                      <a:r>
                        <a:rPr lang="en-US" baseline="0" dirty="0" smtClean="0"/>
                        <a:t>]</a:t>
                      </a:r>
                      <a:endParaRPr lang="en-US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Both Explicit and</a:t>
                      </a:r>
                      <a:r>
                        <a:rPr lang="en-US" b="1" baseline="0" dirty="0" smtClean="0"/>
                        <a:t> </a:t>
                      </a:r>
                      <a:r>
                        <a:rPr lang="en-US" b="1" dirty="0" smtClean="0"/>
                        <a:t>Implicit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Collect</a:t>
                      </a:r>
                      <a:r>
                        <a:rPr lang="en-US" b="1" baseline="0" dirty="0" smtClean="0"/>
                        <a:t> valid</a:t>
                      </a:r>
                      <a:r>
                        <a:rPr lang="en-US" b="1" dirty="0" smtClean="0"/>
                        <a:t> candidates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Based</a:t>
                      </a:r>
                      <a:r>
                        <a:rPr lang="en-US" b="1" baseline="0" dirty="0" smtClean="0"/>
                        <a:t> on n</a:t>
                      </a:r>
                      <a:r>
                        <a:rPr lang="en-US" b="1" dirty="0" smtClean="0"/>
                        <a:t>ame</a:t>
                      </a:r>
                      <a:r>
                        <a:rPr lang="en-US" b="1" baseline="0" dirty="0" smtClean="0"/>
                        <a:t> l</a:t>
                      </a:r>
                      <a:r>
                        <a:rPr lang="en-US" b="1" dirty="0" smtClean="0"/>
                        <a:t>ookup in constraints environment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655795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293" y="147638"/>
            <a:ext cx="8683262" cy="1143000"/>
          </a:xfrm>
        </p:spPr>
        <p:txBody>
          <a:bodyPr/>
          <a:lstStyle/>
          <a:p>
            <a:r>
              <a:rPr lang="en-US" sz="4000" dirty="0" smtClean="0"/>
              <a:t>Infrastructure Extensions</a:t>
            </a:r>
            <a:endParaRPr lang="en-US" sz="4000" dirty="0"/>
          </a:p>
        </p:txBody>
      </p:sp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59205767"/>
              </p:ext>
            </p:extLst>
          </p:nvPr>
        </p:nvGraphicFramePr>
        <p:xfrm>
          <a:off x="261939" y="1055688"/>
          <a:ext cx="8683616" cy="5486399"/>
        </p:xfrm>
        <a:graphic>
          <a:graphicData uri="http://schemas.openxmlformats.org/drawingml/2006/table">
            <a:tbl>
              <a:tblPr firstRow="1">
                <a:tableStyleId>{BC89EF96-8CEA-46FF-86C4-4CE0E7609802}</a:tableStyleId>
              </a:tblPr>
              <a:tblGrid>
                <a:gridCol w="1550494"/>
                <a:gridCol w="1955234"/>
                <a:gridCol w="1368777"/>
                <a:gridCol w="1566334"/>
                <a:gridCol w="2242777"/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Proposed Design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Requirements Representation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Modeling Mechanism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Requirements Satisfaction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Checking Body</a:t>
                      </a:r>
                      <a:r>
                        <a:rPr lang="en-US" baseline="0" dirty="0" smtClean="0"/>
                        <a:t> of </a:t>
                      </a:r>
                      <a:r>
                        <a:rPr lang="en-US" dirty="0" smtClean="0"/>
                        <a:t>Constrained</a:t>
                      </a:r>
                      <a:r>
                        <a:rPr lang="en-US" baseline="0" dirty="0" smtClean="0"/>
                        <a:t> Template </a:t>
                      </a:r>
                      <a:r>
                        <a:rPr lang="en-US" baseline="0" dirty="0" err="1" smtClean="0"/>
                        <a:t>Defns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Pre-Frankfurt Design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Pseudo-signatures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Both</a:t>
                      </a:r>
                      <a:r>
                        <a:rPr lang="en-US" dirty="0" smtClean="0"/>
                        <a:t> Explicit and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Implicit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Collect</a:t>
                      </a:r>
                      <a:r>
                        <a:rPr lang="en-US" baseline="0" dirty="0" smtClean="0"/>
                        <a:t> valid</a:t>
                      </a:r>
                      <a:r>
                        <a:rPr lang="en-US" dirty="0" smtClean="0"/>
                        <a:t> candidates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Name</a:t>
                      </a:r>
                      <a:r>
                        <a:rPr lang="en-US" baseline="0" dirty="0" smtClean="0"/>
                        <a:t> l</a:t>
                      </a:r>
                      <a:r>
                        <a:rPr lang="en-US" dirty="0" smtClean="0"/>
                        <a:t>ookup in constraints environment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Palo Alto Design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Use-patterns, extended with type annotations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Implicit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Find a valid expression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Match</a:t>
                      </a:r>
                      <a:r>
                        <a:rPr lang="en-US" baseline="0" dirty="0" smtClean="0"/>
                        <a:t> e</a:t>
                      </a:r>
                      <a:r>
                        <a:rPr lang="en-US" dirty="0" smtClean="0"/>
                        <a:t>xpression trees against use-patterns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err="1" smtClean="0"/>
                        <a:t>ConceptClang</a:t>
                      </a:r>
                      <a:r>
                        <a:rPr lang="en-US" b="1" dirty="0" smtClean="0"/>
                        <a:t> Infrastructure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Declarations</a:t>
                      </a:r>
                      <a:r>
                        <a:rPr lang="en-US" baseline="0" dirty="0" smtClean="0"/>
                        <a:t> [extend class </a:t>
                      </a:r>
                      <a:r>
                        <a:rPr lang="en-US" b="1" baseline="0" dirty="0" err="1" smtClean="0"/>
                        <a:t>Decl</a:t>
                      </a:r>
                      <a:r>
                        <a:rPr lang="en-US" baseline="0" dirty="0" smtClean="0"/>
                        <a:t>]</a:t>
                      </a:r>
                      <a:endParaRPr lang="en-US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Both Explicit and</a:t>
                      </a:r>
                      <a:r>
                        <a:rPr lang="en-US" b="1" baseline="0" dirty="0" smtClean="0"/>
                        <a:t> </a:t>
                      </a:r>
                      <a:r>
                        <a:rPr lang="en-US" b="1" dirty="0" smtClean="0"/>
                        <a:t>Implicit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Collect</a:t>
                      </a:r>
                      <a:r>
                        <a:rPr lang="en-US" b="1" baseline="0" dirty="0" smtClean="0"/>
                        <a:t> valid</a:t>
                      </a:r>
                      <a:r>
                        <a:rPr lang="en-US" b="1" dirty="0" smtClean="0"/>
                        <a:t> candidates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Based on name</a:t>
                      </a:r>
                      <a:r>
                        <a:rPr lang="en-US" b="1" baseline="0" dirty="0" smtClean="0"/>
                        <a:t> l</a:t>
                      </a:r>
                      <a:r>
                        <a:rPr lang="en-US" b="1" dirty="0" smtClean="0"/>
                        <a:t>ookup in constraints environment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Pre-Frankfurt Design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•"/>
                      </a:pPr>
                      <a:r>
                        <a:rPr lang="en-US" dirty="0" smtClean="0"/>
                        <a:t>Reuse</a:t>
                      </a:r>
                      <a:r>
                        <a:rPr lang="en-US" baseline="0" dirty="0" smtClean="0"/>
                        <a:t> Clang’s </a:t>
                      </a:r>
                    </a:p>
                    <a:p>
                      <a:pPr marL="285750" indent="-285750">
                        <a:buFontTx/>
                        <a:buChar char="•"/>
                      </a:pPr>
                      <a:r>
                        <a:rPr lang="en-US" b="1" baseline="0" dirty="0" smtClean="0"/>
                        <a:t>1 new kind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_</a:t>
                      </a:r>
                      <a:endParaRPr lang="en-US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_</a:t>
                      </a:r>
                      <a:endParaRPr lang="en-US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_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Palo Alto Design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•"/>
                      </a:pPr>
                      <a:r>
                        <a:rPr lang="en-US" b="1" dirty="0" smtClean="0"/>
                        <a:t>4 new kinds 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en-US" baseline="0" dirty="0" smtClean="0"/>
                        <a:t>(incl. a </a:t>
                      </a:r>
                      <a:r>
                        <a:rPr lang="en-US" b="1" baseline="0" dirty="0" smtClean="0"/>
                        <a:t>dummy</a:t>
                      </a:r>
                      <a:r>
                        <a:rPr lang="en-US" baseline="0" dirty="0" smtClean="0"/>
                        <a:t> kind -- for parsing use-patterns)</a:t>
                      </a:r>
                      <a:endParaRPr lang="en-US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Implicit only </a:t>
                      </a:r>
                      <a:r>
                        <a:rPr lang="en-US" b="0" dirty="0" smtClean="0"/>
                        <a:t>(disable</a:t>
                      </a:r>
                      <a:r>
                        <a:rPr lang="en-US" b="0" baseline="0" dirty="0" smtClean="0"/>
                        <a:t> explicit)</a:t>
                      </a:r>
                      <a:endParaRPr lang="en-US" b="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Find a valid expression, </a:t>
                      </a:r>
                      <a:r>
                        <a:rPr lang="en-US" b="1" dirty="0" smtClean="0"/>
                        <a:t>in addition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Match</a:t>
                      </a:r>
                      <a:r>
                        <a:rPr lang="en-US" baseline="0" dirty="0" smtClean="0"/>
                        <a:t> e</a:t>
                      </a:r>
                      <a:r>
                        <a:rPr lang="en-US" dirty="0" smtClean="0"/>
                        <a:t>xpression trees against use-patterns, </a:t>
                      </a:r>
                      <a:r>
                        <a:rPr lang="en-US" b="1" dirty="0" smtClean="0"/>
                        <a:t>in addition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919459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12893"/>
            <a:ext cx="8229600" cy="4926663"/>
          </a:xfrm>
        </p:spPr>
        <p:txBody>
          <a:bodyPr/>
          <a:lstStyle/>
          <a:p>
            <a:pPr marL="457200" indent="-457200">
              <a:buFont typeface="+mj-ea"/>
              <a:buAutoNum type="circleNumDbPlain"/>
            </a:pP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Concepts: </a:t>
            </a:r>
          </a:p>
          <a:p>
            <a:pPr marL="857250" lvl="1" indent="-457200">
              <a:buFont typeface="+mj-lt"/>
              <a:buAutoNum type="arabicPeriod"/>
            </a:pP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An Introduction</a:t>
            </a:r>
          </a:p>
          <a:p>
            <a:pPr lvl="2">
              <a:buFont typeface="Lucida Grande"/>
              <a:buChar char="-"/>
            </a:pP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For generic programming, in C++</a:t>
            </a:r>
          </a:p>
          <a:p>
            <a:pPr lvl="2">
              <a:buFont typeface="Lucida Grande"/>
              <a:buChar char="-"/>
            </a:pP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The elementary components</a:t>
            </a:r>
            <a:endParaRPr lang="en-US" sz="2000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857250" lvl="1" indent="-457200">
              <a:buFont typeface="+mj-ea"/>
              <a:buAutoNum type="arabicPeriod"/>
            </a:pPr>
            <a:r>
              <a:rPr lang="en-US" sz="2000" dirty="0">
                <a:solidFill>
                  <a:srgbClr val="7F7F7F"/>
                </a:solidFill>
              </a:rPr>
              <a:t>Implementing Concepts</a:t>
            </a:r>
          </a:p>
          <a:p>
            <a:pPr lvl="2">
              <a:buFont typeface="Lucida Grande"/>
              <a:buChar char="-"/>
            </a:pPr>
            <a:r>
              <a:rPr lang="en-US" sz="1600" dirty="0">
                <a:solidFill>
                  <a:srgbClr val="7F7F7F"/>
                </a:solidFill>
              </a:rPr>
              <a:t>Implementation considerations</a:t>
            </a:r>
          </a:p>
          <a:p>
            <a:pPr lvl="2">
              <a:buFont typeface="Lucida Grande"/>
              <a:buChar char="-"/>
            </a:pPr>
            <a:r>
              <a:rPr lang="en-US" sz="1600" dirty="0">
                <a:solidFill>
                  <a:srgbClr val="7F7F7F"/>
                </a:solidFill>
              </a:rPr>
              <a:t>Design </a:t>
            </a:r>
            <a:r>
              <a:rPr lang="en-US" sz="1600" dirty="0" smtClean="0">
                <a:solidFill>
                  <a:srgbClr val="7F7F7F"/>
                </a:solidFill>
              </a:rPr>
              <a:t>alternatives</a:t>
            </a:r>
          </a:p>
          <a:p>
            <a:pPr lvl="2">
              <a:buFont typeface="Lucida Grande"/>
              <a:buChar char="-"/>
            </a:pPr>
            <a:r>
              <a:rPr lang="en-US" sz="1600" dirty="0" smtClean="0">
                <a:solidFill>
                  <a:srgbClr val="7F7F7F"/>
                </a:solidFill>
              </a:rPr>
              <a:t>Towards </a:t>
            </a:r>
            <a:r>
              <a:rPr lang="en-US" sz="1600" dirty="0" err="1" smtClean="0">
                <a:solidFill>
                  <a:srgbClr val="7F7F7F"/>
                </a:solidFill>
              </a:rPr>
              <a:t>ConceptClang</a:t>
            </a:r>
            <a:endParaRPr lang="en-US" sz="1600" dirty="0">
              <a:solidFill>
                <a:schemeClr val="bg1">
                  <a:lumMod val="50000"/>
                </a:schemeClr>
              </a:solidFill>
            </a:endParaRPr>
          </a:p>
          <a:p>
            <a:pPr marL="457200" indent="-457200">
              <a:buFont typeface="+mj-ea"/>
              <a:buAutoNum type="circleNumDbPlain"/>
            </a:pPr>
            <a:r>
              <a:rPr lang="en-US" sz="2000" b="1" dirty="0" err="1"/>
              <a:t>ConceptClang</a:t>
            </a:r>
            <a:r>
              <a:rPr lang="en-US" sz="2000" b="1" dirty="0"/>
              <a:t>: The Compilation Model</a:t>
            </a:r>
          </a:p>
          <a:p>
            <a:pPr marL="857250" lvl="1" indent="-457200"/>
            <a:r>
              <a:rPr lang="en-US" sz="1600" b="1" dirty="0"/>
              <a:t>The components</a:t>
            </a:r>
          </a:p>
          <a:p>
            <a:pPr marL="857250" lvl="1" indent="-457200"/>
            <a:r>
              <a:rPr lang="en-US" sz="1600" b="1" dirty="0" smtClean="0"/>
              <a:t>Essential data structures and procedures</a:t>
            </a:r>
          </a:p>
          <a:p>
            <a:pPr marL="857250" lvl="1" indent="-457200"/>
            <a:r>
              <a:rPr lang="en-US" sz="1600" b="1" dirty="0" smtClean="0"/>
              <a:t>Preliminary observations</a:t>
            </a:r>
          </a:p>
          <a:p>
            <a:pPr marL="857250" lvl="1" indent="-457200"/>
            <a:r>
              <a:rPr lang="en-US" sz="1600" b="1" dirty="0" smtClean="0"/>
              <a:t>Case study: Type-checking </a:t>
            </a:r>
            <a:r>
              <a:rPr lang="en-US" sz="1600" b="1" dirty="0"/>
              <a:t>(constrained) </a:t>
            </a:r>
            <a:r>
              <a:rPr lang="en-US" sz="1600" b="1" dirty="0" smtClean="0"/>
              <a:t>templates</a:t>
            </a:r>
          </a:p>
          <a:p>
            <a:pPr marL="857250" lvl="1" indent="-457200"/>
            <a:r>
              <a:rPr lang="en-US" sz="1600" b="1" dirty="0" smtClean="0"/>
              <a:t>Open questions</a:t>
            </a: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15322241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ConceptClang</a:t>
            </a:r>
            <a:r>
              <a:rPr lang="en-US" dirty="0" smtClean="0"/>
              <a:t> Objective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7004"/>
            <a:ext cx="8229600" cy="4525963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Define an infrastructure layer</a:t>
            </a:r>
          </a:p>
          <a:p>
            <a:pPr marL="857250" lvl="1" indent="-457200"/>
            <a:r>
              <a:rPr lang="en-US" sz="2000" dirty="0" smtClean="0"/>
              <a:t>Independent from any design alternative</a:t>
            </a:r>
          </a:p>
          <a:p>
            <a:pPr marL="857250" lvl="1" indent="-457200"/>
            <a:r>
              <a:rPr lang="en-US" sz="2000" dirty="0" smtClean="0"/>
              <a:t>Implementation separated from Clang</a:t>
            </a:r>
          </a:p>
          <a:p>
            <a:pPr marL="400050" lvl="1" indent="0">
              <a:buNone/>
            </a:pPr>
            <a:endParaRPr lang="en-US" sz="500" dirty="0" smtClean="0"/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Extend infrastructure with design-specific implementations</a:t>
            </a:r>
          </a:p>
          <a:p>
            <a:pPr marL="857250" lvl="1" indent="-457200"/>
            <a:r>
              <a:rPr lang="en-US" sz="2000" dirty="0">
                <a:solidFill>
                  <a:srgbClr val="000000"/>
                </a:solidFill>
              </a:rPr>
              <a:t>TR </a:t>
            </a:r>
            <a:r>
              <a:rPr lang="en-US" sz="2000" b="1" dirty="0">
                <a:solidFill>
                  <a:srgbClr val="000000"/>
                </a:solidFill>
              </a:rPr>
              <a:t>N2914=09-0104</a:t>
            </a:r>
            <a:r>
              <a:rPr lang="en-US" sz="2000" dirty="0">
                <a:solidFill>
                  <a:srgbClr val="000000"/>
                </a:solidFill>
              </a:rPr>
              <a:t> -- a.k.a. “</a:t>
            </a:r>
            <a:r>
              <a:rPr lang="en-US" sz="2000" b="1" dirty="0">
                <a:solidFill>
                  <a:srgbClr val="000000"/>
                </a:solidFill>
              </a:rPr>
              <a:t>pre-Frankfurt</a:t>
            </a:r>
            <a:r>
              <a:rPr lang="en-US" sz="2000" dirty="0">
                <a:solidFill>
                  <a:srgbClr val="000000"/>
                </a:solidFill>
              </a:rPr>
              <a:t>” design</a:t>
            </a:r>
          </a:p>
          <a:p>
            <a:pPr marL="857250" lvl="1" indent="-457200"/>
            <a:r>
              <a:rPr lang="en-US" sz="2000" dirty="0">
                <a:solidFill>
                  <a:srgbClr val="000000"/>
                </a:solidFill>
              </a:rPr>
              <a:t>TR </a:t>
            </a:r>
            <a:r>
              <a:rPr lang="en-US" sz="2000" b="1" dirty="0">
                <a:solidFill>
                  <a:srgbClr val="000000"/>
                </a:solidFill>
              </a:rPr>
              <a:t>N3351=12-0041</a:t>
            </a:r>
            <a:r>
              <a:rPr lang="en-US" sz="2000" dirty="0">
                <a:solidFill>
                  <a:srgbClr val="000000"/>
                </a:solidFill>
              </a:rPr>
              <a:t> -- </a:t>
            </a:r>
            <a:r>
              <a:rPr lang="en-US" sz="2000" dirty="0" err="1">
                <a:solidFill>
                  <a:srgbClr val="000000"/>
                </a:solidFill>
              </a:rPr>
              <a:t>a.k.a</a:t>
            </a:r>
            <a:r>
              <a:rPr lang="en-US" sz="2000" dirty="0">
                <a:solidFill>
                  <a:srgbClr val="000000"/>
                </a:solidFill>
              </a:rPr>
              <a:t> “</a:t>
            </a:r>
            <a:r>
              <a:rPr lang="en-US" sz="2000" b="1" dirty="0">
                <a:solidFill>
                  <a:srgbClr val="000000"/>
                </a:solidFill>
              </a:rPr>
              <a:t>Palo Alto</a:t>
            </a:r>
            <a:r>
              <a:rPr lang="en-US" sz="2000" dirty="0">
                <a:solidFill>
                  <a:srgbClr val="000000"/>
                </a:solidFill>
              </a:rPr>
              <a:t>” design </a:t>
            </a:r>
            <a:endParaRPr lang="en-US" sz="2000" dirty="0" smtClean="0">
              <a:solidFill>
                <a:srgbClr val="000000"/>
              </a:solidFill>
            </a:endParaRPr>
          </a:p>
          <a:p>
            <a:pPr marL="400050" lvl="1" indent="0">
              <a:buNone/>
            </a:pPr>
            <a:endParaRPr lang="en-US" sz="500" dirty="0">
              <a:solidFill>
                <a:srgbClr val="000000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Explore implications on the C++ language</a:t>
            </a:r>
          </a:p>
          <a:p>
            <a:pPr marL="857250" lvl="1" indent="-457200"/>
            <a:r>
              <a:rPr lang="en-US" sz="2000" dirty="0" smtClean="0"/>
              <a:t>Extensions from Clang</a:t>
            </a:r>
          </a:p>
          <a:p>
            <a:pPr marL="400050" lvl="1" indent="0">
              <a:buNone/>
            </a:pPr>
            <a:endParaRPr lang="en-US" sz="500" dirty="0" smtClean="0"/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Explore (subtle) differences between design alternatives</a:t>
            </a:r>
          </a:p>
          <a:p>
            <a:pPr marL="857250" lvl="1" indent="-457200"/>
            <a:r>
              <a:rPr lang="en-US" sz="2000" dirty="0" smtClean="0"/>
              <a:t>Extensions from </a:t>
            </a:r>
            <a:r>
              <a:rPr lang="en-US" sz="2000" dirty="0" err="1" smtClean="0"/>
              <a:t>ConceptClang</a:t>
            </a:r>
            <a:r>
              <a:rPr lang="en-US" sz="2000" dirty="0" smtClean="0"/>
              <a:t> infrastructure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2511480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Talk Section Focus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7004"/>
            <a:ext cx="8229600" cy="4827885"/>
          </a:xfrm>
          <a:solidFill>
            <a:schemeClr val="bg1"/>
          </a:solidFill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Define an infrastructure layer</a:t>
            </a:r>
          </a:p>
          <a:p>
            <a:pPr marL="857250" lvl="1" indent="-457200"/>
            <a:r>
              <a:rPr lang="en-US" sz="2000" dirty="0" smtClean="0"/>
              <a:t>Independent from any design alternative</a:t>
            </a:r>
          </a:p>
          <a:p>
            <a:pPr marL="857250" lvl="1" indent="-457200"/>
            <a:r>
              <a:rPr lang="en-US" sz="2000" dirty="0" smtClean="0"/>
              <a:t>Implementation separated from Clang</a:t>
            </a:r>
          </a:p>
          <a:p>
            <a:pPr marL="400050" lvl="1" indent="0">
              <a:buNone/>
            </a:pPr>
            <a:endParaRPr lang="en-US" sz="500" dirty="0" smtClean="0"/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Extend infrastructure with design-specific implementations</a:t>
            </a:r>
          </a:p>
          <a:p>
            <a:pPr marL="857250" lvl="1" indent="-457200"/>
            <a:r>
              <a:rPr lang="en-US" sz="2000" dirty="0">
                <a:solidFill>
                  <a:srgbClr val="000000"/>
                </a:solidFill>
              </a:rPr>
              <a:t>TR N2914=09-0104 -- a.k.a. “pre-Frankfurt” design</a:t>
            </a:r>
          </a:p>
          <a:p>
            <a:pPr marL="857250" lvl="1" indent="-457200"/>
            <a:r>
              <a:rPr lang="en-US" sz="2000" dirty="0">
                <a:solidFill>
                  <a:srgbClr val="000000"/>
                </a:solidFill>
              </a:rPr>
              <a:t>TR N3351=12-0041 -- </a:t>
            </a:r>
            <a:r>
              <a:rPr lang="en-US" sz="2000" dirty="0" err="1">
                <a:solidFill>
                  <a:srgbClr val="000000"/>
                </a:solidFill>
              </a:rPr>
              <a:t>a.k.a</a:t>
            </a:r>
            <a:r>
              <a:rPr lang="en-US" sz="2000" dirty="0">
                <a:solidFill>
                  <a:srgbClr val="000000"/>
                </a:solidFill>
              </a:rPr>
              <a:t> “Palo Alto” design </a:t>
            </a:r>
            <a:endParaRPr lang="en-US" sz="2000" dirty="0" smtClean="0">
              <a:solidFill>
                <a:srgbClr val="000000"/>
              </a:solidFill>
            </a:endParaRPr>
          </a:p>
          <a:p>
            <a:pPr marL="400050" lvl="1" indent="0">
              <a:buNone/>
            </a:pPr>
            <a:endParaRPr lang="en-US" sz="500" dirty="0">
              <a:solidFill>
                <a:srgbClr val="000000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400" b="1" dirty="0" smtClean="0"/>
              <a:t>Explore implications on the C++ language</a:t>
            </a:r>
          </a:p>
          <a:p>
            <a:pPr marL="857250" lvl="1" indent="-457200"/>
            <a:r>
              <a:rPr lang="en-US" sz="2000" b="1" dirty="0" smtClean="0"/>
              <a:t>Extensions from Clang</a:t>
            </a:r>
          </a:p>
          <a:p>
            <a:pPr marL="400050" lvl="1" indent="0">
              <a:buNone/>
            </a:pPr>
            <a:endParaRPr lang="en-US" sz="500" b="1" dirty="0" smtClean="0"/>
          </a:p>
          <a:p>
            <a:pPr marL="457200" indent="-457200">
              <a:buFont typeface="+mj-lt"/>
              <a:buAutoNum type="arabicPeriod"/>
            </a:pPr>
            <a:r>
              <a:rPr lang="en-US" sz="2400" b="1" dirty="0" smtClean="0"/>
              <a:t>Explore (subtle) differences between design alternatives</a:t>
            </a:r>
          </a:p>
          <a:p>
            <a:pPr marL="857250" lvl="1" indent="-457200"/>
            <a:r>
              <a:rPr lang="en-US" sz="2000" b="1" dirty="0" smtClean="0"/>
              <a:t>Extensions from </a:t>
            </a:r>
            <a:r>
              <a:rPr lang="en-US" sz="2000" b="1" dirty="0" err="1" smtClean="0"/>
              <a:t>ConceptClang</a:t>
            </a:r>
            <a:r>
              <a:rPr lang="en-US" sz="2000" b="1" dirty="0" smtClean="0"/>
              <a:t> infrastructure</a:t>
            </a:r>
          </a:p>
          <a:p>
            <a:pPr marL="400050" lvl="1" indent="0">
              <a:buNone/>
            </a:pPr>
            <a:endParaRPr lang="en-US" sz="500" b="1" dirty="0" smtClean="0"/>
          </a:p>
          <a:p>
            <a:pPr marL="457200" indent="-457200">
              <a:buFont typeface="+mj-lt"/>
              <a:buAutoNum type="arabicPeriod"/>
            </a:pPr>
            <a:r>
              <a:rPr lang="en-US" sz="2400" b="1" dirty="0" smtClean="0"/>
              <a:t>Case Study: Type-checking (constrained) templates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652891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4294967295"/>
          </p:nvPr>
        </p:nvSpPr>
        <p:spPr>
          <a:xfrm>
            <a:off x="457200" y="1114778"/>
            <a:ext cx="8229600" cy="5011386"/>
          </a:xfrm>
          <a:prstGeom prst="rect">
            <a:avLst/>
          </a:prstGeom>
        </p:spPr>
        <p:txBody>
          <a:bodyPr/>
          <a:lstStyle/>
          <a:p>
            <a:pPr marL="342900" marR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2000" kern="1200" dirty="0" smtClean="0">
                <a:solidFill>
                  <a:schemeClr val="tx1"/>
                </a:solidFill>
                <a:effectLst/>
              </a:rPr>
              <a:t>ConceptClang extensions affect </a:t>
            </a:r>
            <a:r>
              <a:rPr lang="en-US" sz="2000" dirty="0"/>
              <a:t>o</a:t>
            </a:r>
            <a:r>
              <a:rPr lang="en-US" sz="2000" kern="1200" dirty="0" smtClean="0">
                <a:solidFill>
                  <a:schemeClr val="tx1"/>
                </a:solidFill>
                <a:effectLst/>
              </a:rPr>
              <a:t>nly 4/~17 components of Clang: </a:t>
            </a:r>
          </a:p>
          <a:p>
            <a:pPr marL="400050" lvl="1" indent="0">
              <a:buNone/>
            </a:pPr>
            <a:endParaRPr lang="en-US" sz="1600" kern="1200" dirty="0" smtClean="0">
              <a:solidFill>
                <a:schemeClr val="tx1"/>
              </a:solidFill>
              <a:effectLst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lang="en-US" sz="2000" kern="1200" dirty="0" smtClean="0">
              <a:solidFill>
                <a:schemeClr val="tx1"/>
              </a:solidFill>
              <a:effectLst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lang="en-US" sz="2000" kern="1200" dirty="0" smtClean="0">
              <a:solidFill>
                <a:schemeClr val="tx1"/>
              </a:solidFill>
              <a:effectLst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lang="en-US" sz="2000" kern="1200" dirty="0" smtClean="0">
              <a:solidFill>
                <a:schemeClr val="tx1"/>
              </a:solidFill>
              <a:effectLst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lang="en-US" sz="2000" kern="1200" dirty="0" smtClean="0">
              <a:solidFill>
                <a:schemeClr val="tx1"/>
              </a:solidFill>
              <a:effectLst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lang="en-US" sz="2000" kern="1200" dirty="0" smtClean="0">
              <a:solidFill>
                <a:schemeClr val="tx1"/>
              </a:solidFill>
              <a:effectLst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lang="en-US" sz="2000" kern="1200" dirty="0" smtClean="0">
              <a:solidFill>
                <a:schemeClr val="tx1"/>
              </a:solidFill>
              <a:effectLst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lang="en-US" sz="2000" kern="1200" dirty="0" smtClean="0">
              <a:solidFill>
                <a:schemeClr val="tx1"/>
              </a:solidFill>
              <a:effectLst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lang="en-US" sz="2000" kern="1200" dirty="0" smtClean="0">
              <a:solidFill>
                <a:schemeClr val="tx1"/>
              </a:solidFill>
              <a:effectLst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lang="en-US" sz="1400" dirty="0" smtClean="0">
              <a:effectLst/>
            </a:endParaRPr>
          </a:p>
          <a:p>
            <a:pPr rtl="0"/>
            <a:r>
              <a:rPr lang="en-US" sz="20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</a:t>
            </a:r>
            <a:r>
              <a:rPr lang="en-US" sz="2000" b="1" kern="1200" dirty="0" smtClean="0">
                <a:solidFill>
                  <a:srgbClr val="000090"/>
                </a:solidFill>
                <a:effectLst/>
                <a:latin typeface="+mn-lt"/>
                <a:ea typeface="+mn-ea"/>
                <a:cs typeface="+mn-cs"/>
              </a:rPr>
              <a:t>Driver</a:t>
            </a:r>
            <a:r>
              <a:rPr lang="en-US" sz="20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component is modified only for compiler flags support.</a:t>
            </a:r>
          </a:p>
          <a:p>
            <a:pPr lvl="1" rtl="0"/>
            <a:r>
              <a:rPr lang="en-US" sz="16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So, we do not consider it in our analysis.</a:t>
            </a:r>
            <a:endParaRPr lang="en-US" sz="1600" dirty="0" smtClean="0">
              <a:effectLst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293" y="274638"/>
            <a:ext cx="8683262" cy="840140"/>
          </a:xfrm>
        </p:spPr>
        <p:txBody>
          <a:bodyPr/>
          <a:lstStyle/>
          <a:p>
            <a:r>
              <a:rPr lang="en-US" sz="4000" dirty="0" smtClean="0"/>
              <a:t>Clang </a:t>
            </a:r>
            <a:r>
              <a:rPr lang="en-US" sz="4000" dirty="0" smtClean="0">
                <a:sym typeface="Wingdings"/>
              </a:rPr>
              <a:t> </a:t>
            </a:r>
            <a:r>
              <a:rPr lang="en-US" sz="4000" dirty="0" err="1" smtClean="0">
                <a:sym typeface="Wingdings"/>
              </a:rPr>
              <a:t>Concept</a:t>
            </a:r>
            <a:r>
              <a:rPr lang="en-US" sz="4000" dirty="0" err="1" smtClean="0"/>
              <a:t>Clang</a:t>
            </a:r>
            <a:r>
              <a:rPr lang="en-US" sz="4000" dirty="0" smtClean="0"/>
              <a:t>: The Components</a:t>
            </a:r>
            <a:endParaRPr lang="en-US" sz="40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23379162"/>
              </p:ext>
            </p:extLst>
          </p:nvPr>
        </p:nvGraphicFramePr>
        <p:xfrm>
          <a:off x="386644" y="1636889"/>
          <a:ext cx="8229600" cy="31185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0057713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293" y="274638"/>
            <a:ext cx="8683262" cy="840140"/>
          </a:xfrm>
        </p:spPr>
        <p:txBody>
          <a:bodyPr/>
          <a:lstStyle/>
          <a:p>
            <a:r>
              <a:rPr lang="en-US" sz="4000" dirty="0" smtClean="0"/>
              <a:t>The </a:t>
            </a:r>
            <a:r>
              <a:rPr lang="en-US" sz="4000" dirty="0" err="1" smtClean="0"/>
              <a:t>ConceptClang</a:t>
            </a:r>
            <a:r>
              <a:rPr lang="en-US" sz="4000" dirty="0" smtClean="0"/>
              <a:t> Components</a:t>
            </a:r>
            <a:endParaRPr lang="en-US" sz="40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92819201"/>
              </p:ext>
            </p:extLst>
          </p:nvPr>
        </p:nvGraphicFramePr>
        <p:xfrm>
          <a:off x="286977" y="1185334"/>
          <a:ext cx="8658578" cy="51505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210690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293" y="147638"/>
            <a:ext cx="8683262" cy="1143000"/>
          </a:xfrm>
        </p:spPr>
        <p:txBody>
          <a:bodyPr/>
          <a:lstStyle/>
          <a:p>
            <a:r>
              <a:rPr lang="en-US" sz="4000" dirty="0" smtClean="0"/>
              <a:t>Infrastructure and Extensions</a:t>
            </a:r>
            <a:endParaRPr lang="en-US" sz="4000" dirty="0"/>
          </a:p>
        </p:txBody>
      </p:sp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24934715"/>
              </p:ext>
            </p:extLst>
          </p:nvPr>
        </p:nvGraphicFramePr>
        <p:xfrm>
          <a:off x="261939" y="1290638"/>
          <a:ext cx="8683616" cy="3657599"/>
        </p:xfrm>
        <a:graphic>
          <a:graphicData uri="http://schemas.openxmlformats.org/drawingml/2006/table">
            <a:tbl>
              <a:tblPr firstRow="1">
                <a:tableStyleId>{BC89EF96-8CEA-46FF-86C4-4CE0E7609802}</a:tableStyleId>
              </a:tblPr>
              <a:tblGrid>
                <a:gridCol w="1550494"/>
                <a:gridCol w="1955234"/>
                <a:gridCol w="1425222"/>
                <a:gridCol w="1524000"/>
                <a:gridCol w="2228666"/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Proposed Design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Requirements Representation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Modeling Mechanism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Requirements Satisfaction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Checking Body of Constrained</a:t>
                      </a:r>
                      <a:r>
                        <a:rPr lang="en-US" baseline="0" dirty="0" smtClean="0"/>
                        <a:t> Template </a:t>
                      </a:r>
                      <a:r>
                        <a:rPr lang="en-US" baseline="0" dirty="0" err="1" smtClean="0"/>
                        <a:t>Defns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err="1" smtClean="0"/>
                        <a:t>ConceptClang</a:t>
                      </a:r>
                      <a:r>
                        <a:rPr lang="en-US" b="1" dirty="0" smtClean="0"/>
                        <a:t> Infrastructure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Declarations</a:t>
                      </a:r>
                      <a:r>
                        <a:rPr lang="en-US" baseline="0" dirty="0" smtClean="0"/>
                        <a:t> [extend class </a:t>
                      </a:r>
                      <a:r>
                        <a:rPr lang="en-US" b="1" baseline="0" dirty="0" err="1" smtClean="0"/>
                        <a:t>Decl</a:t>
                      </a:r>
                      <a:r>
                        <a:rPr lang="en-US" baseline="0" dirty="0" smtClean="0"/>
                        <a:t>]</a:t>
                      </a:r>
                      <a:endParaRPr lang="en-US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Both Explicit and</a:t>
                      </a:r>
                      <a:r>
                        <a:rPr lang="en-US" b="1" baseline="0" dirty="0" smtClean="0"/>
                        <a:t> </a:t>
                      </a:r>
                      <a:r>
                        <a:rPr lang="en-US" b="1" dirty="0" smtClean="0"/>
                        <a:t>Implicit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Collect valid candidates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Based</a:t>
                      </a:r>
                      <a:r>
                        <a:rPr lang="en-US" b="1" baseline="0" dirty="0" smtClean="0"/>
                        <a:t> on n</a:t>
                      </a:r>
                      <a:r>
                        <a:rPr lang="en-US" b="1" dirty="0" smtClean="0"/>
                        <a:t>ame</a:t>
                      </a:r>
                      <a:r>
                        <a:rPr lang="en-US" b="1" baseline="0" dirty="0" smtClean="0"/>
                        <a:t> l</a:t>
                      </a:r>
                      <a:r>
                        <a:rPr lang="en-US" b="1" dirty="0" smtClean="0"/>
                        <a:t>ookup in constraints environment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Pre-Frankfurt Design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•"/>
                      </a:pPr>
                      <a:r>
                        <a:rPr lang="en-US" dirty="0" smtClean="0"/>
                        <a:t>Reuse</a:t>
                      </a:r>
                      <a:r>
                        <a:rPr lang="en-US" baseline="0" dirty="0" smtClean="0"/>
                        <a:t> Clang’s </a:t>
                      </a:r>
                    </a:p>
                    <a:p>
                      <a:pPr marL="285750" indent="-285750">
                        <a:buFontTx/>
                        <a:buChar char="•"/>
                      </a:pPr>
                      <a:r>
                        <a:rPr lang="en-US" b="1" baseline="0" dirty="0" smtClean="0"/>
                        <a:t>1 new kind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_</a:t>
                      </a:r>
                      <a:endParaRPr lang="en-US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_</a:t>
                      </a:r>
                      <a:endParaRPr lang="en-US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_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Palo Alto Design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•"/>
                      </a:pPr>
                      <a:r>
                        <a:rPr lang="en-US" b="1" dirty="0" smtClean="0"/>
                        <a:t>4 new kinds 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en-US" baseline="0" dirty="0" smtClean="0"/>
                        <a:t>(incl. a </a:t>
                      </a:r>
                      <a:r>
                        <a:rPr lang="en-US" b="1" baseline="0" dirty="0" smtClean="0"/>
                        <a:t>dummy</a:t>
                      </a:r>
                      <a:r>
                        <a:rPr lang="en-US" baseline="0" dirty="0" smtClean="0"/>
                        <a:t> kind -- for parsing use-patterns)</a:t>
                      </a:r>
                      <a:endParaRPr lang="en-US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Implicit only </a:t>
                      </a:r>
                      <a:r>
                        <a:rPr lang="en-US" b="0" dirty="0" smtClean="0"/>
                        <a:t>(disable</a:t>
                      </a:r>
                      <a:r>
                        <a:rPr lang="en-US" b="0" baseline="0" dirty="0" smtClean="0"/>
                        <a:t> explicit)</a:t>
                      </a:r>
                      <a:endParaRPr lang="en-US" b="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Find a valid expression, </a:t>
                      </a:r>
                      <a:r>
                        <a:rPr lang="en-US" b="1" dirty="0" smtClean="0"/>
                        <a:t>in addition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Match</a:t>
                      </a:r>
                      <a:r>
                        <a:rPr lang="en-US" baseline="0" dirty="0" smtClean="0"/>
                        <a:t> e</a:t>
                      </a:r>
                      <a:r>
                        <a:rPr lang="en-US" dirty="0" smtClean="0"/>
                        <a:t>xpression trees against use-patterns, </a:t>
                      </a:r>
                      <a:r>
                        <a:rPr lang="en-US" b="1" dirty="0" smtClean="0"/>
                        <a:t>in addition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210426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293" y="147638"/>
            <a:ext cx="8683262" cy="840140"/>
          </a:xfrm>
        </p:spPr>
        <p:txBody>
          <a:bodyPr/>
          <a:lstStyle/>
          <a:p>
            <a:r>
              <a:rPr lang="en-US" sz="4000" dirty="0"/>
              <a:t>Essential </a:t>
            </a:r>
            <a:r>
              <a:rPr lang="en-US" sz="4000" dirty="0" smtClean="0"/>
              <a:t>Data Structures</a:t>
            </a:r>
            <a:endParaRPr lang="en-US" sz="4000" dirty="0"/>
          </a:p>
        </p:txBody>
      </p:sp>
      <p:sp>
        <p:nvSpPr>
          <p:cNvPr id="4" name="Content Placeholder 5"/>
          <p:cNvSpPr>
            <a:spLocks noGrp="1"/>
          </p:cNvSpPr>
          <p:nvPr>
            <p:ph idx="1"/>
          </p:nvPr>
        </p:nvSpPr>
        <p:spPr>
          <a:xfrm>
            <a:off x="262293" y="1055511"/>
            <a:ext cx="8543039" cy="5096934"/>
          </a:xfrm>
          <a:solidFill>
            <a:srgbClr val="FFFFFF"/>
          </a:solidFill>
        </p:spPr>
        <p:txBody>
          <a:bodyPr numCol="1"/>
          <a:lstStyle/>
          <a:p>
            <a:r>
              <a:rPr lang="en-US" sz="2400" dirty="0" smtClean="0"/>
              <a:t>Concept definition declaration: class </a:t>
            </a:r>
            <a:r>
              <a:rPr lang="en-US" sz="2400" b="1" dirty="0" err="1" smtClean="0"/>
              <a:t>ConceptDecl</a:t>
            </a:r>
            <a:r>
              <a:rPr lang="en-US" sz="2400" dirty="0" smtClean="0"/>
              <a:t>.</a:t>
            </a:r>
          </a:p>
          <a:p>
            <a:pPr lvl="1"/>
            <a:r>
              <a:rPr lang="en-US" sz="2000" dirty="0" smtClean="0"/>
              <a:t>Is a template declaration and declaration context</a:t>
            </a:r>
          </a:p>
          <a:p>
            <a:pPr lvl="1"/>
            <a:r>
              <a:rPr lang="en-US" sz="2000" dirty="0" smtClean="0"/>
              <a:t>Requirements</a:t>
            </a:r>
            <a:r>
              <a:rPr lang="en-US" sz="2000" dirty="0"/>
              <a:t> </a:t>
            </a:r>
            <a:r>
              <a:rPr lang="en-US" sz="2000" dirty="0" smtClean="0"/>
              <a:t>are represented as declarations</a:t>
            </a:r>
          </a:p>
          <a:p>
            <a:pPr lvl="1"/>
            <a:r>
              <a:rPr lang="en-US" sz="2000" dirty="0" smtClean="0"/>
              <a:t>Instance </a:t>
            </a:r>
            <a:r>
              <a:rPr lang="en-US" sz="2000" dirty="0"/>
              <a:t>holds a set of all its models</a:t>
            </a:r>
            <a:r>
              <a:rPr lang="en-US" sz="2000" dirty="0" smtClean="0"/>
              <a:t>.</a:t>
            </a:r>
          </a:p>
          <a:p>
            <a:pPr marL="457200" lvl="1" indent="0">
              <a:buNone/>
            </a:pPr>
            <a:endParaRPr lang="en-US" sz="500" dirty="0" smtClean="0"/>
          </a:p>
          <a:p>
            <a:r>
              <a:rPr lang="en-US" sz="2400" dirty="0" smtClean="0"/>
              <a:t>Concept model declaration: class </a:t>
            </a:r>
            <a:r>
              <a:rPr lang="en-US" sz="2400" b="1" dirty="0" err="1" smtClean="0"/>
              <a:t>ConceptMapDecl</a:t>
            </a:r>
            <a:r>
              <a:rPr lang="en-US" sz="2400" dirty="0" smtClean="0"/>
              <a:t>.</a:t>
            </a:r>
          </a:p>
          <a:p>
            <a:pPr lvl="1"/>
            <a:r>
              <a:rPr lang="en-US" sz="2000" dirty="0" smtClean="0"/>
              <a:t>Is a template declaration and declaration context</a:t>
            </a:r>
          </a:p>
          <a:p>
            <a:pPr lvl="1"/>
            <a:r>
              <a:rPr lang="en-US" sz="2000" dirty="0" smtClean="0"/>
              <a:t>Is uniquely identified for storage in sets</a:t>
            </a:r>
          </a:p>
        </p:txBody>
      </p:sp>
    </p:spTree>
    <p:extLst>
      <p:ext uri="{BB962C8B-B14F-4D97-AF65-F5344CB8AC3E}">
        <p14:creationId xmlns:p14="http://schemas.microsoft.com/office/powerpoint/2010/main" val="1307270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8778" y="1114779"/>
            <a:ext cx="8846777" cy="55174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ounded Rectangle 60"/>
          <p:cNvSpPr/>
          <p:nvPr/>
        </p:nvSpPr>
        <p:spPr>
          <a:xfrm>
            <a:off x="2727469" y="1122331"/>
            <a:ext cx="3657600" cy="914400"/>
          </a:xfrm>
          <a:prstGeom prst="roundRect">
            <a:avLst/>
          </a:prstGeom>
          <a:solidFill>
            <a:schemeClr val="bg2"/>
          </a:solidFill>
          <a:ln w="28575" cmpd="sng">
            <a:solidFill>
              <a:srgbClr val="00009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rgbClr val="000090"/>
                </a:solidFill>
              </a:rPr>
              <a:t>ConceptDecl</a:t>
            </a:r>
          </a:p>
          <a:p>
            <a:pPr algn="ctr"/>
            <a:endParaRPr lang="en-US" sz="1000" b="1" dirty="0">
              <a:solidFill>
                <a:srgbClr val="000090"/>
              </a:solidFill>
            </a:endParaRPr>
          </a:p>
          <a:p>
            <a:pPr algn="ctr"/>
            <a:r>
              <a:rPr lang="en-US" dirty="0" smtClean="0">
                <a:solidFill>
                  <a:srgbClr val="000090"/>
                </a:solidFill>
              </a:rPr>
              <a:t>Concept Parameters</a:t>
            </a:r>
            <a:endParaRPr lang="en-US" dirty="0">
              <a:solidFill>
                <a:srgbClr val="000090"/>
              </a:solidFill>
            </a:endParaRPr>
          </a:p>
        </p:txBody>
      </p:sp>
      <p:sp>
        <p:nvSpPr>
          <p:cNvPr id="62" name="Rounded Rectangle 61"/>
          <p:cNvSpPr/>
          <p:nvPr/>
        </p:nvSpPr>
        <p:spPr>
          <a:xfrm>
            <a:off x="2712700" y="5313331"/>
            <a:ext cx="3657600" cy="1148562"/>
          </a:xfrm>
          <a:prstGeom prst="roundRect">
            <a:avLst/>
          </a:prstGeom>
          <a:solidFill>
            <a:srgbClr val="EEECE1"/>
          </a:solidFill>
          <a:ln w="28575" cmpd="sng">
            <a:solidFill>
              <a:srgbClr val="00009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rgbClr val="000090"/>
                </a:solidFill>
              </a:rPr>
              <a:t>ConceptMapDecl</a:t>
            </a:r>
          </a:p>
          <a:p>
            <a:pPr algn="ctr"/>
            <a:endParaRPr lang="en-US" sz="1000" b="1" dirty="0">
              <a:solidFill>
                <a:srgbClr val="000090"/>
              </a:solidFill>
            </a:endParaRPr>
          </a:p>
          <a:p>
            <a:pPr algn="ctr"/>
            <a:r>
              <a:rPr lang="en-US" dirty="0">
                <a:solidFill>
                  <a:srgbClr val="000090"/>
                </a:solidFill>
              </a:rPr>
              <a:t>T</a:t>
            </a:r>
            <a:r>
              <a:rPr lang="en-US" dirty="0" smtClean="0">
                <a:solidFill>
                  <a:srgbClr val="000090"/>
                </a:solidFill>
              </a:rPr>
              <a:t>emplate Parameters</a:t>
            </a:r>
          </a:p>
          <a:p>
            <a:pPr algn="ctr"/>
            <a:r>
              <a:rPr lang="en-US" dirty="0">
                <a:solidFill>
                  <a:srgbClr val="000090"/>
                </a:solidFill>
              </a:rPr>
              <a:t>≠ </a:t>
            </a:r>
            <a:r>
              <a:rPr lang="en-US" dirty="0" smtClean="0">
                <a:solidFill>
                  <a:srgbClr val="000090"/>
                </a:solidFill>
              </a:rPr>
              <a:t>0, for concept model templates</a:t>
            </a:r>
            <a:endParaRPr lang="en-US" dirty="0">
              <a:solidFill>
                <a:srgbClr val="000090"/>
              </a:solidFill>
            </a:endParaRPr>
          </a:p>
        </p:txBody>
      </p:sp>
      <p:sp>
        <p:nvSpPr>
          <p:cNvPr id="63" name="Rounded Rectangle 62"/>
          <p:cNvSpPr/>
          <p:nvPr/>
        </p:nvSpPr>
        <p:spPr>
          <a:xfrm>
            <a:off x="365269" y="3179731"/>
            <a:ext cx="2514600" cy="1066800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28575" cmpd="sng">
            <a:solidFill>
              <a:schemeClr val="tx1"/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TemplateDecl</a:t>
            </a:r>
            <a:endParaRPr lang="en-US" sz="20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endParaRPr lang="en-US" sz="10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Template Parameters     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4" name="Rounded Rectangle 63"/>
          <p:cNvSpPr/>
          <p:nvPr/>
        </p:nvSpPr>
        <p:spPr>
          <a:xfrm>
            <a:off x="3378217" y="3179731"/>
            <a:ext cx="2514600" cy="910832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28575" cmpd="sng">
            <a:solidFill>
              <a:schemeClr val="tx1"/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DeclContext</a:t>
            </a:r>
            <a:endParaRPr lang="en-US" sz="20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5" name="Rounded Rectangle 64"/>
          <p:cNvSpPr/>
          <p:nvPr/>
        </p:nvSpPr>
        <p:spPr>
          <a:xfrm>
            <a:off x="6416875" y="3179731"/>
            <a:ext cx="2514600" cy="910832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28575" cmpd="sng">
            <a:solidFill>
              <a:schemeClr val="tx1"/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FoldingSetNode</a:t>
            </a:r>
            <a:endParaRPr lang="en-US" sz="20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cxnSp>
        <p:nvCxnSpPr>
          <p:cNvPr id="66" name="Straight Arrow Connector 65"/>
          <p:cNvCxnSpPr/>
          <p:nvPr/>
        </p:nvCxnSpPr>
        <p:spPr>
          <a:xfrm flipH="1">
            <a:off x="1965469" y="2036731"/>
            <a:ext cx="914400" cy="1143000"/>
          </a:xfrm>
          <a:prstGeom prst="straightConnector1">
            <a:avLst/>
          </a:prstGeom>
          <a:ln w="38100">
            <a:solidFill>
              <a:srgbClr val="00009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/>
          <p:nvPr/>
        </p:nvCxnSpPr>
        <p:spPr>
          <a:xfrm flipV="1">
            <a:off x="6232669" y="4090563"/>
            <a:ext cx="1066800" cy="1222768"/>
          </a:xfrm>
          <a:prstGeom prst="straightConnector1">
            <a:avLst/>
          </a:prstGeom>
          <a:ln w="38100">
            <a:solidFill>
              <a:srgbClr val="00009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/>
          <p:nvPr/>
        </p:nvCxnSpPr>
        <p:spPr>
          <a:xfrm flipH="1" flipV="1">
            <a:off x="2117869" y="4246531"/>
            <a:ext cx="762000" cy="1066800"/>
          </a:xfrm>
          <a:prstGeom prst="straightConnector1">
            <a:avLst/>
          </a:prstGeom>
          <a:ln w="38100">
            <a:solidFill>
              <a:srgbClr val="00009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/>
          <p:nvPr/>
        </p:nvCxnSpPr>
        <p:spPr>
          <a:xfrm flipV="1">
            <a:off x="4556269" y="4064375"/>
            <a:ext cx="0" cy="1222768"/>
          </a:xfrm>
          <a:prstGeom prst="straightConnector1">
            <a:avLst/>
          </a:prstGeom>
          <a:ln w="38100">
            <a:solidFill>
              <a:srgbClr val="00009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/>
          <p:nvPr/>
        </p:nvCxnSpPr>
        <p:spPr>
          <a:xfrm>
            <a:off x="4551036" y="2045474"/>
            <a:ext cx="5233" cy="1134257"/>
          </a:xfrm>
          <a:prstGeom prst="straightConnector1">
            <a:avLst/>
          </a:prstGeom>
          <a:ln w="38100">
            <a:solidFill>
              <a:srgbClr val="00009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/>
          <p:nvPr/>
        </p:nvCxnSpPr>
        <p:spPr>
          <a:xfrm flipH="1">
            <a:off x="2575071" y="1884331"/>
            <a:ext cx="803146" cy="1981200"/>
          </a:xfrm>
          <a:prstGeom prst="straightConnector1">
            <a:avLst/>
          </a:prstGeom>
          <a:ln w="25400">
            <a:solidFill>
              <a:srgbClr val="000090"/>
            </a:solidFill>
            <a:prstDash val="dash"/>
            <a:headEnd type="oval" w="lg" len="lg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/>
          <p:cNvCxnSpPr/>
          <p:nvPr/>
        </p:nvCxnSpPr>
        <p:spPr>
          <a:xfrm flipH="1" flipV="1">
            <a:off x="2575069" y="4064375"/>
            <a:ext cx="803148" cy="1919516"/>
          </a:xfrm>
          <a:prstGeom prst="straightConnector1">
            <a:avLst/>
          </a:prstGeom>
          <a:ln w="25400">
            <a:solidFill>
              <a:srgbClr val="000090"/>
            </a:solidFill>
            <a:prstDash val="dash"/>
            <a:headEnd type="oval" w="lg" len="lg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3" name="Rounded Rectangle 72"/>
          <p:cNvSpPr/>
          <p:nvPr/>
        </p:nvSpPr>
        <p:spPr>
          <a:xfrm>
            <a:off x="2417024" y="4850486"/>
            <a:ext cx="2514600" cy="1066800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28575" cmpd="sng">
            <a:solidFill>
              <a:schemeClr val="tx1"/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NamedDecl</a:t>
            </a:r>
            <a:endParaRPr lang="en-US" sz="20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endParaRPr lang="en-US" sz="10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Name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cxnSp>
        <p:nvCxnSpPr>
          <p:cNvPr id="74" name="Straight Arrow Connector 73"/>
          <p:cNvCxnSpPr/>
          <p:nvPr/>
        </p:nvCxnSpPr>
        <p:spPr>
          <a:xfrm>
            <a:off x="1421923" y="4246531"/>
            <a:ext cx="995101" cy="748802"/>
          </a:xfrm>
          <a:prstGeom prst="straightConnector1">
            <a:avLst/>
          </a:prstGeom>
          <a:ln w="38100"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5" name="Rounded Rectangle 74"/>
          <p:cNvSpPr/>
          <p:nvPr/>
        </p:nvSpPr>
        <p:spPr>
          <a:xfrm>
            <a:off x="6078321" y="5395093"/>
            <a:ext cx="2514600" cy="1066800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28575" cmpd="sng">
            <a:solidFill>
              <a:schemeClr val="tx1"/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Decl</a:t>
            </a:r>
            <a:endParaRPr lang="en-US" sz="20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cxnSp>
        <p:nvCxnSpPr>
          <p:cNvPr id="76" name="Straight Arrow Connector 75"/>
          <p:cNvCxnSpPr>
            <a:stCxn id="73" idx="3"/>
            <a:endCxn id="75" idx="1"/>
          </p:cNvCxnSpPr>
          <p:nvPr/>
        </p:nvCxnSpPr>
        <p:spPr>
          <a:xfrm>
            <a:off x="4931624" y="5383886"/>
            <a:ext cx="1146697" cy="544607"/>
          </a:xfrm>
          <a:prstGeom prst="straightConnector1">
            <a:avLst/>
          </a:prstGeom>
          <a:ln w="38100"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Rounded Rectangle 76"/>
          <p:cNvSpPr/>
          <p:nvPr/>
        </p:nvSpPr>
        <p:spPr>
          <a:xfrm>
            <a:off x="203130" y="5399414"/>
            <a:ext cx="847939" cy="1066800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28575" cmpd="sng">
            <a:solidFill>
              <a:schemeClr val="tx1"/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…</a:t>
            </a:r>
            <a:endParaRPr lang="en-US" sz="20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cxnSp>
        <p:nvCxnSpPr>
          <p:cNvPr id="78" name="Straight Arrow Connector 77"/>
          <p:cNvCxnSpPr/>
          <p:nvPr/>
        </p:nvCxnSpPr>
        <p:spPr>
          <a:xfrm flipH="1">
            <a:off x="441469" y="4251300"/>
            <a:ext cx="436908" cy="1143793"/>
          </a:xfrm>
          <a:prstGeom prst="straightConnector1">
            <a:avLst/>
          </a:prstGeom>
          <a:ln w="38100"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itle 1"/>
          <p:cNvSpPr>
            <a:spLocks noGrp="1"/>
          </p:cNvSpPr>
          <p:nvPr>
            <p:ph type="title"/>
          </p:nvPr>
        </p:nvSpPr>
        <p:spPr>
          <a:xfrm>
            <a:off x="262293" y="274638"/>
            <a:ext cx="8683262" cy="840140"/>
          </a:xfrm>
        </p:spPr>
        <p:txBody>
          <a:bodyPr/>
          <a:lstStyle/>
          <a:p>
            <a:r>
              <a:rPr lang="en-US" sz="4000" dirty="0" smtClean="0"/>
              <a:t>Clang -&gt; </a:t>
            </a:r>
            <a:r>
              <a:rPr lang="en-US" sz="4000" dirty="0" err="1" smtClean="0"/>
              <a:t>ConceptClang</a:t>
            </a:r>
            <a:r>
              <a:rPr lang="en-US" sz="4000" dirty="0" smtClean="0"/>
              <a:t>: Data Structures</a:t>
            </a:r>
            <a:endParaRPr lang="en-US" sz="4000" dirty="0"/>
          </a:p>
        </p:txBody>
      </p:sp>
      <p:sp>
        <p:nvSpPr>
          <p:cNvPr id="3" name="TextBox 2"/>
          <p:cNvSpPr txBox="1"/>
          <p:nvPr/>
        </p:nvSpPr>
        <p:spPr>
          <a:xfrm>
            <a:off x="-395111" y="409222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504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 animBg="1"/>
      <p:bldP spid="63" grpId="0" animBg="1"/>
      <p:bldP spid="64" grpId="0" animBg="1"/>
      <p:bldP spid="65" grpId="0" animBg="1"/>
      <p:bldP spid="73" grpId="0" animBg="1"/>
      <p:bldP spid="75" grpId="0" animBg="1"/>
      <p:bldP spid="77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293" y="147638"/>
            <a:ext cx="8683262" cy="840140"/>
          </a:xfrm>
        </p:spPr>
        <p:txBody>
          <a:bodyPr/>
          <a:lstStyle/>
          <a:p>
            <a:r>
              <a:rPr lang="en-US" sz="4000" dirty="0" smtClean="0"/>
              <a:t>Essential Data Structures</a:t>
            </a:r>
            <a:endParaRPr lang="en-US" sz="4000" dirty="0"/>
          </a:p>
        </p:txBody>
      </p:sp>
      <p:sp>
        <p:nvSpPr>
          <p:cNvPr id="4" name="Content Placeholder 5"/>
          <p:cNvSpPr>
            <a:spLocks noGrp="1"/>
          </p:cNvSpPr>
          <p:nvPr>
            <p:ph idx="1"/>
          </p:nvPr>
        </p:nvSpPr>
        <p:spPr>
          <a:xfrm>
            <a:off x="262293" y="1055511"/>
            <a:ext cx="8543039" cy="5096934"/>
          </a:xfrm>
          <a:noFill/>
        </p:spPr>
        <p:txBody>
          <a:bodyPr numCol="1"/>
          <a:lstStyle/>
          <a:p>
            <a:r>
              <a:rPr lang="en-US" sz="2400" dirty="0" smtClean="0"/>
              <a:t>Concept definition declaration: class </a:t>
            </a:r>
            <a:r>
              <a:rPr lang="en-US" sz="2400" b="1" dirty="0" err="1" smtClean="0"/>
              <a:t>ConceptDecl</a:t>
            </a:r>
            <a:endParaRPr lang="en-US" sz="2400" dirty="0" smtClean="0"/>
          </a:p>
          <a:p>
            <a:pPr lvl="1"/>
            <a:r>
              <a:rPr lang="en-US" sz="2000" dirty="0" smtClean="0">
                <a:solidFill>
                  <a:srgbClr val="7F7F7F"/>
                </a:solidFill>
              </a:rPr>
              <a:t>Is a template declaration and declaration context.</a:t>
            </a:r>
          </a:p>
          <a:p>
            <a:pPr lvl="1"/>
            <a:r>
              <a:rPr lang="en-US" sz="2000" dirty="0" smtClean="0">
                <a:solidFill>
                  <a:srgbClr val="7F7F7F"/>
                </a:solidFill>
              </a:rPr>
              <a:t>Requirements</a:t>
            </a:r>
            <a:r>
              <a:rPr lang="en-US" sz="2000" dirty="0">
                <a:solidFill>
                  <a:srgbClr val="7F7F7F"/>
                </a:solidFill>
              </a:rPr>
              <a:t> </a:t>
            </a:r>
            <a:r>
              <a:rPr lang="en-US" sz="2000" dirty="0" smtClean="0">
                <a:solidFill>
                  <a:srgbClr val="7F7F7F"/>
                </a:solidFill>
              </a:rPr>
              <a:t>are represented as declarations.</a:t>
            </a:r>
          </a:p>
          <a:p>
            <a:pPr lvl="1"/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Instance holds a set of all its models.</a:t>
            </a:r>
          </a:p>
          <a:p>
            <a:pPr marL="457200" lvl="1" indent="0">
              <a:buNone/>
            </a:pPr>
            <a:endParaRPr lang="en-US" sz="500" dirty="0" smtClean="0"/>
          </a:p>
          <a:p>
            <a:r>
              <a:rPr lang="en-US" sz="2400" dirty="0" smtClean="0"/>
              <a:t>Concept model declaration: class </a:t>
            </a:r>
            <a:r>
              <a:rPr lang="en-US" sz="2400" b="1" dirty="0" err="1" smtClean="0"/>
              <a:t>ConceptMapDecl</a:t>
            </a:r>
            <a:endParaRPr lang="en-US" sz="2400" dirty="0" smtClean="0"/>
          </a:p>
          <a:p>
            <a:pPr lvl="1"/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Is a template declaration and declaration context.</a:t>
            </a:r>
          </a:p>
          <a:p>
            <a:pPr lvl="1"/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Is uniquely identified for storage in sets.</a:t>
            </a:r>
          </a:p>
          <a:p>
            <a:pPr lvl="1"/>
            <a:r>
              <a:rPr lang="en-US" sz="2000" dirty="0" smtClean="0"/>
              <a:t>Requirements satisfaction </a:t>
            </a:r>
            <a:r>
              <a:rPr lang="en-US" sz="2000" b="1" dirty="0" smtClean="0"/>
              <a:t>collect valid candidates</a:t>
            </a:r>
            <a:r>
              <a:rPr lang="en-US" sz="2000" dirty="0" smtClean="0"/>
              <a:t>.</a:t>
            </a:r>
          </a:p>
          <a:p>
            <a:pPr lvl="2"/>
            <a:r>
              <a:rPr lang="en-US" sz="1600" dirty="0" smtClean="0"/>
              <a:t>Candidates == declarations matching names or references in the requirement.</a:t>
            </a:r>
          </a:p>
          <a:p>
            <a:pPr lvl="2"/>
            <a:r>
              <a:rPr lang="en-US" sz="1600" dirty="0" smtClean="0">
                <a:sym typeface="Wingdings"/>
              </a:rPr>
              <a:t>Add candidate declarations to the model declaration.</a:t>
            </a:r>
            <a:endParaRPr lang="en-US" sz="1600" dirty="0" smtClean="0"/>
          </a:p>
        </p:txBody>
      </p:sp>
      <p:sp>
        <p:nvSpPr>
          <p:cNvPr id="5" name="Rectangle 4"/>
          <p:cNvSpPr/>
          <p:nvPr/>
        </p:nvSpPr>
        <p:spPr>
          <a:xfrm>
            <a:off x="804333" y="4955911"/>
            <a:ext cx="7605889" cy="1309422"/>
          </a:xfrm>
          <a:prstGeom prst="rect">
            <a:avLst/>
          </a:prstGeom>
          <a:solidFill>
            <a:srgbClr val="EEECE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b="1" cap="small" dirty="0" smtClean="0">
                <a:solidFill>
                  <a:srgbClr val="000090"/>
                </a:solidFill>
                <a:uFill>
                  <a:solidFill>
                    <a:srgbClr val="000090"/>
                  </a:solidFill>
                </a:uFill>
              </a:rPr>
              <a:t>Example</a:t>
            </a:r>
            <a:endParaRPr lang="en-US" sz="1000" b="1" cap="small" dirty="0" smtClean="0">
              <a:solidFill>
                <a:srgbClr val="000090"/>
              </a:solidFill>
              <a:uFill>
                <a:solidFill>
                  <a:srgbClr val="000090"/>
                </a:solidFill>
              </a:uFill>
            </a:endParaRPr>
          </a:p>
          <a:p>
            <a:endParaRPr lang="en-US" sz="1000" dirty="0" smtClean="0">
              <a:solidFill>
                <a:srgbClr val="000090"/>
              </a:solidFill>
              <a:cs typeface="Courier"/>
            </a:endParaRPr>
          </a:p>
          <a:p>
            <a:r>
              <a:rPr lang="en-US" sz="2000" u="sng" dirty="0" smtClean="0">
                <a:solidFill>
                  <a:srgbClr val="000090"/>
                </a:solidFill>
                <a:cs typeface="Courier"/>
              </a:rPr>
              <a:t>	Requirement		Satisfied with							</a:t>
            </a:r>
          </a:p>
          <a:p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	*</a:t>
            </a:r>
            <a:r>
              <a:rPr lang="en-US" sz="1600" b="1" dirty="0" err="1">
                <a:solidFill>
                  <a:srgbClr val="000090"/>
                </a:solidFill>
                <a:latin typeface="Courier"/>
                <a:cs typeface="Courier"/>
              </a:rPr>
              <a:t>i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++</a:t>
            </a:r>
            <a:r>
              <a:rPr lang="en-US" sz="1600" dirty="0">
                <a:solidFill>
                  <a:srgbClr val="000090"/>
                </a:solidFill>
              </a:rPr>
              <a:t>	</a:t>
            </a:r>
            <a:r>
              <a:rPr lang="en-US" sz="1600" dirty="0" smtClean="0">
                <a:solidFill>
                  <a:srgbClr val="000090"/>
                </a:solidFill>
              </a:rPr>
              <a:t>	</a:t>
            </a:r>
            <a:r>
              <a:rPr lang="en-US" sz="1600" dirty="0" smtClean="0">
                <a:solidFill>
                  <a:srgbClr val="000090"/>
                </a:solidFill>
                <a:sym typeface="Wingdings"/>
              </a:rPr>
              <a:t> </a:t>
            </a:r>
            <a:r>
              <a:rPr lang="en-US" sz="1600" dirty="0">
                <a:solidFill>
                  <a:srgbClr val="000090"/>
                </a:solidFill>
                <a:sym typeface="Wingdings"/>
              </a:rPr>
              <a:t>	</a:t>
            </a:r>
            <a:r>
              <a:rPr lang="en-US" sz="1600" dirty="0" smtClean="0">
                <a:solidFill>
                  <a:srgbClr val="000090"/>
                </a:solidFill>
                <a:sym typeface="Wingdings"/>
              </a:rPr>
              <a:t>valid candidates for call </a:t>
            </a:r>
            <a:r>
              <a:rPr lang="en-US" sz="1600" b="1" dirty="0" smtClean="0">
                <a:solidFill>
                  <a:srgbClr val="000090"/>
                </a:solidFill>
                <a:sym typeface="Wingdings"/>
              </a:rPr>
              <a:t>to operators 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  <a:sym typeface="Wingdings"/>
              </a:rPr>
              <a:t>*</a:t>
            </a:r>
            <a:r>
              <a:rPr lang="en-US" sz="1600" b="1" dirty="0">
                <a:solidFill>
                  <a:srgbClr val="000090"/>
                </a:solidFill>
                <a:sym typeface="Wingdings"/>
              </a:rPr>
              <a:t> and 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  <a:sym typeface="Wingdings"/>
              </a:rPr>
              <a:t>+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  <a:sym typeface="Wingdings"/>
              </a:rPr>
              <a:t>+</a:t>
            </a:r>
            <a:r>
              <a:rPr lang="en-US" sz="1600" b="1" dirty="0" smtClean="0">
                <a:solidFill>
                  <a:srgbClr val="000090"/>
                </a:solidFill>
                <a:cs typeface="Courier"/>
                <a:sym typeface="Wingdings"/>
              </a:rPr>
              <a:t>.</a:t>
            </a:r>
            <a:endParaRPr lang="en-US" sz="1600" b="1" dirty="0" smtClean="0">
              <a:solidFill>
                <a:srgbClr val="000090"/>
              </a:solidFill>
              <a:latin typeface="Courier"/>
              <a:cs typeface="Courier"/>
              <a:sym typeface="Wingdings"/>
            </a:endParaRPr>
          </a:p>
          <a:p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	T foo(T) </a:t>
            </a:r>
            <a:r>
              <a:rPr lang="en-US" sz="1600" dirty="0">
                <a:solidFill>
                  <a:srgbClr val="000090"/>
                </a:solidFill>
              </a:rPr>
              <a:t>	</a:t>
            </a:r>
            <a:r>
              <a:rPr lang="en-US" sz="1600" dirty="0" smtClean="0">
                <a:solidFill>
                  <a:srgbClr val="000090"/>
                </a:solidFill>
                <a:sym typeface="Wingdings"/>
              </a:rPr>
              <a:t> </a:t>
            </a:r>
            <a:r>
              <a:rPr lang="en-US" sz="1600" dirty="0">
                <a:solidFill>
                  <a:srgbClr val="000090"/>
                </a:solidFill>
                <a:sym typeface="Wingdings"/>
              </a:rPr>
              <a:t>	</a:t>
            </a:r>
            <a:r>
              <a:rPr lang="en-US" sz="1600" dirty="0" smtClean="0">
                <a:solidFill>
                  <a:srgbClr val="000090"/>
                </a:solidFill>
                <a:sym typeface="Wingdings"/>
              </a:rPr>
              <a:t>valid </a:t>
            </a:r>
            <a:r>
              <a:rPr lang="en-US" sz="1600" dirty="0">
                <a:solidFill>
                  <a:srgbClr val="000090"/>
                </a:solidFill>
                <a:sym typeface="Wingdings"/>
              </a:rPr>
              <a:t>candidates for </a:t>
            </a:r>
            <a:r>
              <a:rPr lang="en-US" sz="1600" dirty="0" smtClean="0">
                <a:solidFill>
                  <a:srgbClr val="000090"/>
                </a:solidFill>
                <a:sym typeface="Wingdings"/>
              </a:rPr>
              <a:t>call 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  <a:sym typeface="Wingdings"/>
              </a:rPr>
              <a:t>foo(a)</a:t>
            </a:r>
            <a:r>
              <a:rPr lang="en-US" sz="1600" b="1" dirty="0" smtClean="0">
                <a:solidFill>
                  <a:srgbClr val="000090"/>
                </a:solidFill>
                <a:cs typeface="Courier"/>
                <a:sym typeface="Wingdings"/>
              </a:rPr>
              <a:t>.</a:t>
            </a:r>
            <a:endParaRPr lang="en-US" sz="1600" b="1" dirty="0" smtClean="0">
              <a:solidFill>
                <a:srgbClr val="000090"/>
              </a:solidFill>
              <a:latin typeface="Courier"/>
              <a:cs typeface="Courier"/>
              <a:sym typeface="Wingdings"/>
            </a:endParaRPr>
          </a:p>
          <a:p>
            <a:endParaRPr lang="en-US" sz="1600" b="1" dirty="0" smtClean="0">
              <a:solidFill>
                <a:srgbClr val="000090"/>
              </a:solidFill>
              <a:latin typeface="Courier"/>
              <a:cs typeface="Courier"/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13548865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293" y="147638"/>
            <a:ext cx="8683262" cy="840140"/>
          </a:xfrm>
        </p:spPr>
        <p:txBody>
          <a:bodyPr/>
          <a:lstStyle/>
          <a:p>
            <a:r>
              <a:rPr lang="en-US" sz="4000" dirty="0"/>
              <a:t>Essential </a:t>
            </a:r>
            <a:r>
              <a:rPr lang="en-US" sz="4000" dirty="0" smtClean="0"/>
              <a:t>Data Structures</a:t>
            </a:r>
            <a:endParaRPr lang="en-US" sz="4000" dirty="0"/>
          </a:p>
        </p:txBody>
      </p:sp>
      <p:sp>
        <p:nvSpPr>
          <p:cNvPr id="4" name="Content Placeholder 5"/>
          <p:cNvSpPr>
            <a:spLocks noGrp="1"/>
          </p:cNvSpPr>
          <p:nvPr>
            <p:ph idx="1"/>
          </p:nvPr>
        </p:nvSpPr>
        <p:spPr>
          <a:xfrm>
            <a:off x="262293" y="1055511"/>
            <a:ext cx="8543039" cy="5308600"/>
          </a:xfrm>
          <a:noFill/>
        </p:spPr>
        <p:txBody>
          <a:bodyPr numCol="1"/>
          <a:lstStyle/>
          <a:p>
            <a:r>
              <a:rPr lang="en-US" sz="2400" b="1" dirty="0" smtClean="0"/>
              <a:t>Concept </a:t>
            </a:r>
            <a:r>
              <a:rPr lang="en-US" sz="2400" b="1" dirty="0"/>
              <a:t>model </a:t>
            </a:r>
            <a:r>
              <a:rPr lang="en-US" sz="2400" b="1" dirty="0" smtClean="0"/>
              <a:t>archetype</a:t>
            </a:r>
            <a:r>
              <a:rPr lang="en-US" sz="2400" dirty="0" smtClean="0"/>
              <a:t>:</a:t>
            </a:r>
          </a:p>
          <a:p>
            <a:pPr marL="457200" lvl="1" indent="0">
              <a:buNone/>
            </a:pPr>
            <a:r>
              <a:rPr lang="en-US" sz="2000" dirty="0" smtClean="0"/>
              <a:t>== Fake concept model with minimal information.</a:t>
            </a:r>
          </a:p>
          <a:p>
            <a:pPr lvl="1"/>
            <a:r>
              <a:rPr lang="en-US" sz="2000" dirty="0" smtClean="0"/>
              <a:t>Used as “placeholders” for concrete concept models.</a:t>
            </a:r>
          </a:p>
          <a:p>
            <a:pPr lvl="1"/>
            <a:r>
              <a:rPr lang="en-US" sz="2000" dirty="0" smtClean="0"/>
              <a:t>Reuses </a:t>
            </a:r>
            <a:r>
              <a:rPr lang="en-US" sz="2000" b="1" dirty="0" err="1" smtClean="0"/>
              <a:t>ConceptMapDecl</a:t>
            </a:r>
            <a:r>
              <a:rPr lang="en-US" sz="2000" dirty="0" smtClean="0"/>
              <a:t> </a:t>
            </a:r>
            <a:r>
              <a:rPr lang="en-US" sz="2000" dirty="0"/>
              <a:t>c</a:t>
            </a:r>
            <a:r>
              <a:rPr lang="en-US" sz="2000" dirty="0" smtClean="0"/>
              <a:t>lass.</a:t>
            </a:r>
          </a:p>
          <a:p>
            <a:pPr lvl="1"/>
            <a:r>
              <a:rPr lang="en-US" sz="2000" dirty="0" smtClean="0"/>
              <a:t>Contains type-substituted copies of requirement declarations</a:t>
            </a:r>
          </a:p>
          <a:p>
            <a:pPr lvl="2"/>
            <a:r>
              <a:rPr lang="en-US" sz="1600" dirty="0" smtClean="0"/>
              <a:t>Instead of requirement satisfaction candidate declarations.</a:t>
            </a:r>
          </a:p>
          <a:p>
            <a:pPr marL="457200" lvl="1" indent="0">
              <a:buNone/>
            </a:pPr>
            <a:endParaRPr lang="en-US" sz="500" dirty="0"/>
          </a:p>
          <a:p>
            <a:r>
              <a:rPr lang="en-US" sz="2400" dirty="0" smtClean="0"/>
              <a:t>Constraints specifications and refinements:</a:t>
            </a:r>
          </a:p>
          <a:p>
            <a:pPr lvl="1"/>
            <a:r>
              <a:rPr lang="en-US" sz="2000" dirty="0" smtClean="0"/>
              <a:t>Parsed into </a:t>
            </a:r>
            <a:r>
              <a:rPr lang="en-US" sz="2000" b="1" dirty="0" smtClean="0"/>
              <a:t>concept model archetypes</a:t>
            </a:r>
            <a:r>
              <a:rPr lang="en-US" sz="2000" dirty="0" smtClean="0"/>
              <a:t>.</a:t>
            </a:r>
            <a:endParaRPr lang="en-US" sz="2000" dirty="0"/>
          </a:p>
          <a:p>
            <a:pPr lvl="1"/>
            <a:r>
              <a:rPr lang="en-US" sz="2000" dirty="0" smtClean="0"/>
              <a:t>Stored in structures for: restricted scope and template parameter list</a:t>
            </a:r>
          </a:p>
          <a:p>
            <a:pPr lvl="2"/>
            <a:r>
              <a:rPr lang="en-US" sz="1600" dirty="0" smtClean="0"/>
              <a:t>Clang classes</a:t>
            </a:r>
            <a:r>
              <a:rPr lang="en-US" sz="1600" b="1" dirty="0" smtClean="0"/>
              <a:t> Scope </a:t>
            </a:r>
            <a:r>
              <a:rPr lang="en-US" sz="1600" dirty="0" smtClean="0"/>
              <a:t>and </a:t>
            </a:r>
            <a:r>
              <a:rPr lang="en-US" sz="1600" b="1" dirty="0" err="1" smtClean="0"/>
              <a:t>TemplateParameterList</a:t>
            </a:r>
            <a:r>
              <a:rPr lang="en-US" sz="1600" dirty="0" smtClean="0"/>
              <a:t> share pointer to list of constraints. </a:t>
            </a:r>
          </a:p>
        </p:txBody>
      </p:sp>
      <p:sp>
        <p:nvSpPr>
          <p:cNvPr id="5" name="Rectangle 4"/>
          <p:cNvSpPr/>
          <p:nvPr/>
        </p:nvSpPr>
        <p:spPr>
          <a:xfrm>
            <a:off x="804333" y="3829932"/>
            <a:ext cx="7605889" cy="1577533"/>
          </a:xfrm>
          <a:prstGeom prst="rect">
            <a:avLst/>
          </a:prstGeom>
          <a:solidFill>
            <a:srgbClr val="EEECE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b="1" cap="small" dirty="0" smtClean="0">
                <a:solidFill>
                  <a:srgbClr val="000090"/>
                </a:solidFill>
                <a:uFill>
                  <a:solidFill>
                    <a:srgbClr val="000090"/>
                  </a:solidFill>
                </a:uFill>
              </a:rPr>
              <a:t>Example</a:t>
            </a:r>
            <a:endParaRPr lang="en-US" sz="1000" b="1" cap="small" dirty="0" smtClean="0">
              <a:solidFill>
                <a:srgbClr val="000090"/>
              </a:solidFill>
              <a:uFill>
                <a:solidFill>
                  <a:srgbClr val="000090"/>
                </a:solidFill>
              </a:uFill>
            </a:endParaRPr>
          </a:p>
          <a:p>
            <a:endParaRPr lang="en-US" sz="1000" dirty="0" smtClean="0">
              <a:solidFill>
                <a:srgbClr val="000090"/>
              </a:solidFill>
              <a:cs typeface="Courier"/>
            </a:endParaRPr>
          </a:p>
          <a:p>
            <a:r>
              <a:rPr lang="en-US" sz="2000" u="sng" dirty="0" smtClean="0">
                <a:solidFill>
                  <a:srgbClr val="000090"/>
                </a:solidFill>
                <a:cs typeface="Courier"/>
              </a:rPr>
              <a:t>	Concept C&lt;</a:t>
            </a:r>
            <a:r>
              <a:rPr lang="en-US" sz="2000" u="sng" dirty="0" err="1" smtClean="0">
                <a:solidFill>
                  <a:srgbClr val="000090"/>
                </a:solidFill>
                <a:cs typeface="Courier"/>
              </a:rPr>
              <a:t>typename</a:t>
            </a:r>
            <a:r>
              <a:rPr lang="en-US" sz="2000" u="sng" dirty="0" smtClean="0">
                <a:solidFill>
                  <a:srgbClr val="000090"/>
                </a:solidFill>
                <a:cs typeface="Courier"/>
              </a:rPr>
              <a:t> T&gt;		Archetype for C: C&lt;</a:t>
            </a:r>
            <a:r>
              <a:rPr lang="en-US" sz="2000" u="sng" dirty="0" err="1" smtClean="0">
                <a:solidFill>
                  <a:srgbClr val="000090"/>
                </a:solidFill>
                <a:cs typeface="Courier"/>
              </a:rPr>
              <a:t>my_type</a:t>
            </a:r>
            <a:r>
              <a:rPr lang="en-US" sz="2000" u="sng" dirty="0" smtClean="0">
                <a:solidFill>
                  <a:srgbClr val="000090"/>
                </a:solidFill>
                <a:cs typeface="Courier"/>
              </a:rPr>
              <a:t>&gt;		</a:t>
            </a:r>
          </a:p>
          <a:p>
            <a:endParaRPr lang="en-US" sz="500" u="sng" dirty="0" smtClean="0">
              <a:solidFill>
                <a:srgbClr val="000090"/>
              </a:solidFill>
              <a:cs typeface="Courier"/>
            </a:endParaRPr>
          </a:p>
          <a:p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		T&amp;=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{*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i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+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+}</a:t>
            </a:r>
            <a:r>
              <a:rPr lang="en-US" sz="1600" dirty="0">
                <a:solidFill>
                  <a:srgbClr val="000090"/>
                </a:solidFill>
              </a:rPr>
              <a:t>	</a:t>
            </a:r>
            <a:r>
              <a:rPr lang="en-US" sz="1600" dirty="0" smtClean="0">
                <a:solidFill>
                  <a:srgbClr val="000090"/>
                </a:solidFill>
              </a:rPr>
              <a:t>				</a:t>
            </a:r>
            <a:r>
              <a:rPr lang="en-US" sz="1600" b="1" dirty="0" err="1" smtClean="0">
                <a:solidFill>
                  <a:srgbClr val="000090"/>
                </a:solidFill>
              </a:rPr>
              <a:t>my_type</a:t>
            </a:r>
            <a:r>
              <a:rPr lang="en-US" sz="1600" b="1" dirty="0" smtClean="0">
                <a:solidFill>
                  <a:srgbClr val="000090"/>
                </a:solidFill>
              </a:rPr>
              <a:t>&amp;=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{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*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i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++}</a:t>
            </a:r>
            <a:r>
              <a:rPr lang="en-US" sz="1600" dirty="0">
                <a:solidFill>
                  <a:srgbClr val="000090"/>
                </a:solidFill>
                <a:sym typeface="Wingdings"/>
              </a:rPr>
              <a:t>	</a:t>
            </a:r>
            <a:endParaRPr lang="en-US" sz="1600" dirty="0" smtClean="0">
              <a:solidFill>
                <a:srgbClr val="000090"/>
              </a:solidFill>
              <a:sym typeface="Wingdings"/>
            </a:endParaRPr>
          </a:p>
          <a:p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		T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foo(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T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) </a:t>
            </a:r>
            <a:r>
              <a:rPr lang="en-US" sz="1600" dirty="0">
                <a:solidFill>
                  <a:srgbClr val="000090"/>
                </a:solidFill>
              </a:rPr>
              <a:t>	</a:t>
            </a:r>
            <a:r>
              <a:rPr lang="en-US" sz="1600" dirty="0" smtClean="0">
                <a:solidFill>
                  <a:srgbClr val="000090"/>
                </a:solidFill>
              </a:rPr>
              <a:t>				</a:t>
            </a:r>
            <a:r>
              <a:rPr lang="en-US" sz="1600" b="1" dirty="0" err="1" smtClean="0">
                <a:solidFill>
                  <a:srgbClr val="000090"/>
                </a:solidFill>
                <a:latin typeface="Courier"/>
                <a:cs typeface="Courier"/>
              </a:rPr>
              <a:t>my_type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foo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(</a:t>
            </a:r>
            <a:r>
              <a:rPr lang="en-US" sz="1600" b="1" dirty="0" err="1" smtClean="0">
                <a:solidFill>
                  <a:srgbClr val="000090"/>
                </a:solidFill>
                <a:latin typeface="Courier"/>
                <a:cs typeface="Courier"/>
              </a:rPr>
              <a:t>my_type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) </a:t>
            </a:r>
            <a:endParaRPr lang="en-US" sz="1600" dirty="0" smtClean="0">
              <a:solidFill>
                <a:srgbClr val="000090"/>
              </a:solidFill>
              <a:latin typeface="Courier"/>
              <a:cs typeface="Courier"/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37052222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293" y="147638"/>
            <a:ext cx="8683262" cy="1143000"/>
          </a:xfrm>
        </p:spPr>
        <p:txBody>
          <a:bodyPr/>
          <a:lstStyle/>
          <a:p>
            <a:r>
              <a:rPr lang="en-US" sz="4000" dirty="0" smtClean="0"/>
              <a:t>Pseudo-signature Parsing</a:t>
            </a:r>
            <a:endParaRPr lang="en-US" sz="40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03405" y="951089"/>
            <a:ext cx="8229600" cy="4525963"/>
          </a:xfrm>
        </p:spPr>
        <p:txBody>
          <a:bodyPr/>
          <a:lstStyle/>
          <a:p>
            <a:r>
              <a:rPr lang="en-US" sz="2400" dirty="0" smtClean="0"/>
              <a:t>Parse associated types as template parameters</a:t>
            </a:r>
          </a:p>
          <a:p>
            <a:pPr lvl="1"/>
            <a:r>
              <a:rPr lang="en-US" sz="2000" dirty="0" smtClean="0"/>
              <a:t>Reuses Clang’s procedures and classes.</a:t>
            </a:r>
          </a:p>
          <a:p>
            <a:pPr marL="457200" lvl="1" indent="0">
              <a:buNone/>
            </a:pPr>
            <a:endParaRPr lang="en-US" sz="2000" dirty="0" smtClean="0"/>
          </a:p>
          <a:p>
            <a:r>
              <a:rPr lang="en-US" sz="2400" dirty="0" smtClean="0"/>
              <a:t>Parse associated functions as functions</a:t>
            </a:r>
          </a:p>
          <a:p>
            <a:pPr lvl="1"/>
            <a:r>
              <a:rPr lang="en-US" sz="2000" dirty="0" smtClean="0"/>
              <a:t>Reuses Clang’s classes procedures and classes.</a:t>
            </a:r>
          </a:p>
          <a:p>
            <a:pPr marL="457200" lvl="1" indent="0">
              <a:buNone/>
            </a:pPr>
            <a:endParaRPr lang="en-US" sz="2000" dirty="0" smtClean="0"/>
          </a:p>
          <a:p>
            <a:r>
              <a:rPr lang="en-US" sz="2400" dirty="0" smtClean="0"/>
              <a:t>Parse associated requirements as refinements</a:t>
            </a:r>
          </a:p>
          <a:p>
            <a:pPr lvl="1"/>
            <a:r>
              <a:rPr lang="en-US" sz="2000" dirty="0" smtClean="0"/>
              <a:t>Stores in new declaration: class </a:t>
            </a:r>
            <a:r>
              <a:rPr lang="en-US" sz="2000" b="1" dirty="0" err="1" smtClean="0"/>
              <a:t>ConstraintsDecl</a:t>
            </a:r>
            <a:r>
              <a:rPr lang="en-US" sz="2000" b="1" dirty="0" smtClean="0"/>
              <a:t>.</a:t>
            </a:r>
            <a:endParaRPr lang="en-US" sz="2000" dirty="0" smtClean="0"/>
          </a:p>
          <a:p>
            <a:pPr marL="457200" lvl="1" indent="0">
              <a:buNone/>
            </a:pPr>
            <a:endParaRPr lang="en-US" sz="500" dirty="0" smtClean="0"/>
          </a:p>
        </p:txBody>
      </p:sp>
      <p:sp>
        <p:nvSpPr>
          <p:cNvPr id="7" name="Rectangle 6"/>
          <p:cNvSpPr/>
          <p:nvPr/>
        </p:nvSpPr>
        <p:spPr>
          <a:xfrm>
            <a:off x="6941776" y="1080914"/>
            <a:ext cx="1890890" cy="1701800"/>
          </a:xfrm>
          <a:prstGeom prst="rect">
            <a:avLst/>
          </a:prstGeom>
          <a:solidFill>
            <a:srgbClr val="EEECE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sz="1600" dirty="0" err="1" smtClean="0">
                <a:solidFill>
                  <a:srgbClr val="000090"/>
                </a:solidFill>
                <a:latin typeface="Courier"/>
                <a:cs typeface="Courier"/>
                <a:sym typeface="Wingdings"/>
              </a:rPr>
              <a:t>typename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  <a:sym typeface="Wingdings"/>
              </a:rPr>
              <a:t> T;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  <a:sym typeface="Wingdings"/>
              </a:rPr>
              <a:t>…</a:t>
            </a: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  <a:sym typeface="Wingdings"/>
              </a:rPr>
              <a:t>r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  <a:sym typeface="Wingdings"/>
              </a:rPr>
              <a:t>equires C&lt;T&gt;;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  <a:sym typeface="Wingdings"/>
              </a:rPr>
              <a:t>…</a:t>
            </a:r>
            <a:endParaRPr lang="en-US" sz="1600" dirty="0">
              <a:solidFill>
                <a:srgbClr val="000090"/>
              </a:solidFill>
              <a:latin typeface="Courier"/>
              <a:cs typeface="Courier"/>
              <a:sym typeface="Wingdings"/>
            </a:endParaRP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  <a:sym typeface="Wingdings"/>
              </a:rPr>
              <a:t>T foo(T);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  <a:sym typeface="Wingdings"/>
              </a:rPr>
              <a:t>…</a:t>
            </a:r>
          </a:p>
          <a:p>
            <a:endParaRPr lang="en-US" b="1" cap="small" dirty="0" smtClean="0">
              <a:solidFill>
                <a:srgbClr val="000090"/>
              </a:solidFill>
              <a:uFill>
                <a:solidFill>
                  <a:srgbClr val="000090"/>
                </a:solidFill>
              </a:uFill>
            </a:endParaRPr>
          </a:p>
        </p:txBody>
      </p:sp>
    </p:spTree>
    <p:extLst>
      <p:ext uri="{BB962C8B-B14F-4D97-AF65-F5344CB8AC3E}">
        <p14:creationId xmlns:p14="http://schemas.microsoft.com/office/powerpoint/2010/main" val="10200908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293" y="147638"/>
            <a:ext cx="8683262" cy="1143000"/>
          </a:xfrm>
        </p:spPr>
        <p:txBody>
          <a:bodyPr/>
          <a:lstStyle/>
          <a:p>
            <a:r>
              <a:rPr lang="en-US" sz="4000" dirty="0" smtClean="0"/>
              <a:t>Pseudo-signature Checking</a:t>
            </a:r>
            <a:endParaRPr lang="en-US" sz="40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951089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sz="2400" u="sng" dirty="0" smtClean="0"/>
              <a:t>Satisfaction (concrete concept model):</a:t>
            </a:r>
          </a:p>
          <a:p>
            <a:r>
              <a:rPr lang="en-US" sz="2400" dirty="0" smtClean="0"/>
              <a:t>Three-stage name lookup: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 smtClean="0"/>
              <a:t>In concept model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 smtClean="0"/>
              <a:t>In surrounding scope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 smtClean="0"/>
              <a:t>In modeled concept (default implementation)</a:t>
            </a:r>
          </a:p>
          <a:p>
            <a:r>
              <a:rPr lang="en-US" sz="2400" dirty="0" smtClean="0"/>
              <a:t>Collect valid candidates at each stage</a:t>
            </a:r>
          </a:p>
          <a:p>
            <a:pPr lvl="1"/>
            <a:r>
              <a:rPr lang="en-US" sz="2000" dirty="0" smtClean="0"/>
              <a:t>Only one candidate per associated type.</a:t>
            </a:r>
          </a:p>
          <a:p>
            <a:pPr marL="0" indent="0">
              <a:buNone/>
            </a:pPr>
            <a:endParaRPr lang="en-US" sz="1000" dirty="0" smtClean="0"/>
          </a:p>
          <a:p>
            <a:pPr marL="0" indent="0">
              <a:buNone/>
            </a:pPr>
            <a:r>
              <a:rPr lang="en-US" sz="2400" u="sng" dirty="0" smtClean="0">
                <a:cs typeface="Courier"/>
                <a:sym typeface="Wingdings"/>
              </a:rPr>
              <a:t>Substitution (concept model archetype):</a:t>
            </a:r>
          </a:p>
          <a:p>
            <a:pPr lvl="1"/>
            <a:r>
              <a:rPr lang="en-US" sz="2000" dirty="0" smtClean="0">
                <a:sym typeface="Wingdings"/>
              </a:rPr>
              <a:t>Reuses Clang.</a:t>
            </a:r>
            <a:endParaRPr lang="en-US" sz="2000" b="1" dirty="0" smtClean="0">
              <a:cs typeface="Courier"/>
              <a:sym typeface="Wingding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941776" y="1080914"/>
            <a:ext cx="1890890" cy="1701800"/>
          </a:xfrm>
          <a:prstGeom prst="rect">
            <a:avLst/>
          </a:prstGeom>
          <a:solidFill>
            <a:srgbClr val="EEECE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sz="1600" dirty="0" err="1" smtClean="0">
                <a:solidFill>
                  <a:srgbClr val="000090"/>
                </a:solidFill>
                <a:latin typeface="Courier"/>
                <a:cs typeface="Courier"/>
                <a:sym typeface="Wingdings"/>
              </a:rPr>
              <a:t>typename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  <a:sym typeface="Wingdings"/>
              </a:rPr>
              <a:t> T;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  <a:sym typeface="Wingdings"/>
              </a:rPr>
              <a:t>…</a:t>
            </a: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  <a:sym typeface="Wingdings"/>
              </a:rPr>
              <a:t>r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  <a:sym typeface="Wingdings"/>
              </a:rPr>
              <a:t>equires C&lt;T&gt;;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  <a:sym typeface="Wingdings"/>
              </a:rPr>
              <a:t>…</a:t>
            </a:r>
            <a:endParaRPr lang="en-US" sz="1600" dirty="0">
              <a:solidFill>
                <a:srgbClr val="000090"/>
              </a:solidFill>
              <a:latin typeface="Courier"/>
              <a:cs typeface="Courier"/>
              <a:sym typeface="Wingdings"/>
            </a:endParaRP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  <a:sym typeface="Wingdings"/>
              </a:rPr>
              <a:t>T foo(T);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  <a:sym typeface="Wingdings"/>
              </a:rPr>
              <a:t>…</a:t>
            </a:r>
          </a:p>
          <a:p>
            <a:endParaRPr lang="en-US" b="1" cap="small" dirty="0" smtClean="0">
              <a:solidFill>
                <a:srgbClr val="000090"/>
              </a:solidFill>
              <a:uFill>
                <a:solidFill>
                  <a:srgbClr val="000090"/>
                </a:solidFill>
              </a:uFill>
            </a:endParaRPr>
          </a:p>
        </p:txBody>
      </p:sp>
    </p:spTree>
    <p:extLst>
      <p:ext uri="{BB962C8B-B14F-4D97-AF65-F5344CB8AC3E}">
        <p14:creationId xmlns:p14="http://schemas.microsoft.com/office/powerpoint/2010/main" val="41945075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293" y="147638"/>
            <a:ext cx="8683262" cy="1143000"/>
          </a:xfrm>
        </p:spPr>
        <p:txBody>
          <a:bodyPr/>
          <a:lstStyle/>
          <a:p>
            <a:r>
              <a:rPr lang="en-US" sz="4000" dirty="0" smtClean="0"/>
              <a:t>Use-patterns Parsing</a:t>
            </a:r>
            <a:endParaRPr lang="en-US" sz="40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951089"/>
            <a:ext cx="8229600" cy="4525963"/>
          </a:xfrm>
        </p:spPr>
        <p:txBody>
          <a:bodyPr/>
          <a:lstStyle/>
          <a:p>
            <a:r>
              <a:rPr lang="en-US" sz="2400" dirty="0" smtClean="0"/>
              <a:t>Parse as expression</a:t>
            </a:r>
          </a:p>
          <a:p>
            <a:pPr lvl="1"/>
            <a:r>
              <a:rPr lang="en-US" sz="2000" dirty="0" smtClean="0"/>
              <a:t>Extends Clang’s expression parsing </a:t>
            </a:r>
          </a:p>
          <a:p>
            <a:pPr lvl="2"/>
            <a:r>
              <a:rPr lang="en-US" sz="1600" dirty="0"/>
              <a:t>T</a:t>
            </a:r>
            <a:r>
              <a:rPr lang="en-US" sz="1600" dirty="0" smtClean="0"/>
              <a:t>ype annotations extension, new </a:t>
            </a:r>
            <a:r>
              <a:rPr lang="en-US" sz="1600" dirty="0"/>
              <a:t>expression </a:t>
            </a:r>
            <a:r>
              <a:rPr lang="en-US" sz="1600" dirty="0" smtClean="0"/>
              <a:t>nodes</a:t>
            </a:r>
            <a:r>
              <a:rPr lang="en-US" sz="1600" dirty="0"/>
              <a:t>, </a:t>
            </a:r>
            <a:endParaRPr lang="en-US" sz="1600" dirty="0" smtClean="0"/>
          </a:p>
          <a:p>
            <a:pPr marL="914400" lvl="2" indent="0">
              <a:buNone/>
            </a:pPr>
            <a:r>
              <a:rPr lang="en-US" sz="1600" dirty="0"/>
              <a:t>	</a:t>
            </a:r>
            <a:r>
              <a:rPr lang="en-US" sz="1600" dirty="0" smtClean="0"/>
              <a:t>new declaration contexts.</a:t>
            </a:r>
          </a:p>
          <a:p>
            <a:pPr lvl="1"/>
            <a:r>
              <a:rPr lang="en-US" sz="2000" dirty="0" smtClean="0"/>
              <a:t>Stores in a declaration: class </a:t>
            </a:r>
            <a:r>
              <a:rPr lang="en-US" sz="2000" b="1" dirty="0" err="1" smtClean="0"/>
              <a:t>UsePatternDecl</a:t>
            </a:r>
            <a:endParaRPr lang="en-US" sz="2000" dirty="0" smtClean="0"/>
          </a:p>
          <a:p>
            <a:pPr marL="457200" lvl="1" indent="0">
              <a:buNone/>
            </a:pPr>
            <a:endParaRPr lang="en-US" sz="500" dirty="0" smtClean="0"/>
          </a:p>
          <a:p>
            <a:r>
              <a:rPr lang="en-US" sz="2400" dirty="0" smtClean="0"/>
              <a:t>Assume used declarations are not defined</a:t>
            </a:r>
          </a:p>
          <a:p>
            <a:pPr lvl="1"/>
            <a:r>
              <a:rPr lang="en-US" sz="2000" dirty="0" smtClean="0"/>
              <a:t>Assume used types are defined (for now).</a:t>
            </a:r>
          </a:p>
          <a:p>
            <a:pPr marL="457200" lvl="1" indent="0">
              <a:buNone/>
            </a:pPr>
            <a:endParaRPr lang="en-US" sz="500" dirty="0" smtClean="0"/>
          </a:p>
          <a:p>
            <a:r>
              <a:rPr lang="en-US" sz="2400" dirty="0" smtClean="0"/>
              <a:t>Name lookup generates a named dummy declaration </a:t>
            </a:r>
          </a:p>
          <a:p>
            <a:pPr marL="0" indent="0">
              <a:buNone/>
            </a:pPr>
            <a:r>
              <a:rPr lang="en-US" sz="2400" dirty="0"/>
              <a:t>	</a:t>
            </a:r>
            <a:r>
              <a:rPr lang="en-US" sz="2400" dirty="0" smtClean="0"/>
              <a:t>for each used declaration</a:t>
            </a:r>
          </a:p>
          <a:p>
            <a:endParaRPr lang="en-US" sz="2400" b="1" dirty="0">
              <a:latin typeface="Courier"/>
              <a:cs typeface="Courier"/>
              <a:sym typeface="Wingdings"/>
            </a:endParaRPr>
          </a:p>
          <a:p>
            <a:pPr marL="457200" lvl="1" indent="0">
              <a:buNone/>
            </a:pPr>
            <a:endParaRPr lang="en-US" sz="2000" b="1" dirty="0" smtClean="0">
              <a:cs typeface="Courier"/>
              <a:sym typeface="Wingding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57200" y="4799718"/>
            <a:ext cx="8334022" cy="874889"/>
          </a:xfrm>
          <a:prstGeom prst="rect">
            <a:avLst/>
          </a:prstGeom>
          <a:solidFill>
            <a:srgbClr val="EEECE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b="1" cap="small" dirty="0" smtClean="0">
                <a:solidFill>
                  <a:srgbClr val="000090"/>
                </a:solidFill>
                <a:uFill>
                  <a:solidFill>
                    <a:srgbClr val="000090"/>
                  </a:solidFill>
                </a:uFill>
              </a:rPr>
              <a:t>Example</a:t>
            </a:r>
            <a:endParaRPr lang="en-US" sz="1000" b="1" cap="small" dirty="0" smtClean="0">
              <a:solidFill>
                <a:srgbClr val="000090"/>
              </a:solidFill>
              <a:uFill>
                <a:solidFill>
                  <a:srgbClr val="000090"/>
                </a:solidFill>
              </a:uFill>
            </a:endParaRPr>
          </a:p>
          <a:p>
            <a:endParaRPr lang="en-US" sz="1000" dirty="0" smtClean="0">
              <a:solidFill>
                <a:srgbClr val="000090"/>
              </a:solidFill>
              <a:cs typeface="Courier"/>
            </a:endParaRPr>
          </a:p>
          <a:p>
            <a:r>
              <a:rPr lang="en-US" sz="1600" b="1" dirty="0" err="1">
                <a:solidFill>
                  <a:srgbClr val="000090"/>
                </a:solidFill>
                <a:latin typeface="Courier"/>
                <a:cs typeface="Courier"/>
              </a:rPr>
              <a:t>my_type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{*</a:t>
            </a:r>
            <a:r>
              <a:rPr lang="en-US" sz="1600" b="1" dirty="0" err="1">
                <a:solidFill>
                  <a:srgbClr val="000090"/>
                </a:solidFill>
                <a:latin typeface="Courier"/>
                <a:cs typeface="Courier"/>
              </a:rPr>
              <a:t>i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++}</a:t>
            </a:r>
            <a:r>
              <a:rPr lang="en-US" sz="1600" dirty="0">
                <a:solidFill>
                  <a:srgbClr val="000090"/>
                </a:solidFill>
              </a:rPr>
              <a:t>	</a:t>
            </a:r>
            <a:r>
              <a:rPr lang="en-US" sz="1600" dirty="0">
                <a:solidFill>
                  <a:srgbClr val="000090"/>
                </a:solidFill>
                <a:sym typeface="Wingdings"/>
              </a:rPr>
              <a:t>	</a:t>
            </a:r>
            <a:r>
              <a:rPr lang="en-US" sz="1600" b="1" dirty="0">
                <a:solidFill>
                  <a:srgbClr val="000090"/>
                </a:solidFill>
                <a:sym typeface="Wingdings"/>
              </a:rPr>
              <a:t>Generates dummy declarations </a:t>
            </a:r>
            <a:r>
              <a:rPr lang="en-US" sz="1600" dirty="0">
                <a:solidFill>
                  <a:srgbClr val="000090"/>
                </a:solidFill>
                <a:sym typeface="Wingdings"/>
              </a:rPr>
              <a:t>for operators 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  <a:sym typeface="Wingdings"/>
              </a:rPr>
              <a:t>*</a:t>
            </a:r>
            <a:r>
              <a:rPr lang="en-US" sz="1600" dirty="0">
                <a:solidFill>
                  <a:srgbClr val="000090"/>
                </a:solidFill>
                <a:sym typeface="Wingdings"/>
              </a:rPr>
              <a:t> and 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  <a:sym typeface="Wingdings"/>
              </a:rPr>
              <a:t>++</a:t>
            </a:r>
            <a:r>
              <a:rPr lang="en-US" sz="1600" dirty="0">
                <a:solidFill>
                  <a:srgbClr val="000090"/>
                </a:solidFill>
                <a:cs typeface="Courier"/>
                <a:sym typeface="Wingdings"/>
              </a:rPr>
              <a:t>.  </a:t>
            </a:r>
            <a:r>
              <a:rPr lang="en-US" sz="1600" b="1" dirty="0">
                <a:solidFill>
                  <a:srgbClr val="000090"/>
                </a:solidFill>
                <a:cs typeface="Courier"/>
                <a:sym typeface="Wingdings"/>
              </a:rPr>
              <a:t>[Parsing]</a:t>
            </a:r>
          </a:p>
          <a:p>
            <a:endParaRPr lang="en-US" b="1" cap="small" dirty="0" smtClean="0">
              <a:solidFill>
                <a:srgbClr val="000090"/>
              </a:solidFill>
              <a:uFill>
                <a:solidFill>
                  <a:srgbClr val="000090"/>
                </a:solidFill>
              </a:u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054665" y="951089"/>
            <a:ext cx="1890890" cy="2421467"/>
          </a:xfrm>
          <a:prstGeom prst="rect">
            <a:avLst/>
          </a:prstGeom>
          <a:solidFill>
            <a:srgbClr val="EEECE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sz="1600" b="1" u="sng" dirty="0" smtClean="0">
                <a:solidFill>
                  <a:srgbClr val="000090"/>
                </a:solidFill>
                <a:cs typeface="Courier"/>
                <a:sym typeface="Wingdings"/>
              </a:rPr>
              <a:t>Grammar:</a:t>
            </a:r>
          </a:p>
          <a:p>
            <a:r>
              <a:rPr lang="en-US" sz="1600" dirty="0" err="1" smtClean="0">
                <a:solidFill>
                  <a:srgbClr val="000090"/>
                </a:solidFill>
                <a:latin typeface="Courier"/>
                <a:cs typeface="Courier"/>
                <a:sym typeface="Wingdings"/>
              </a:rPr>
              <a:t>exp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  <a:sym typeface="Wingdings"/>
              </a:rPr>
              <a:t>;</a:t>
            </a:r>
            <a:endParaRPr lang="en-US" sz="1600" dirty="0">
              <a:solidFill>
                <a:srgbClr val="000090"/>
              </a:solidFill>
              <a:latin typeface="Courier"/>
              <a:cs typeface="Courier"/>
              <a:sym typeface="Wingdings"/>
            </a:endParaRP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  <a:sym typeface="Wingdings"/>
              </a:rPr>
              <a:t>type{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  <a:sym typeface="Wingdings"/>
              </a:rPr>
              <a:t>exp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  <a:sym typeface="Wingdings"/>
              </a:rPr>
              <a:t>}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  <a:sym typeface="Wingdings"/>
              </a:rPr>
              <a:t>;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  <a:sym typeface="Wingdings"/>
              </a:rPr>
              <a:t>type={</a:t>
            </a:r>
            <a:r>
              <a:rPr lang="en-US" sz="1600" dirty="0" err="1" smtClean="0">
                <a:solidFill>
                  <a:srgbClr val="000090"/>
                </a:solidFill>
                <a:latin typeface="Courier"/>
                <a:cs typeface="Courier"/>
                <a:sym typeface="Wingdings"/>
              </a:rPr>
              <a:t>exp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  <a:sym typeface="Wingdings"/>
              </a:rPr>
              <a:t>}; 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  <a:sym typeface="Wingdings"/>
              </a:rPr>
              <a:t>type=={</a:t>
            </a:r>
            <a:r>
              <a:rPr lang="en-US" sz="1600" dirty="0" err="1" smtClean="0">
                <a:solidFill>
                  <a:srgbClr val="000090"/>
                </a:solidFill>
                <a:latin typeface="Courier"/>
                <a:cs typeface="Courier"/>
                <a:sym typeface="Wingdings"/>
              </a:rPr>
              <a:t>exp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  <a:sym typeface="Wingdings"/>
              </a:rPr>
              <a:t>}; </a:t>
            </a:r>
          </a:p>
          <a:p>
            <a:endParaRPr lang="en-US" sz="1600" dirty="0">
              <a:solidFill>
                <a:srgbClr val="000090"/>
              </a:solidFill>
              <a:latin typeface="Courier"/>
              <a:cs typeface="Courier"/>
              <a:sym typeface="Wingdings"/>
            </a:endParaRPr>
          </a:p>
          <a:p>
            <a:r>
              <a:rPr lang="en-US" sz="1600" b="1" u="sng" dirty="0" smtClean="0">
                <a:solidFill>
                  <a:srgbClr val="000090"/>
                </a:solidFill>
                <a:cs typeface="Courier"/>
                <a:sym typeface="Wingdings"/>
              </a:rPr>
              <a:t>In Axioms:</a:t>
            </a:r>
          </a:p>
          <a:p>
            <a:r>
              <a:rPr lang="en-US" sz="1600" dirty="0" err="1" smtClean="0">
                <a:solidFill>
                  <a:srgbClr val="000090"/>
                </a:solidFill>
                <a:latin typeface="Courier"/>
                <a:cs typeface="Courier"/>
                <a:sym typeface="Wingdings"/>
              </a:rPr>
              <a:t>exp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  <a:sym typeface="Wingdings"/>
              </a:rPr>
              <a:t> 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  <a:sym typeface="Wingdings"/>
              </a:rPr>
              <a:t>=&gt; </a:t>
            </a:r>
            <a:r>
              <a:rPr lang="en-US" sz="1600" dirty="0" err="1" smtClean="0">
                <a:solidFill>
                  <a:srgbClr val="000090"/>
                </a:solidFill>
                <a:latin typeface="Courier"/>
                <a:cs typeface="Courier"/>
                <a:sym typeface="Wingdings"/>
              </a:rPr>
              <a:t>exp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  <a:sym typeface="Wingdings"/>
              </a:rPr>
              <a:t>; </a:t>
            </a:r>
          </a:p>
          <a:p>
            <a:r>
              <a:rPr lang="en-US" sz="1600" dirty="0" err="1" smtClean="0">
                <a:solidFill>
                  <a:srgbClr val="000090"/>
                </a:solidFill>
                <a:latin typeface="Courier"/>
                <a:cs typeface="Courier"/>
                <a:sym typeface="Wingdings"/>
              </a:rPr>
              <a:t>exp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  <a:sym typeface="Wingdings"/>
              </a:rPr>
              <a:t> 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  <a:sym typeface="Wingdings"/>
              </a:rPr>
              <a:t>&lt;=&gt; </a:t>
            </a:r>
            <a:r>
              <a:rPr lang="en-US" sz="1600" dirty="0" err="1" smtClean="0">
                <a:solidFill>
                  <a:srgbClr val="000090"/>
                </a:solidFill>
                <a:latin typeface="Courier"/>
                <a:cs typeface="Courier"/>
                <a:sym typeface="Wingdings"/>
              </a:rPr>
              <a:t>exp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  <a:sym typeface="Wingdings"/>
              </a:rPr>
              <a:t>;</a:t>
            </a:r>
            <a:endParaRPr lang="en-US" sz="500" dirty="0" smtClean="0">
              <a:solidFill>
                <a:srgbClr val="000090"/>
              </a:solidFill>
              <a:cs typeface="Courier"/>
            </a:endParaRPr>
          </a:p>
          <a:p>
            <a:endParaRPr lang="en-US" b="1" cap="small" dirty="0" smtClean="0">
              <a:solidFill>
                <a:srgbClr val="000090"/>
              </a:solidFill>
              <a:uFill>
                <a:solidFill>
                  <a:srgbClr val="000090"/>
                </a:solidFill>
              </a:uFill>
            </a:endParaRPr>
          </a:p>
        </p:txBody>
      </p:sp>
    </p:spTree>
    <p:extLst>
      <p:ext uri="{BB962C8B-B14F-4D97-AF65-F5344CB8AC3E}">
        <p14:creationId xmlns:p14="http://schemas.microsoft.com/office/powerpoint/2010/main" val="18231691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293" y="147638"/>
            <a:ext cx="8683262" cy="1143000"/>
          </a:xfrm>
        </p:spPr>
        <p:txBody>
          <a:bodyPr/>
          <a:lstStyle/>
          <a:p>
            <a:r>
              <a:rPr lang="en-US" sz="4000" dirty="0" smtClean="0"/>
              <a:t>Use-patterns Checking</a:t>
            </a:r>
            <a:endParaRPr lang="en-US" sz="40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951089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sz="2400" u="sng" dirty="0" smtClean="0"/>
              <a:t>Satisfaction (concrete concept model):</a:t>
            </a:r>
          </a:p>
          <a:p>
            <a:r>
              <a:rPr lang="en-US" sz="2400" dirty="0" smtClean="0"/>
              <a:t>Type-substitute in concept arguments</a:t>
            </a:r>
          </a:p>
          <a:p>
            <a:pPr lvl="1"/>
            <a:r>
              <a:rPr lang="en-US" sz="2000" dirty="0" smtClean="0"/>
              <a:t>For each used dummy declaration:</a:t>
            </a:r>
          </a:p>
          <a:p>
            <a:pPr lvl="2"/>
            <a:r>
              <a:rPr lang="en-US" sz="1600" dirty="0" smtClean="0"/>
              <a:t>Collect valid candidates</a:t>
            </a:r>
          </a:p>
          <a:p>
            <a:pPr marL="914400" lvl="2" indent="0">
              <a:buNone/>
            </a:pPr>
            <a:r>
              <a:rPr lang="en-US" sz="1600" dirty="0"/>
              <a:t>	</a:t>
            </a:r>
            <a:r>
              <a:rPr lang="en-US" sz="1600" dirty="0" smtClean="0">
                <a:sym typeface="Wingdings"/>
              </a:rPr>
              <a:t> </a:t>
            </a:r>
            <a:r>
              <a:rPr lang="en-US" sz="1600" dirty="0" smtClean="0"/>
              <a:t>Perform name lookup</a:t>
            </a:r>
          </a:p>
          <a:p>
            <a:pPr lvl="2"/>
            <a:r>
              <a:rPr lang="en-US" sz="1600" dirty="0" smtClean="0"/>
              <a:t>Add to checked concept model</a:t>
            </a:r>
          </a:p>
          <a:p>
            <a:r>
              <a:rPr lang="en-US" sz="2400" dirty="0" smtClean="0"/>
              <a:t>Rebuild with substituted result </a:t>
            </a:r>
          </a:p>
          <a:p>
            <a:pPr marL="0" indent="0">
              <a:buNone/>
            </a:pPr>
            <a:endParaRPr lang="en-US" sz="1000" dirty="0" smtClean="0"/>
          </a:p>
          <a:p>
            <a:pPr marL="0" indent="0">
              <a:buNone/>
            </a:pPr>
            <a:r>
              <a:rPr lang="en-US" sz="2400" u="sng" dirty="0" smtClean="0">
                <a:cs typeface="Courier"/>
                <a:sym typeface="Wingdings"/>
              </a:rPr>
              <a:t>Substitution (concept model archetype):</a:t>
            </a:r>
          </a:p>
          <a:p>
            <a:pPr lvl="1"/>
            <a:r>
              <a:rPr lang="en-US" sz="2000" dirty="0"/>
              <a:t>For each used dummy declaration:</a:t>
            </a:r>
          </a:p>
          <a:p>
            <a:pPr lvl="2"/>
            <a:r>
              <a:rPr lang="en-US" sz="1600" dirty="0" smtClean="0"/>
              <a:t>Type-substitute dummy declaration</a:t>
            </a:r>
            <a:endParaRPr lang="en-US" sz="1600" dirty="0"/>
          </a:p>
          <a:p>
            <a:pPr lvl="2"/>
            <a:r>
              <a:rPr lang="en-US" sz="1600" dirty="0"/>
              <a:t>Add </a:t>
            </a:r>
            <a:r>
              <a:rPr lang="en-US" sz="1600" dirty="0" smtClean="0"/>
              <a:t>copy to </a:t>
            </a:r>
            <a:r>
              <a:rPr lang="en-US" sz="1600" dirty="0"/>
              <a:t>checked concept model</a:t>
            </a:r>
          </a:p>
          <a:p>
            <a:pPr marL="457200" lvl="1" indent="0">
              <a:buNone/>
            </a:pPr>
            <a:endParaRPr lang="en-US" sz="2000" b="1" dirty="0" smtClean="0">
              <a:cs typeface="Courier"/>
              <a:sym typeface="Wingding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62293" y="5178778"/>
            <a:ext cx="8683262" cy="1340556"/>
          </a:xfrm>
          <a:prstGeom prst="rect">
            <a:avLst/>
          </a:prstGeom>
          <a:solidFill>
            <a:srgbClr val="EEECE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b="1" cap="small" dirty="0" smtClean="0">
                <a:solidFill>
                  <a:srgbClr val="000090"/>
                </a:solidFill>
                <a:uFill>
                  <a:solidFill>
                    <a:srgbClr val="000090"/>
                  </a:solidFill>
                </a:uFill>
              </a:rPr>
              <a:t>Example</a:t>
            </a:r>
            <a:endParaRPr lang="en-US" sz="1000" b="1" cap="small" dirty="0" smtClean="0">
              <a:solidFill>
                <a:srgbClr val="000090"/>
              </a:solidFill>
              <a:uFill>
                <a:solidFill>
                  <a:srgbClr val="000090"/>
                </a:solidFill>
              </a:uFill>
            </a:endParaRPr>
          </a:p>
          <a:p>
            <a:endParaRPr lang="en-US" sz="1000" dirty="0" smtClean="0">
              <a:solidFill>
                <a:srgbClr val="000090"/>
              </a:solidFill>
              <a:cs typeface="Courier"/>
            </a:endParaRPr>
          </a:p>
          <a:p>
            <a:r>
              <a:rPr lang="en-US" sz="1600" b="1" dirty="0" err="1">
                <a:solidFill>
                  <a:srgbClr val="000090"/>
                </a:solidFill>
                <a:latin typeface="Courier"/>
                <a:cs typeface="Courier"/>
              </a:rPr>
              <a:t>m</a:t>
            </a:r>
            <a:r>
              <a:rPr lang="en-US" sz="1600" b="1" dirty="0" err="1" smtClean="0">
                <a:solidFill>
                  <a:srgbClr val="000090"/>
                </a:solidFill>
                <a:latin typeface="Courier"/>
                <a:cs typeface="Courier"/>
              </a:rPr>
              <a:t>y_type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{*</a:t>
            </a:r>
            <a:r>
              <a:rPr lang="en-US" sz="1600" b="1" dirty="0" err="1">
                <a:solidFill>
                  <a:srgbClr val="000090"/>
                </a:solidFill>
                <a:latin typeface="Courier"/>
                <a:cs typeface="Courier"/>
              </a:rPr>
              <a:t>i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+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+}</a:t>
            </a:r>
            <a:r>
              <a:rPr lang="en-US" sz="1600" dirty="0">
                <a:solidFill>
                  <a:srgbClr val="000090"/>
                </a:solidFill>
              </a:rPr>
              <a:t>	</a:t>
            </a:r>
            <a:r>
              <a:rPr lang="en-US" sz="1600" dirty="0" smtClean="0">
                <a:solidFill>
                  <a:srgbClr val="000090"/>
                </a:solidFill>
                <a:sym typeface="Wingdings"/>
              </a:rPr>
              <a:t></a:t>
            </a:r>
            <a:r>
              <a:rPr lang="en-US" sz="1600" dirty="0">
                <a:solidFill>
                  <a:srgbClr val="000090"/>
                </a:solidFill>
                <a:sym typeface="Wingdings"/>
              </a:rPr>
              <a:t>	</a:t>
            </a:r>
            <a:r>
              <a:rPr lang="en-US" sz="1600" b="1" dirty="0" smtClean="0">
                <a:solidFill>
                  <a:srgbClr val="000090"/>
                </a:solidFill>
                <a:sym typeface="Wingdings"/>
              </a:rPr>
              <a:t>Generates dummy </a:t>
            </a:r>
            <a:r>
              <a:rPr lang="en-US" sz="1600" b="1" dirty="0">
                <a:solidFill>
                  <a:srgbClr val="000090"/>
                </a:solidFill>
                <a:sym typeface="Wingdings"/>
              </a:rPr>
              <a:t>declarations </a:t>
            </a:r>
            <a:r>
              <a:rPr lang="en-US" sz="1600" dirty="0">
                <a:solidFill>
                  <a:srgbClr val="000090"/>
                </a:solidFill>
                <a:sym typeface="Wingdings"/>
              </a:rPr>
              <a:t>for operators 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  <a:sym typeface="Wingdings"/>
              </a:rPr>
              <a:t>*</a:t>
            </a:r>
            <a:r>
              <a:rPr lang="en-US" sz="1600" dirty="0">
                <a:solidFill>
                  <a:srgbClr val="000090"/>
                </a:solidFill>
                <a:sym typeface="Wingdings"/>
              </a:rPr>
              <a:t> and 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  <a:sym typeface="Wingdings"/>
              </a:rPr>
              <a:t>++</a:t>
            </a:r>
            <a:r>
              <a:rPr lang="en-US" sz="1600" dirty="0" smtClean="0">
                <a:solidFill>
                  <a:srgbClr val="000090"/>
                </a:solidFill>
                <a:cs typeface="Courier"/>
                <a:sym typeface="Wingdings"/>
              </a:rPr>
              <a:t>.  </a:t>
            </a:r>
            <a:r>
              <a:rPr lang="en-US" sz="1600" b="1" dirty="0" smtClean="0">
                <a:solidFill>
                  <a:srgbClr val="000090"/>
                </a:solidFill>
                <a:cs typeface="Courier"/>
                <a:sym typeface="Wingdings"/>
              </a:rPr>
              <a:t>[Parsing]</a:t>
            </a:r>
          </a:p>
          <a:p>
            <a:r>
              <a:rPr lang="en-US" sz="1600" dirty="0">
                <a:solidFill>
                  <a:srgbClr val="000090"/>
                </a:solidFill>
                <a:cs typeface="Courier"/>
                <a:sym typeface="Wingdings"/>
              </a:rPr>
              <a:t>	</a:t>
            </a:r>
            <a:r>
              <a:rPr lang="en-US" sz="1600" dirty="0" smtClean="0">
                <a:solidFill>
                  <a:srgbClr val="000090"/>
                </a:solidFill>
                <a:cs typeface="Courier"/>
                <a:sym typeface="Wingdings"/>
              </a:rPr>
              <a:t>				</a:t>
            </a:r>
            <a:r>
              <a:rPr lang="en-US" sz="1600" b="1" dirty="0" smtClean="0">
                <a:solidFill>
                  <a:srgbClr val="000090"/>
                </a:solidFill>
                <a:cs typeface="Courier"/>
                <a:sym typeface="Wingdings"/>
              </a:rPr>
              <a:t>Collect valid candidates</a:t>
            </a:r>
            <a:r>
              <a:rPr lang="en-US" sz="1600" dirty="0" smtClean="0">
                <a:solidFill>
                  <a:srgbClr val="000090"/>
                </a:solidFill>
                <a:cs typeface="Courier"/>
                <a:sym typeface="Wingdings"/>
              </a:rPr>
              <a:t> for calls to </a:t>
            </a:r>
            <a:r>
              <a:rPr lang="en-US" sz="1600" dirty="0" smtClean="0">
                <a:solidFill>
                  <a:srgbClr val="000090"/>
                </a:solidFill>
                <a:sym typeface="Wingdings"/>
              </a:rPr>
              <a:t>operators 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  <a:sym typeface="Wingdings"/>
              </a:rPr>
              <a:t>*</a:t>
            </a:r>
            <a:r>
              <a:rPr lang="en-US" sz="1600" dirty="0">
                <a:solidFill>
                  <a:srgbClr val="000090"/>
                </a:solidFill>
                <a:sym typeface="Wingdings"/>
              </a:rPr>
              <a:t> and 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  <a:sym typeface="Wingdings"/>
              </a:rPr>
              <a:t>++</a:t>
            </a:r>
            <a:r>
              <a:rPr lang="en-US" sz="1600" dirty="0" smtClean="0">
                <a:solidFill>
                  <a:srgbClr val="000090"/>
                </a:solidFill>
                <a:cs typeface="Courier"/>
                <a:sym typeface="Wingdings"/>
              </a:rPr>
              <a:t>.</a:t>
            </a:r>
            <a:r>
              <a:rPr lang="en-US" sz="1600" dirty="0">
                <a:solidFill>
                  <a:srgbClr val="000090"/>
                </a:solidFill>
                <a:cs typeface="Courier"/>
                <a:sym typeface="Wingdings"/>
              </a:rPr>
              <a:t> </a:t>
            </a:r>
            <a:r>
              <a:rPr lang="en-US" sz="1600" dirty="0" smtClean="0">
                <a:solidFill>
                  <a:srgbClr val="000090"/>
                </a:solidFill>
                <a:cs typeface="Courier"/>
                <a:sym typeface="Wingdings"/>
              </a:rPr>
              <a:t>  </a:t>
            </a:r>
            <a:r>
              <a:rPr lang="en-US" sz="1600" b="1" dirty="0" smtClean="0">
                <a:solidFill>
                  <a:srgbClr val="000090"/>
                </a:solidFill>
                <a:cs typeface="Courier"/>
                <a:sym typeface="Wingdings"/>
              </a:rPr>
              <a:t>[Satisfying]</a:t>
            </a:r>
            <a:endParaRPr lang="en-US" sz="1600" b="1" dirty="0">
              <a:solidFill>
                <a:srgbClr val="000090"/>
              </a:solidFill>
              <a:cs typeface="Courier"/>
              <a:sym typeface="Wingdings"/>
            </a:endParaRPr>
          </a:p>
          <a:p>
            <a:r>
              <a:rPr lang="en-US" sz="1600" dirty="0" smtClean="0">
                <a:solidFill>
                  <a:srgbClr val="000090"/>
                </a:solidFill>
                <a:cs typeface="Courier"/>
                <a:sym typeface="Wingdings"/>
              </a:rPr>
              <a:t>				</a:t>
            </a:r>
            <a:r>
              <a:rPr lang="en-US" sz="1600" dirty="0">
                <a:solidFill>
                  <a:srgbClr val="000090"/>
                </a:solidFill>
                <a:cs typeface="Courier"/>
                <a:sym typeface="Wingdings"/>
              </a:rPr>
              <a:t>	</a:t>
            </a:r>
            <a:r>
              <a:rPr lang="en-US" sz="1600" b="1" dirty="0" smtClean="0">
                <a:solidFill>
                  <a:srgbClr val="000090"/>
                </a:solidFill>
                <a:cs typeface="Courier"/>
                <a:sym typeface="Wingdings"/>
              </a:rPr>
              <a:t>Type-substitute dummies </a:t>
            </a:r>
            <a:r>
              <a:rPr lang="en-US" sz="1600" dirty="0" smtClean="0">
                <a:solidFill>
                  <a:srgbClr val="000090"/>
                </a:solidFill>
                <a:cs typeface="Courier"/>
                <a:sym typeface="Wingdings"/>
              </a:rPr>
              <a:t>for </a:t>
            </a:r>
            <a:r>
              <a:rPr lang="en-US" sz="1600" dirty="0">
                <a:solidFill>
                  <a:srgbClr val="000090"/>
                </a:solidFill>
                <a:sym typeface="Wingdings"/>
              </a:rPr>
              <a:t>operators</a:t>
            </a:r>
            <a:r>
              <a:rPr lang="en-US" sz="1600" b="1" dirty="0">
                <a:solidFill>
                  <a:srgbClr val="000090"/>
                </a:solidFill>
                <a:sym typeface="Wingdings"/>
              </a:rPr>
              <a:t> 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  <a:sym typeface="Wingdings"/>
              </a:rPr>
              <a:t>*</a:t>
            </a:r>
            <a:r>
              <a:rPr lang="en-US" sz="1600" b="1" dirty="0">
                <a:solidFill>
                  <a:srgbClr val="000090"/>
                </a:solidFill>
                <a:sym typeface="Wingdings"/>
              </a:rPr>
              <a:t> </a:t>
            </a:r>
            <a:r>
              <a:rPr lang="en-US" sz="1600" dirty="0">
                <a:solidFill>
                  <a:srgbClr val="000090"/>
                </a:solidFill>
                <a:sym typeface="Wingdings"/>
              </a:rPr>
              <a:t>and 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  <a:sym typeface="Wingdings"/>
              </a:rPr>
              <a:t>++</a:t>
            </a:r>
            <a:r>
              <a:rPr lang="en-US" sz="1600" dirty="0" smtClean="0">
                <a:solidFill>
                  <a:srgbClr val="000090"/>
                </a:solidFill>
                <a:cs typeface="Courier"/>
                <a:sym typeface="Wingdings"/>
              </a:rPr>
              <a:t>.	    </a:t>
            </a:r>
            <a:r>
              <a:rPr lang="en-US" sz="1600" b="1" dirty="0" smtClean="0">
                <a:solidFill>
                  <a:srgbClr val="000090"/>
                </a:solidFill>
                <a:cs typeface="Courier"/>
                <a:sym typeface="Wingdings"/>
              </a:rPr>
              <a:t>[Substituting</a:t>
            </a:r>
            <a:r>
              <a:rPr lang="en-US" sz="1600" b="1" dirty="0">
                <a:solidFill>
                  <a:srgbClr val="000090"/>
                </a:solidFill>
                <a:cs typeface="Courier"/>
                <a:sym typeface="Wingdings"/>
              </a:rPr>
              <a:t>]</a:t>
            </a:r>
          </a:p>
          <a:p>
            <a:endParaRPr lang="en-US" sz="1600" dirty="0" smtClean="0">
              <a:solidFill>
                <a:srgbClr val="000090"/>
              </a:solidFill>
              <a:cs typeface="Courier"/>
              <a:sym typeface="Wingdings"/>
            </a:endParaRPr>
          </a:p>
          <a:p>
            <a:endParaRPr lang="en-US" b="1" cap="small" dirty="0" smtClean="0">
              <a:solidFill>
                <a:srgbClr val="000090"/>
              </a:solidFill>
              <a:uFill>
                <a:solidFill>
                  <a:srgbClr val="000090"/>
                </a:solidFill>
              </a:u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054665" y="951089"/>
            <a:ext cx="1890890" cy="2421467"/>
          </a:xfrm>
          <a:prstGeom prst="rect">
            <a:avLst/>
          </a:prstGeom>
          <a:solidFill>
            <a:srgbClr val="EEECE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sz="1600" b="1" u="sng" dirty="0" smtClean="0">
                <a:solidFill>
                  <a:srgbClr val="000090"/>
                </a:solidFill>
                <a:cs typeface="Courier"/>
                <a:sym typeface="Wingdings"/>
              </a:rPr>
              <a:t>Grammar:</a:t>
            </a:r>
          </a:p>
          <a:p>
            <a:r>
              <a:rPr lang="en-US" sz="1600" dirty="0" err="1" smtClean="0">
                <a:solidFill>
                  <a:srgbClr val="000090"/>
                </a:solidFill>
                <a:latin typeface="Courier"/>
                <a:cs typeface="Courier"/>
                <a:sym typeface="Wingdings"/>
              </a:rPr>
              <a:t>exp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  <a:sym typeface="Wingdings"/>
              </a:rPr>
              <a:t>;</a:t>
            </a:r>
            <a:endParaRPr lang="en-US" sz="1600" dirty="0">
              <a:solidFill>
                <a:srgbClr val="000090"/>
              </a:solidFill>
              <a:latin typeface="Courier"/>
              <a:cs typeface="Courier"/>
              <a:sym typeface="Wingdings"/>
            </a:endParaRP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  <a:sym typeface="Wingdings"/>
              </a:rPr>
              <a:t>type{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  <a:sym typeface="Wingdings"/>
              </a:rPr>
              <a:t>exp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  <a:sym typeface="Wingdings"/>
              </a:rPr>
              <a:t>}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  <a:sym typeface="Wingdings"/>
              </a:rPr>
              <a:t>;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  <a:sym typeface="Wingdings"/>
              </a:rPr>
              <a:t>type={</a:t>
            </a:r>
            <a:r>
              <a:rPr lang="en-US" sz="1600" dirty="0" err="1" smtClean="0">
                <a:solidFill>
                  <a:srgbClr val="000090"/>
                </a:solidFill>
                <a:latin typeface="Courier"/>
                <a:cs typeface="Courier"/>
                <a:sym typeface="Wingdings"/>
              </a:rPr>
              <a:t>exp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  <a:sym typeface="Wingdings"/>
              </a:rPr>
              <a:t>}; 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  <a:sym typeface="Wingdings"/>
              </a:rPr>
              <a:t>type=={</a:t>
            </a:r>
            <a:r>
              <a:rPr lang="en-US" sz="1600" dirty="0" err="1" smtClean="0">
                <a:solidFill>
                  <a:srgbClr val="000090"/>
                </a:solidFill>
                <a:latin typeface="Courier"/>
                <a:cs typeface="Courier"/>
                <a:sym typeface="Wingdings"/>
              </a:rPr>
              <a:t>exp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  <a:sym typeface="Wingdings"/>
              </a:rPr>
              <a:t>}; </a:t>
            </a:r>
          </a:p>
          <a:p>
            <a:endParaRPr lang="en-US" sz="1600" dirty="0">
              <a:solidFill>
                <a:srgbClr val="000090"/>
              </a:solidFill>
              <a:latin typeface="Courier"/>
              <a:cs typeface="Courier"/>
              <a:sym typeface="Wingdings"/>
            </a:endParaRPr>
          </a:p>
          <a:p>
            <a:r>
              <a:rPr lang="en-US" sz="1600" b="1" u="sng" dirty="0" smtClean="0">
                <a:solidFill>
                  <a:srgbClr val="000090"/>
                </a:solidFill>
                <a:cs typeface="Courier"/>
                <a:sym typeface="Wingdings"/>
              </a:rPr>
              <a:t>In Axioms:</a:t>
            </a:r>
          </a:p>
          <a:p>
            <a:r>
              <a:rPr lang="en-US" sz="1600" dirty="0" err="1" smtClean="0">
                <a:solidFill>
                  <a:srgbClr val="000090"/>
                </a:solidFill>
                <a:latin typeface="Courier"/>
                <a:cs typeface="Courier"/>
                <a:sym typeface="Wingdings"/>
              </a:rPr>
              <a:t>exp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  <a:sym typeface="Wingdings"/>
              </a:rPr>
              <a:t> 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  <a:sym typeface="Wingdings"/>
              </a:rPr>
              <a:t>=&gt; </a:t>
            </a:r>
            <a:r>
              <a:rPr lang="en-US" sz="1600" dirty="0" err="1" smtClean="0">
                <a:solidFill>
                  <a:srgbClr val="000090"/>
                </a:solidFill>
                <a:latin typeface="Courier"/>
                <a:cs typeface="Courier"/>
                <a:sym typeface="Wingdings"/>
              </a:rPr>
              <a:t>exp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  <a:sym typeface="Wingdings"/>
              </a:rPr>
              <a:t>; </a:t>
            </a:r>
          </a:p>
          <a:p>
            <a:r>
              <a:rPr lang="en-US" sz="1600" dirty="0" err="1" smtClean="0">
                <a:solidFill>
                  <a:srgbClr val="000090"/>
                </a:solidFill>
                <a:latin typeface="Courier"/>
                <a:cs typeface="Courier"/>
                <a:sym typeface="Wingdings"/>
              </a:rPr>
              <a:t>exp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  <a:sym typeface="Wingdings"/>
              </a:rPr>
              <a:t> 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  <a:sym typeface="Wingdings"/>
              </a:rPr>
              <a:t>&lt;=&gt; </a:t>
            </a:r>
            <a:r>
              <a:rPr lang="en-US" sz="1600" dirty="0" err="1" smtClean="0">
                <a:solidFill>
                  <a:srgbClr val="000090"/>
                </a:solidFill>
                <a:latin typeface="Courier"/>
                <a:cs typeface="Courier"/>
                <a:sym typeface="Wingdings"/>
              </a:rPr>
              <a:t>exp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  <a:sym typeface="Wingdings"/>
              </a:rPr>
              <a:t>;</a:t>
            </a:r>
            <a:endParaRPr lang="en-US" sz="500" dirty="0" smtClean="0">
              <a:solidFill>
                <a:srgbClr val="000090"/>
              </a:solidFill>
              <a:cs typeface="Courier"/>
            </a:endParaRPr>
          </a:p>
          <a:p>
            <a:endParaRPr lang="en-US" b="1" cap="small" dirty="0" smtClean="0">
              <a:solidFill>
                <a:srgbClr val="000090"/>
              </a:solidFill>
              <a:uFill>
                <a:solidFill>
                  <a:srgbClr val="000090"/>
                </a:solidFill>
              </a:uFill>
            </a:endParaRPr>
          </a:p>
        </p:txBody>
      </p:sp>
    </p:spTree>
    <p:extLst>
      <p:ext uri="{BB962C8B-B14F-4D97-AF65-F5344CB8AC3E}">
        <p14:creationId xmlns:p14="http://schemas.microsoft.com/office/powerpoint/2010/main" val="21064438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293" y="147638"/>
            <a:ext cx="8683262" cy="1143000"/>
          </a:xfrm>
        </p:spPr>
        <p:txBody>
          <a:bodyPr/>
          <a:lstStyle/>
          <a:p>
            <a:r>
              <a:rPr lang="en-US" sz="4000" dirty="0" smtClean="0"/>
              <a:t>Use-patterns Checking</a:t>
            </a:r>
            <a:endParaRPr lang="en-US" sz="40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951089"/>
            <a:ext cx="8229600" cy="4975578"/>
          </a:xfrm>
          <a:solidFill>
            <a:srgbClr val="FFFFFF"/>
          </a:solidFill>
        </p:spPr>
        <p:txBody>
          <a:bodyPr/>
          <a:lstStyle/>
          <a:p>
            <a:pPr marL="0" indent="0">
              <a:buNone/>
            </a:pPr>
            <a:r>
              <a:rPr lang="en-US" sz="2400" u="sng" dirty="0" smtClean="0"/>
              <a:t>Satisfaction (concrete concept model):</a:t>
            </a:r>
          </a:p>
          <a:p>
            <a:r>
              <a:rPr lang="en-US" sz="2400" dirty="0" smtClean="0"/>
              <a:t>Type-substitute in concept arguments</a:t>
            </a:r>
          </a:p>
          <a:p>
            <a:pPr lvl="1"/>
            <a:r>
              <a:rPr lang="en-US" sz="2000" dirty="0" smtClean="0"/>
              <a:t>For each used dummy declaration:</a:t>
            </a:r>
          </a:p>
          <a:p>
            <a:pPr lvl="2"/>
            <a:r>
              <a:rPr lang="en-US" sz="1600" dirty="0" smtClean="0"/>
              <a:t>Collect valid candidates</a:t>
            </a:r>
          </a:p>
          <a:p>
            <a:pPr lvl="2"/>
            <a:r>
              <a:rPr lang="en-US" sz="1600" dirty="0" smtClean="0"/>
              <a:t>Add to checked concept model</a:t>
            </a:r>
          </a:p>
          <a:p>
            <a:r>
              <a:rPr lang="en-US" sz="2400" dirty="0" smtClean="0"/>
              <a:t>Rebuild with substituted result </a:t>
            </a:r>
          </a:p>
          <a:p>
            <a:pPr marL="0" indent="0">
              <a:buNone/>
            </a:pPr>
            <a:endParaRPr lang="en-US" sz="1000" dirty="0" smtClean="0"/>
          </a:p>
          <a:p>
            <a:pPr marL="0" indent="0">
              <a:buNone/>
            </a:pPr>
            <a:r>
              <a:rPr lang="en-US" sz="2400" u="sng" dirty="0" smtClean="0">
                <a:cs typeface="Courier"/>
                <a:sym typeface="Wingdings"/>
              </a:rPr>
              <a:t>Substitution (concept model archetype):</a:t>
            </a:r>
          </a:p>
          <a:p>
            <a:pPr lvl="1"/>
            <a:r>
              <a:rPr lang="en-US" sz="2000" dirty="0"/>
              <a:t>For each used dummy declaration:</a:t>
            </a:r>
          </a:p>
          <a:p>
            <a:pPr lvl="2"/>
            <a:r>
              <a:rPr lang="en-US" sz="1600" dirty="0" smtClean="0"/>
              <a:t>Type-substitute dummy declaration</a:t>
            </a:r>
            <a:endParaRPr lang="en-US" sz="1600" dirty="0"/>
          </a:p>
          <a:p>
            <a:pPr lvl="2"/>
            <a:r>
              <a:rPr lang="en-US" sz="1600" dirty="0"/>
              <a:t>Add </a:t>
            </a:r>
            <a:r>
              <a:rPr lang="en-US" sz="1600" dirty="0" smtClean="0"/>
              <a:t>copy to </a:t>
            </a:r>
            <a:r>
              <a:rPr lang="en-US" sz="1600" dirty="0"/>
              <a:t>checked concept </a:t>
            </a:r>
            <a:r>
              <a:rPr lang="en-US" sz="1600" dirty="0" smtClean="0"/>
              <a:t>model</a:t>
            </a:r>
          </a:p>
          <a:p>
            <a:pPr marL="914400" lvl="2" indent="0">
              <a:buNone/>
            </a:pPr>
            <a:endParaRPr lang="en-US" sz="1000" dirty="0" smtClean="0"/>
          </a:p>
          <a:p>
            <a:pPr>
              <a:buFont typeface="Wingdings" charset="0"/>
              <a:buChar char="à"/>
            </a:pPr>
            <a:r>
              <a:rPr lang="en-US" sz="2400" dirty="0" smtClean="0"/>
              <a:t>Type-substitutions extend code generation (instantiation)</a:t>
            </a:r>
          </a:p>
          <a:p>
            <a:pPr lvl="1"/>
            <a:r>
              <a:rPr lang="en-US" sz="2000" dirty="0" smtClean="0"/>
              <a:t>Special treatment for dummy declarations</a:t>
            </a:r>
            <a:endParaRPr lang="en-US" sz="2000" dirty="0"/>
          </a:p>
          <a:p>
            <a:pPr marL="0" indent="0">
              <a:buNone/>
            </a:pPr>
            <a:endParaRPr lang="en-US" sz="2400" b="1" dirty="0" smtClean="0">
              <a:cs typeface="Courier"/>
              <a:sym typeface="Wingding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054665" y="951089"/>
            <a:ext cx="1890890" cy="2421467"/>
          </a:xfrm>
          <a:prstGeom prst="rect">
            <a:avLst/>
          </a:prstGeom>
          <a:solidFill>
            <a:srgbClr val="EEECE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sz="1600" b="1" u="sng" dirty="0" smtClean="0">
                <a:solidFill>
                  <a:srgbClr val="000090"/>
                </a:solidFill>
                <a:cs typeface="Courier"/>
                <a:sym typeface="Wingdings"/>
              </a:rPr>
              <a:t>Grammar:</a:t>
            </a:r>
          </a:p>
          <a:p>
            <a:r>
              <a:rPr lang="en-US" sz="1600" dirty="0" err="1" smtClean="0">
                <a:solidFill>
                  <a:srgbClr val="000090"/>
                </a:solidFill>
                <a:latin typeface="Courier"/>
                <a:cs typeface="Courier"/>
                <a:sym typeface="Wingdings"/>
              </a:rPr>
              <a:t>exp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  <a:sym typeface="Wingdings"/>
              </a:rPr>
              <a:t>;</a:t>
            </a:r>
            <a:endParaRPr lang="en-US" sz="1600" dirty="0">
              <a:solidFill>
                <a:srgbClr val="000090"/>
              </a:solidFill>
              <a:latin typeface="Courier"/>
              <a:cs typeface="Courier"/>
              <a:sym typeface="Wingdings"/>
            </a:endParaRP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  <a:sym typeface="Wingdings"/>
              </a:rPr>
              <a:t>type{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  <a:sym typeface="Wingdings"/>
              </a:rPr>
              <a:t>exp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  <a:sym typeface="Wingdings"/>
              </a:rPr>
              <a:t>}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  <a:sym typeface="Wingdings"/>
              </a:rPr>
              <a:t>;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  <a:sym typeface="Wingdings"/>
              </a:rPr>
              <a:t>type={</a:t>
            </a:r>
            <a:r>
              <a:rPr lang="en-US" sz="1600" dirty="0" err="1" smtClean="0">
                <a:solidFill>
                  <a:srgbClr val="000090"/>
                </a:solidFill>
                <a:latin typeface="Courier"/>
                <a:cs typeface="Courier"/>
                <a:sym typeface="Wingdings"/>
              </a:rPr>
              <a:t>exp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  <a:sym typeface="Wingdings"/>
              </a:rPr>
              <a:t>}; 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  <a:sym typeface="Wingdings"/>
              </a:rPr>
              <a:t>type=={</a:t>
            </a:r>
            <a:r>
              <a:rPr lang="en-US" sz="1600" dirty="0" err="1" smtClean="0">
                <a:solidFill>
                  <a:srgbClr val="000090"/>
                </a:solidFill>
                <a:latin typeface="Courier"/>
                <a:cs typeface="Courier"/>
                <a:sym typeface="Wingdings"/>
              </a:rPr>
              <a:t>exp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  <a:sym typeface="Wingdings"/>
              </a:rPr>
              <a:t>}; </a:t>
            </a:r>
          </a:p>
          <a:p>
            <a:endParaRPr lang="en-US" sz="1600" dirty="0">
              <a:solidFill>
                <a:srgbClr val="000090"/>
              </a:solidFill>
              <a:latin typeface="Courier"/>
              <a:cs typeface="Courier"/>
              <a:sym typeface="Wingdings"/>
            </a:endParaRPr>
          </a:p>
          <a:p>
            <a:r>
              <a:rPr lang="en-US" sz="1600" b="1" u="sng" dirty="0" smtClean="0">
                <a:solidFill>
                  <a:srgbClr val="000090"/>
                </a:solidFill>
                <a:cs typeface="Courier"/>
                <a:sym typeface="Wingdings"/>
              </a:rPr>
              <a:t>In Axioms:</a:t>
            </a:r>
          </a:p>
          <a:p>
            <a:r>
              <a:rPr lang="en-US" sz="1600" dirty="0" err="1" smtClean="0">
                <a:solidFill>
                  <a:srgbClr val="000090"/>
                </a:solidFill>
                <a:latin typeface="Courier"/>
                <a:cs typeface="Courier"/>
                <a:sym typeface="Wingdings"/>
              </a:rPr>
              <a:t>exp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  <a:sym typeface="Wingdings"/>
              </a:rPr>
              <a:t> 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  <a:sym typeface="Wingdings"/>
              </a:rPr>
              <a:t>=&gt; </a:t>
            </a:r>
            <a:r>
              <a:rPr lang="en-US" sz="1600" dirty="0" err="1" smtClean="0">
                <a:solidFill>
                  <a:srgbClr val="000090"/>
                </a:solidFill>
                <a:latin typeface="Courier"/>
                <a:cs typeface="Courier"/>
                <a:sym typeface="Wingdings"/>
              </a:rPr>
              <a:t>exp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  <a:sym typeface="Wingdings"/>
              </a:rPr>
              <a:t>; </a:t>
            </a:r>
          </a:p>
          <a:p>
            <a:r>
              <a:rPr lang="en-US" sz="1600" dirty="0" err="1" smtClean="0">
                <a:solidFill>
                  <a:srgbClr val="000090"/>
                </a:solidFill>
                <a:latin typeface="Courier"/>
                <a:cs typeface="Courier"/>
                <a:sym typeface="Wingdings"/>
              </a:rPr>
              <a:t>exp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  <a:sym typeface="Wingdings"/>
              </a:rPr>
              <a:t> 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  <a:sym typeface="Wingdings"/>
              </a:rPr>
              <a:t>&lt;=&gt; </a:t>
            </a:r>
            <a:r>
              <a:rPr lang="en-US" sz="1600" dirty="0" err="1" smtClean="0">
                <a:solidFill>
                  <a:srgbClr val="000090"/>
                </a:solidFill>
                <a:latin typeface="Courier"/>
                <a:cs typeface="Courier"/>
                <a:sym typeface="Wingdings"/>
              </a:rPr>
              <a:t>exp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  <a:sym typeface="Wingdings"/>
              </a:rPr>
              <a:t>;</a:t>
            </a:r>
            <a:endParaRPr lang="en-US" sz="500" dirty="0" smtClean="0">
              <a:solidFill>
                <a:srgbClr val="000090"/>
              </a:solidFill>
              <a:cs typeface="Courier"/>
            </a:endParaRPr>
          </a:p>
          <a:p>
            <a:endParaRPr lang="en-US" b="1" cap="small" dirty="0" smtClean="0">
              <a:solidFill>
                <a:srgbClr val="000090"/>
              </a:solidFill>
              <a:uFill>
                <a:solidFill>
                  <a:srgbClr val="000090"/>
                </a:solidFill>
              </a:uFill>
            </a:endParaRPr>
          </a:p>
        </p:txBody>
      </p:sp>
    </p:spTree>
    <p:extLst>
      <p:ext uri="{BB962C8B-B14F-4D97-AF65-F5344CB8AC3E}">
        <p14:creationId xmlns:p14="http://schemas.microsoft.com/office/powerpoint/2010/main" val="25994410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293" y="147638"/>
            <a:ext cx="8683262" cy="1143000"/>
          </a:xfrm>
        </p:spPr>
        <p:txBody>
          <a:bodyPr/>
          <a:lstStyle/>
          <a:p>
            <a:r>
              <a:rPr lang="en-US" sz="4000" dirty="0" smtClean="0"/>
              <a:t>Constrained Template Definition Parsing</a:t>
            </a:r>
            <a:endParaRPr lang="en-US" sz="40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89293" y="942622"/>
            <a:ext cx="8229600" cy="5116689"/>
          </a:xfrm>
          <a:noFill/>
        </p:spPr>
        <p:txBody>
          <a:bodyPr/>
          <a:lstStyle/>
          <a:p>
            <a:r>
              <a:rPr lang="en-US" sz="2400" dirty="0" smtClean="0"/>
              <a:t>Constraints environment == concept model archetypes.</a:t>
            </a:r>
          </a:p>
          <a:p>
            <a:pPr marL="0" indent="0">
              <a:buNone/>
            </a:pPr>
            <a:endParaRPr lang="en-US" sz="1000" dirty="0" smtClean="0"/>
          </a:p>
          <a:p>
            <a:r>
              <a:rPr lang="en-US" sz="2400" dirty="0" smtClean="0"/>
              <a:t>Two-stage name lookup:</a:t>
            </a:r>
          </a:p>
          <a:p>
            <a:pPr lvl="1"/>
            <a:r>
              <a:rPr lang="en-US" sz="2000" dirty="0" smtClean="0"/>
              <a:t>Interleaved with two-stage checking of entity references</a:t>
            </a:r>
          </a:p>
          <a:p>
            <a:pPr marL="0" indent="0">
              <a:buNone/>
            </a:pPr>
            <a:endParaRPr lang="en-US" sz="500" dirty="0" smtClean="0"/>
          </a:p>
        </p:txBody>
      </p:sp>
    </p:spTree>
    <p:extLst>
      <p:ext uri="{BB962C8B-B14F-4D97-AF65-F5344CB8AC3E}">
        <p14:creationId xmlns:p14="http://schemas.microsoft.com/office/powerpoint/2010/main" val="27306048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40140"/>
          </a:xfrm>
        </p:spPr>
        <p:txBody>
          <a:bodyPr/>
          <a:lstStyle/>
          <a:p>
            <a:r>
              <a:rPr lang="en-US" sz="4000" dirty="0" smtClean="0"/>
              <a:t>Two-stage Entity Reference Checking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9644" y="1094431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smtClean="0">
                <a:sym typeface="Wingdings"/>
              </a:rPr>
              <a:t> </a:t>
            </a:r>
            <a:r>
              <a:rPr lang="en-US" sz="2400" dirty="0" smtClean="0"/>
              <a:t>Two groups of entity references:</a:t>
            </a:r>
            <a:endParaRPr lang="en-US" sz="2400" dirty="0"/>
          </a:p>
          <a:p>
            <a:pPr marL="400050" lvl="1" indent="0">
              <a:buNone/>
            </a:pPr>
            <a:endParaRPr lang="en-US" sz="1000" dirty="0" smtClean="0"/>
          </a:p>
          <a:p>
            <a:pPr marL="857250" lvl="1" indent="-457200">
              <a:buFont typeface="+mj-lt"/>
              <a:buAutoNum type="arabicPeriod"/>
            </a:pPr>
            <a:r>
              <a:rPr lang="en-US" sz="2000" dirty="0" smtClean="0"/>
              <a:t>Entity is in restricted scope:</a:t>
            </a:r>
          </a:p>
          <a:p>
            <a:pPr marL="1257300" lvl="2" indent="-457200"/>
            <a:r>
              <a:rPr lang="en-US" sz="1600" b="1" dirty="0"/>
              <a:t>A</a:t>
            </a:r>
            <a:r>
              <a:rPr lang="en-US" sz="1600" b="1" dirty="0" smtClean="0"/>
              <a:t>ssociated </a:t>
            </a:r>
            <a:r>
              <a:rPr lang="en-US" sz="1600" b="1" dirty="0"/>
              <a:t>to </a:t>
            </a:r>
            <a:r>
              <a:rPr lang="en-US" sz="1600" b="1" dirty="0" smtClean="0"/>
              <a:t>a concept </a:t>
            </a:r>
          </a:p>
          <a:p>
            <a:pPr marL="1257300" lvl="2" indent="-457200"/>
            <a:r>
              <a:rPr lang="en-US" sz="1600" dirty="0"/>
              <a:t>I</a:t>
            </a:r>
            <a:r>
              <a:rPr lang="en-US" sz="1600" dirty="0" smtClean="0"/>
              <a:t>n template parameter scope</a:t>
            </a:r>
            <a:endParaRPr lang="en-US" sz="2000" dirty="0"/>
          </a:p>
          <a:p>
            <a:pPr marL="400050" lvl="1" indent="0">
              <a:buNone/>
            </a:pPr>
            <a:endParaRPr lang="en-US" sz="2000" dirty="0" smtClean="0"/>
          </a:p>
          <a:p>
            <a:pPr marL="400050" lvl="1" indent="0">
              <a:buNone/>
            </a:pPr>
            <a:endParaRPr lang="en-US" sz="2000" dirty="0" smtClean="0"/>
          </a:p>
          <a:p>
            <a:pPr marL="857250" lvl="1" indent="-457200">
              <a:buFont typeface="+mj-lt"/>
              <a:buAutoNum type="arabicPeriod"/>
            </a:pPr>
            <a:r>
              <a:rPr lang="en-US" sz="2000" dirty="0" smtClean="0"/>
              <a:t>Entity is out of restricted scope:</a:t>
            </a:r>
          </a:p>
          <a:p>
            <a:pPr marL="1257300" lvl="2" indent="-457200"/>
            <a:r>
              <a:rPr lang="en-US" sz="1600" b="1" dirty="0" smtClean="0"/>
              <a:t>A constrained template </a:t>
            </a:r>
          </a:p>
          <a:p>
            <a:pPr marL="1257300" lvl="2" indent="-457200"/>
            <a:r>
              <a:rPr lang="en-US" sz="1600" dirty="0" smtClean="0"/>
              <a:t>reference is non-dependent</a:t>
            </a:r>
            <a:endParaRPr lang="en-US" sz="1600" dirty="0"/>
          </a:p>
          <a:p>
            <a:pPr marL="0" indent="0">
              <a:buNone/>
            </a:pPr>
            <a:endParaRPr lang="en-US" sz="2000" dirty="0" smtClean="0"/>
          </a:p>
        </p:txBody>
      </p:sp>
      <p:sp>
        <p:nvSpPr>
          <p:cNvPr id="10" name="Rounded Rectangle 9"/>
          <p:cNvSpPr/>
          <p:nvPr/>
        </p:nvSpPr>
        <p:spPr>
          <a:xfrm>
            <a:off x="4255911" y="1538110"/>
            <a:ext cx="4811887" cy="1933224"/>
          </a:xfrm>
          <a:prstGeom prst="roundRect">
            <a:avLst>
              <a:gd name="adj" fmla="val 4036"/>
            </a:avLst>
          </a:prstGeom>
          <a:solidFill>
            <a:srgbClr val="EEECE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600" b="1" cap="small" dirty="0" smtClean="0">
                <a:solidFill>
                  <a:srgbClr val="000090"/>
                </a:solidFill>
                <a:latin typeface="Courier"/>
                <a:cs typeface="Courier"/>
              </a:rPr>
              <a:t>Example: </a:t>
            </a:r>
            <a:r>
              <a:rPr lang="en-US" sz="1600" b="1" cap="small" dirty="0" err="1" smtClean="0">
                <a:solidFill>
                  <a:srgbClr val="000090"/>
                </a:solidFill>
                <a:latin typeface="Courier"/>
                <a:cs typeface="Courier"/>
              </a:rPr>
              <a:t>Fake_Add</a:t>
            </a:r>
            <a:r>
              <a:rPr lang="en-US" sz="1600" b="1" cap="small" dirty="0" smtClean="0">
                <a:solidFill>
                  <a:srgbClr val="000090"/>
                </a:solidFill>
                <a:latin typeface="Courier"/>
                <a:cs typeface="Courier"/>
              </a:rPr>
              <a:t> </a:t>
            </a:r>
          </a:p>
          <a:p>
            <a:endParaRPr lang="en-US" sz="500" dirty="0" smtClean="0">
              <a:solidFill>
                <a:srgbClr val="000090"/>
              </a:solidFill>
              <a:latin typeface="Courier"/>
              <a:cs typeface="Courier"/>
            </a:endParaRP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template&lt;</a:t>
            </a:r>
            <a:r>
              <a:rPr lang="en-US" sz="1600" b="1" dirty="0" err="1" smtClean="0">
                <a:solidFill>
                  <a:srgbClr val="000090"/>
                </a:solidFill>
                <a:latin typeface="Courier"/>
                <a:cs typeface="Courier"/>
              </a:rPr>
              <a:t>InputIterator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I, </a:t>
            </a:r>
            <a:r>
              <a:rPr lang="en-US" sz="1600" dirty="0" err="1" smtClean="0">
                <a:solidFill>
                  <a:srgbClr val="000090"/>
                </a:solidFill>
                <a:latin typeface="Courier"/>
                <a:cs typeface="Courier"/>
              </a:rPr>
              <a:t>typename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T&gt;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T </a:t>
            </a:r>
            <a:r>
              <a:rPr lang="en-US" sz="1600" dirty="0" err="1" smtClean="0">
                <a:solidFill>
                  <a:srgbClr val="000090"/>
                </a:solidFill>
                <a:latin typeface="Courier"/>
                <a:cs typeface="Courier"/>
              </a:rPr>
              <a:t>fake_add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(I 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first,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I 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last,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T </a:t>
            </a:r>
            <a:r>
              <a:rPr lang="en-US" sz="1600" dirty="0" err="1" smtClean="0">
                <a:solidFill>
                  <a:srgbClr val="000090"/>
                </a:solidFill>
                <a:latin typeface="Courier"/>
                <a:cs typeface="Courier"/>
              </a:rPr>
              <a:t>init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)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{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 for 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(; 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first != last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; 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++first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)</a:t>
            </a:r>
          </a:p>
          <a:p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    </a:t>
            </a:r>
            <a:r>
              <a:rPr lang="en-US" sz="1600" b="1" dirty="0" err="1">
                <a:solidFill>
                  <a:srgbClr val="000090"/>
                </a:solidFill>
                <a:latin typeface="Courier"/>
                <a:cs typeface="Courier"/>
              </a:rPr>
              <a:t>init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 =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plus&lt;T&gt;()(</a:t>
            </a:r>
            <a:r>
              <a:rPr lang="en-US" sz="1600" b="1" dirty="0" err="1">
                <a:solidFill>
                  <a:srgbClr val="000090"/>
                </a:solidFill>
                <a:latin typeface="Courier"/>
                <a:cs typeface="Courier"/>
              </a:rPr>
              <a:t>init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, *first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);</a:t>
            </a: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 return </a:t>
            </a:r>
            <a:r>
              <a:rPr lang="en-US" sz="1600" b="1" dirty="0" err="1">
                <a:solidFill>
                  <a:srgbClr val="000090"/>
                </a:solidFill>
                <a:latin typeface="Courier"/>
                <a:cs typeface="Courier"/>
              </a:rPr>
              <a:t>init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;</a:t>
            </a: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}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255911" y="3939819"/>
            <a:ext cx="4811887" cy="1916292"/>
          </a:xfrm>
          <a:prstGeom prst="roundRect">
            <a:avLst>
              <a:gd name="adj" fmla="val 4036"/>
            </a:avLst>
          </a:prstGeom>
          <a:solidFill>
            <a:srgbClr val="EEECE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600" b="1" cap="small" dirty="0" smtClean="0">
                <a:solidFill>
                  <a:srgbClr val="000090"/>
                </a:solidFill>
                <a:latin typeface="Courier"/>
                <a:cs typeface="Courier"/>
              </a:rPr>
              <a:t>Example: </a:t>
            </a:r>
            <a:r>
              <a:rPr lang="en-US" sz="1600" b="1" cap="small" dirty="0" err="1" smtClean="0">
                <a:solidFill>
                  <a:srgbClr val="000090"/>
                </a:solidFill>
                <a:latin typeface="Courier"/>
                <a:cs typeface="Courier"/>
              </a:rPr>
              <a:t>Fake_Add</a:t>
            </a:r>
            <a:r>
              <a:rPr lang="en-US" sz="1600" b="1" cap="small" dirty="0" smtClean="0">
                <a:solidFill>
                  <a:srgbClr val="000090"/>
                </a:solidFill>
                <a:latin typeface="Courier"/>
                <a:cs typeface="Courier"/>
              </a:rPr>
              <a:t> </a:t>
            </a:r>
          </a:p>
          <a:p>
            <a:endParaRPr lang="en-US" sz="500" dirty="0" smtClean="0">
              <a:solidFill>
                <a:srgbClr val="000090"/>
              </a:solidFill>
              <a:latin typeface="Courier"/>
              <a:cs typeface="Courier"/>
            </a:endParaRP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template&lt;</a:t>
            </a:r>
            <a:r>
              <a:rPr lang="en-US" sz="1600" b="1" dirty="0" err="1" smtClean="0">
                <a:solidFill>
                  <a:srgbClr val="000090"/>
                </a:solidFill>
                <a:latin typeface="Courier"/>
                <a:cs typeface="Courier"/>
              </a:rPr>
              <a:t>InputIterator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I, </a:t>
            </a:r>
            <a:r>
              <a:rPr lang="en-US" sz="1600" dirty="0" err="1" smtClean="0">
                <a:solidFill>
                  <a:srgbClr val="000090"/>
                </a:solidFill>
                <a:latin typeface="Courier"/>
                <a:cs typeface="Courier"/>
              </a:rPr>
              <a:t>typename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T&gt;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T </a:t>
            </a:r>
            <a:r>
              <a:rPr lang="en-US" sz="1600" dirty="0" err="1" smtClean="0">
                <a:solidFill>
                  <a:srgbClr val="000090"/>
                </a:solidFill>
                <a:latin typeface="Courier"/>
                <a:cs typeface="Courier"/>
              </a:rPr>
              <a:t>fake_add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(I 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first,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I 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last,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T </a:t>
            </a:r>
            <a:r>
              <a:rPr lang="en-US" sz="1600" dirty="0" err="1" smtClean="0">
                <a:solidFill>
                  <a:srgbClr val="000090"/>
                </a:solidFill>
                <a:latin typeface="Courier"/>
                <a:cs typeface="Courier"/>
              </a:rPr>
              <a:t>init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)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{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 for 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(; first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!= last; ++first)</a:t>
            </a:r>
          </a:p>
          <a:p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    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init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 = 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plus&lt;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T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&gt;()(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init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, *first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)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;</a:t>
            </a: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 return 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init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;</a:t>
            </a: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522209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293" y="147638"/>
            <a:ext cx="8683262" cy="1143000"/>
          </a:xfrm>
        </p:spPr>
        <p:txBody>
          <a:bodyPr/>
          <a:lstStyle/>
          <a:p>
            <a:r>
              <a:rPr lang="en-US" sz="4000" dirty="0" smtClean="0"/>
              <a:t>Constrained Template Definition Parsing</a:t>
            </a:r>
            <a:endParaRPr lang="en-US" sz="40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89293" y="942622"/>
            <a:ext cx="8229600" cy="5116689"/>
          </a:xfrm>
          <a:noFill/>
        </p:spPr>
        <p:txBody>
          <a:bodyPr/>
          <a:lstStyle/>
          <a:p>
            <a:r>
              <a:rPr lang="en-US" sz="2400" dirty="0" smtClean="0"/>
              <a:t>Constraints environment == concept model archetypes.</a:t>
            </a:r>
          </a:p>
          <a:p>
            <a:pPr marL="0" indent="0">
              <a:buNone/>
            </a:pPr>
            <a:endParaRPr lang="en-US" sz="1000" dirty="0" smtClean="0"/>
          </a:p>
          <a:p>
            <a:r>
              <a:rPr lang="en-US" sz="2400" dirty="0" smtClean="0"/>
              <a:t>Two-stage name lookup:</a:t>
            </a:r>
            <a:endParaRPr lang="en-US" sz="2000" dirty="0" smtClean="0"/>
          </a:p>
          <a:p>
            <a:pPr marL="457200" lvl="1" indent="0">
              <a:buNone/>
            </a:pPr>
            <a:endParaRPr lang="en-US" sz="1000" dirty="0" smtClean="0"/>
          </a:p>
          <a:p>
            <a:pPr marL="914400" lvl="1" indent="-457200">
              <a:buFont typeface="+mj-lt"/>
              <a:buAutoNum type="arabicPeriod"/>
            </a:pPr>
            <a:r>
              <a:rPr lang="en-US" sz="2000" dirty="0" smtClean="0"/>
              <a:t>In restricted scope </a:t>
            </a:r>
          </a:p>
          <a:p>
            <a:pPr marL="857250" lvl="2" indent="0">
              <a:buNone/>
            </a:pPr>
            <a:r>
              <a:rPr lang="en-US" sz="1600" dirty="0" smtClean="0"/>
              <a:t>== Lookup in model archetypes.</a:t>
            </a:r>
          </a:p>
          <a:p>
            <a:pPr marL="857250" lvl="2" indent="0">
              <a:buNone/>
            </a:pPr>
            <a:endParaRPr lang="en-US" sz="500" dirty="0" smtClean="0"/>
          </a:p>
          <a:p>
            <a:pPr lvl="2" indent="-285750"/>
            <a:r>
              <a:rPr lang="en-US" sz="1600" dirty="0" smtClean="0"/>
              <a:t>Check related entity reference</a:t>
            </a:r>
          </a:p>
          <a:p>
            <a:pPr marL="457200" lvl="1" indent="0">
              <a:buNone/>
            </a:pPr>
            <a:endParaRPr lang="en-US" sz="2000" dirty="0" smtClean="0"/>
          </a:p>
          <a:p>
            <a:pPr marL="914400" lvl="1" indent="-457200">
              <a:buFont typeface="+mj-lt"/>
              <a:buAutoNum type="arabicPeriod"/>
            </a:pPr>
            <a:r>
              <a:rPr lang="en-US" sz="2000" dirty="0" smtClean="0"/>
              <a:t>In outer scope of restricted scope</a:t>
            </a:r>
          </a:p>
          <a:p>
            <a:pPr marL="857250" lvl="2" indent="0">
              <a:buNone/>
            </a:pPr>
            <a:endParaRPr lang="en-US" sz="500" dirty="0" smtClean="0"/>
          </a:p>
          <a:p>
            <a:pPr lvl="2" indent="-285750"/>
            <a:r>
              <a:rPr lang="en-US" sz="1600" dirty="0" smtClean="0"/>
              <a:t>Check </a:t>
            </a:r>
            <a:r>
              <a:rPr lang="en-US" sz="1600" dirty="0"/>
              <a:t>related entity reference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255911" y="1608665"/>
            <a:ext cx="4811887" cy="1933224"/>
          </a:xfrm>
          <a:prstGeom prst="roundRect">
            <a:avLst>
              <a:gd name="adj" fmla="val 4036"/>
            </a:avLst>
          </a:prstGeom>
          <a:solidFill>
            <a:srgbClr val="EEECE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600" b="1" cap="small" dirty="0" smtClean="0">
                <a:solidFill>
                  <a:srgbClr val="000090"/>
                </a:solidFill>
                <a:latin typeface="Courier"/>
                <a:cs typeface="Courier"/>
              </a:rPr>
              <a:t>Example: </a:t>
            </a:r>
            <a:r>
              <a:rPr lang="en-US" sz="1600" b="1" cap="small" dirty="0" err="1" smtClean="0">
                <a:solidFill>
                  <a:srgbClr val="000090"/>
                </a:solidFill>
                <a:latin typeface="Courier"/>
                <a:cs typeface="Courier"/>
              </a:rPr>
              <a:t>Fake_Add</a:t>
            </a:r>
            <a:r>
              <a:rPr lang="en-US" sz="1600" b="1" cap="small" dirty="0" smtClean="0">
                <a:solidFill>
                  <a:srgbClr val="000090"/>
                </a:solidFill>
                <a:latin typeface="Courier"/>
                <a:cs typeface="Courier"/>
              </a:rPr>
              <a:t> </a:t>
            </a:r>
          </a:p>
          <a:p>
            <a:endParaRPr lang="en-US" sz="500" dirty="0" smtClean="0">
              <a:solidFill>
                <a:srgbClr val="000090"/>
              </a:solidFill>
              <a:latin typeface="Courier"/>
              <a:cs typeface="Courier"/>
            </a:endParaRP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template&lt;</a:t>
            </a:r>
            <a:r>
              <a:rPr lang="en-US" sz="1600" b="1" dirty="0" err="1" smtClean="0">
                <a:solidFill>
                  <a:srgbClr val="000090"/>
                </a:solidFill>
                <a:latin typeface="Courier"/>
                <a:cs typeface="Courier"/>
              </a:rPr>
              <a:t>InputIterator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I, </a:t>
            </a:r>
            <a:r>
              <a:rPr lang="en-US" sz="1600" dirty="0" err="1" smtClean="0">
                <a:solidFill>
                  <a:srgbClr val="000090"/>
                </a:solidFill>
                <a:latin typeface="Courier"/>
                <a:cs typeface="Courier"/>
              </a:rPr>
              <a:t>typename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T&gt;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T </a:t>
            </a:r>
            <a:r>
              <a:rPr lang="en-US" sz="1600" dirty="0" err="1" smtClean="0">
                <a:solidFill>
                  <a:srgbClr val="000090"/>
                </a:solidFill>
                <a:latin typeface="Courier"/>
                <a:cs typeface="Courier"/>
              </a:rPr>
              <a:t>fake_add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(I 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first,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I 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last,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T </a:t>
            </a:r>
            <a:r>
              <a:rPr lang="en-US" sz="1600" dirty="0" err="1" smtClean="0">
                <a:solidFill>
                  <a:srgbClr val="000090"/>
                </a:solidFill>
                <a:latin typeface="Courier"/>
                <a:cs typeface="Courier"/>
              </a:rPr>
              <a:t>init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)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{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 for 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(; 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first != last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; 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++first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)</a:t>
            </a:r>
          </a:p>
          <a:p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    </a:t>
            </a:r>
            <a:r>
              <a:rPr lang="en-US" sz="1600" b="1" dirty="0" err="1">
                <a:solidFill>
                  <a:srgbClr val="000090"/>
                </a:solidFill>
                <a:latin typeface="Courier"/>
                <a:cs typeface="Courier"/>
              </a:rPr>
              <a:t>init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 =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plus&lt;T&gt;()(</a:t>
            </a:r>
            <a:r>
              <a:rPr lang="en-US" sz="1600" b="1" dirty="0" err="1">
                <a:solidFill>
                  <a:srgbClr val="000090"/>
                </a:solidFill>
                <a:latin typeface="Courier"/>
                <a:cs typeface="Courier"/>
              </a:rPr>
              <a:t>init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, *first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);</a:t>
            </a: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 return </a:t>
            </a:r>
            <a:r>
              <a:rPr lang="en-US" sz="1600" b="1" dirty="0" err="1">
                <a:solidFill>
                  <a:srgbClr val="000090"/>
                </a:solidFill>
                <a:latin typeface="Courier"/>
                <a:cs typeface="Courier"/>
              </a:rPr>
              <a:t>init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;</a:t>
            </a: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}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255911" y="4010374"/>
            <a:ext cx="4811887" cy="1916292"/>
          </a:xfrm>
          <a:prstGeom prst="roundRect">
            <a:avLst>
              <a:gd name="adj" fmla="val 4036"/>
            </a:avLst>
          </a:prstGeom>
          <a:solidFill>
            <a:srgbClr val="EEECE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600" b="1" cap="small" dirty="0" smtClean="0">
                <a:solidFill>
                  <a:srgbClr val="000090"/>
                </a:solidFill>
                <a:latin typeface="Courier"/>
                <a:cs typeface="Courier"/>
              </a:rPr>
              <a:t>Example: </a:t>
            </a:r>
            <a:r>
              <a:rPr lang="en-US" sz="1600" b="1" cap="small" dirty="0" err="1" smtClean="0">
                <a:solidFill>
                  <a:srgbClr val="000090"/>
                </a:solidFill>
                <a:latin typeface="Courier"/>
                <a:cs typeface="Courier"/>
              </a:rPr>
              <a:t>Fake_Add</a:t>
            </a:r>
            <a:r>
              <a:rPr lang="en-US" sz="1600" b="1" cap="small" dirty="0" smtClean="0">
                <a:solidFill>
                  <a:srgbClr val="000090"/>
                </a:solidFill>
                <a:latin typeface="Courier"/>
                <a:cs typeface="Courier"/>
              </a:rPr>
              <a:t> </a:t>
            </a:r>
          </a:p>
          <a:p>
            <a:endParaRPr lang="en-US" sz="500" dirty="0" smtClean="0">
              <a:solidFill>
                <a:srgbClr val="000090"/>
              </a:solidFill>
              <a:latin typeface="Courier"/>
              <a:cs typeface="Courier"/>
            </a:endParaRP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template&lt;</a:t>
            </a:r>
            <a:r>
              <a:rPr lang="en-US" sz="1600" b="1" dirty="0" err="1" smtClean="0">
                <a:solidFill>
                  <a:srgbClr val="000090"/>
                </a:solidFill>
                <a:latin typeface="Courier"/>
                <a:cs typeface="Courier"/>
              </a:rPr>
              <a:t>InputIterator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I, </a:t>
            </a:r>
            <a:r>
              <a:rPr lang="en-US" sz="1600" dirty="0" err="1" smtClean="0">
                <a:solidFill>
                  <a:srgbClr val="000090"/>
                </a:solidFill>
                <a:latin typeface="Courier"/>
                <a:cs typeface="Courier"/>
              </a:rPr>
              <a:t>typename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T&gt;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T </a:t>
            </a:r>
            <a:r>
              <a:rPr lang="en-US" sz="1600" dirty="0" err="1" smtClean="0">
                <a:solidFill>
                  <a:srgbClr val="000090"/>
                </a:solidFill>
                <a:latin typeface="Courier"/>
                <a:cs typeface="Courier"/>
              </a:rPr>
              <a:t>fake_add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(I 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first,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I 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last,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T </a:t>
            </a:r>
            <a:r>
              <a:rPr lang="en-US" sz="1600" dirty="0" err="1" smtClean="0">
                <a:solidFill>
                  <a:srgbClr val="000090"/>
                </a:solidFill>
                <a:latin typeface="Courier"/>
                <a:cs typeface="Courier"/>
              </a:rPr>
              <a:t>init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)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{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 for 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(; first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!= last; ++first)</a:t>
            </a:r>
          </a:p>
          <a:p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    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init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 = 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plus&lt;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T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&gt;()(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init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, *first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)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;</a:t>
            </a: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 return 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init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;</a:t>
            </a: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8028113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293" y="147638"/>
            <a:ext cx="8683262" cy="1143000"/>
          </a:xfrm>
        </p:spPr>
        <p:txBody>
          <a:bodyPr/>
          <a:lstStyle/>
          <a:p>
            <a:r>
              <a:rPr lang="en-US" sz="4000" dirty="0" smtClean="0"/>
              <a:t>Constrained Template Definition Parsing</a:t>
            </a:r>
            <a:endParaRPr lang="en-US" sz="40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75181" y="953912"/>
            <a:ext cx="8401929" cy="4873977"/>
          </a:xfrm>
          <a:solidFill>
            <a:srgbClr val="FFFFFF"/>
          </a:solidFill>
        </p:spPr>
        <p:txBody>
          <a:bodyPr/>
          <a:lstStyle/>
          <a:p>
            <a:r>
              <a:rPr lang="en-US" sz="2400" dirty="0" smtClean="0"/>
              <a:t>Two-stage name lookup:</a:t>
            </a:r>
          </a:p>
          <a:p>
            <a:pPr marL="0" indent="0">
              <a:buNone/>
            </a:pPr>
            <a:endParaRPr lang="en-US" sz="1000" dirty="0" smtClean="0"/>
          </a:p>
          <a:p>
            <a:pPr marL="914400" lvl="1" indent="-457200">
              <a:buFont typeface="+mj-lt"/>
              <a:buAutoNum type="arabicPeriod"/>
            </a:pPr>
            <a:r>
              <a:rPr lang="en-US" sz="2000" dirty="0" smtClean="0"/>
              <a:t>In restricted scope </a:t>
            </a:r>
          </a:p>
          <a:p>
            <a:pPr marL="857250" lvl="2" indent="0">
              <a:buNone/>
            </a:pPr>
            <a:r>
              <a:rPr lang="en-US" sz="1600" dirty="0" smtClean="0"/>
              <a:t>== Lookup in model archetypes.</a:t>
            </a:r>
            <a:endParaRPr lang="en-US" sz="1600" dirty="0"/>
          </a:p>
          <a:p>
            <a:pPr marL="857250" lvl="2" indent="0">
              <a:buNone/>
            </a:pPr>
            <a:endParaRPr lang="en-US" sz="500" dirty="0"/>
          </a:p>
          <a:p>
            <a:pPr lvl="2" indent="-285750"/>
            <a:r>
              <a:rPr lang="en-US" sz="1600" dirty="0"/>
              <a:t>Check related entity reference</a:t>
            </a:r>
          </a:p>
          <a:p>
            <a:pPr marL="914400" lvl="2" indent="0">
              <a:buNone/>
            </a:pPr>
            <a:endParaRPr lang="en-US" sz="1600" dirty="0" smtClean="0"/>
          </a:p>
          <a:p>
            <a:pPr marL="914400" lvl="2" indent="0">
              <a:buNone/>
            </a:pPr>
            <a:endParaRPr lang="en-US" sz="1000" dirty="0" smtClean="0"/>
          </a:p>
          <a:p>
            <a:pPr marL="914400" lvl="1" indent="-457200">
              <a:buFont typeface="+mj-lt"/>
              <a:buAutoNum type="arabicPeriod"/>
            </a:pPr>
            <a:r>
              <a:rPr lang="en-US" sz="2000" dirty="0" smtClean="0"/>
              <a:t>In </a:t>
            </a:r>
            <a:r>
              <a:rPr lang="en-US" sz="2000" dirty="0"/>
              <a:t>o</a:t>
            </a:r>
            <a:r>
              <a:rPr lang="en-US" sz="2000" dirty="0" smtClean="0"/>
              <a:t>uter scope of restricted scope</a:t>
            </a:r>
          </a:p>
          <a:p>
            <a:pPr marL="914400" lvl="2" indent="0">
              <a:buNone/>
            </a:pPr>
            <a:endParaRPr lang="en-US" sz="1000" dirty="0" smtClean="0"/>
          </a:p>
          <a:p>
            <a:r>
              <a:rPr lang="en-US" sz="2400" dirty="0" smtClean="0"/>
              <a:t>Palo Alto design extends Stage 1</a:t>
            </a:r>
            <a:r>
              <a:rPr lang="en-US" sz="2000" dirty="0" smtClean="0"/>
              <a:t>:</a:t>
            </a:r>
          </a:p>
          <a:p>
            <a:pPr lvl="1"/>
            <a:r>
              <a:rPr lang="en-US" sz="2000" dirty="0" smtClean="0"/>
              <a:t>Expressions are marked for validation, as necessary</a:t>
            </a:r>
          </a:p>
          <a:p>
            <a:pPr lvl="2"/>
            <a:r>
              <a:rPr lang="en-US" sz="1600" dirty="0"/>
              <a:t>After successful checking of entity </a:t>
            </a:r>
            <a:r>
              <a:rPr lang="en-US" sz="1600" dirty="0" smtClean="0"/>
              <a:t>reference.</a:t>
            </a:r>
          </a:p>
          <a:p>
            <a:pPr lvl="1"/>
            <a:r>
              <a:rPr lang="en-US" sz="2000" dirty="0" smtClean="0"/>
              <a:t>Marked expressions are checked against use-patterns in the constraints</a:t>
            </a:r>
          </a:p>
          <a:p>
            <a:pPr marL="457200" lvl="1" indent="0">
              <a:buNone/>
            </a:pPr>
            <a:r>
              <a:rPr lang="en-US" sz="2000" dirty="0" smtClean="0"/>
              <a:t>	== </a:t>
            </a:r>
            <a:r>
              <a:rPr lang="en-US" sz="2000" b="1" dirty="0" smtClean="0"/>
              <a:t>Expression Validation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232446" y="1072443"/>
            <a:ext cx="4811887" cy="1947335"/>
          </a:xfrm>
          <a:prstGeom prst="roundRect">
            <a:avLst>
              <a:gd name="adj" fmla="val 4036"/>
            </a:avLst>
          </a:prstGeom>
          <a:solidFill>
            <a:srgbClr val="EEECE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600" b="1" cap="small" dirty="0" smtClean="0">
                <a:solidFill>
                  <a:srgbClr val="000090"/>
                </a:solidFill>
                <a:latin typeface="Courier"/>
                <a:cs typeface="Courier"/>
              </a:rPr>
              <a:t>Example: </a:t>
            </a:r>
            <a:r>
              <a:rPr lang="en-US" sz="1600" b="1" cap="small" dirty="0" err="1" smtClean="0">
                <a:solidFill>
                  <a:srgbClr val="000090"/>
                </a:solidFill>
                <a:latin typeface="Courier"/>
                <a:cs typeface="Courier"/>
              </a:rPr>
              <a:t>Fake_Add</a:t>
            </a:r>
            <a:r>
              <a:rPr lang="en-US" sz="1600" b="1" cap="small" dirty="0" smtClean="0">
                <a:solidFill>
                  <a:srgbClr val="000090"/>
                </a:solidFill>
                <a:latin typeface="Courier"/>
                <a:cs typeface="Courier"/>
              </a:rPr>
              <a:t> </a:t>
            </a:r>
          </a:p>
          <a:p>
            <a:endParaRPr lang="en-US" sz="500" dirty="0" smtClean="0">
              <a:solidFill>
                <a:srgbClr val="000090"/>
              </a:solidFill>
              <a:latin typeface="Courier"/>
              <a:cs typeface="Courier"/>
            </a:endParaRP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template&lt;</a:t>
            </a:r>
            <a:r>
              <a:rPr lang="en-US" sz="1600" b="1" dirty="0" err="1" smtClean="0">
                <a:solidFill>
                  <a:srgbClr val="000090"/>
                </a:solidFill>
                <a:latin typeface="Courier"/>
                <a:cs typeface="Courier"/>
              </a:rPr>
              <a:t>InputIterator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I, </a:t>
            </a:r>
            <a:r>
              <a:rPr lang="en-US" sz="1600" dirty="0" err="1" smtClean="0">
                <a:solidFill>
                  <a:srgbClr val="000090"/>
                </a:solidFill>
                <a:latin typeface="Courier"/>
                <a:cs typeface="Courier"/>
              </a:rPr>
              <a:t>typename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T&gt;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T </a:t>
            </a:r>
            <a:r>
              <a:rPr lang="en-US" sz="1600" dirty="0" err="1" smtClean="0">
                <a:solidFill>
                  <a:srgbClr val="000090"/>
                </a:solidFill>
                <a:latin typeface="Courier"/>
                <a:cs typeface="Courier"/>
              </a:rPr>
              <a:t>fake_add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(I 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first,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I 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last,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T </a:t>
            </a:r>
            <a:r>
              <a:rPr lang="en-US" sz="1600" dirty="0" err="1" smtClean="0">
                <a:solidFill>
                  <a:srgbClr val="000090"/>
                </a:solidFill>
                <a:latin typeface="Courier"/>
                <a:cs typeface="Courier"/>
              </a:rPr>
              <a:t>init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)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{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 for 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(; 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first != last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; 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++first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)</a:t>
            </a:r>
          </a:p>
          <a:p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    </a:t>
            </a:r>
            <a:r>
              <a:rPr lang="en-US" sz="1600" b="1" dirty="0" err="1">
                <a:solidFill>
                  <a:srgbClr val="000090"/>
                </a:solidFill>
                <a:latin typeface="Courier"/>
                <a:cs typeface="Courier"/>
              </a:rPr>
              <a:t>init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 =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plus&lt;T&gt;()(</a:t>
            </a:r>
            <a:r>
              <a:rPr lang="en-US" sz="1600" b="1" dirty="0" err="1">
                <a:solidFill>
                  <a:srgbClr val="000090"/>
                </a:solidFill>
                <a:latin typeface="Courier"/>
                <a:cs typeface="Courier"/>
              </a:rPr>
              <a:t>init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, *first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);</a:t>
            </a: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 return </a:t>
            </a:r>
            <a:r>
              <a:rPr lang="en-US" sz="1600" b="1" dirty="0" err="1">
                <a:solidFill>
                  <a:srgbClr val="000090"/>
                </a:solidFill>
                <a:latin typeface="Courier"/>
                <a:cs typeface="Courier"/>
              </a:rPr>
              <a:t>init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;</a:t>
            </a: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0391219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293" y="147638"/>
            <a:ext cx="8683262" cy="840140"/>
          </a:xfrm>
        </p:spPr>
        <p:txBody>
          <a:bodyPr/>
          <a:lstStyle/>
          <a:p>
            <a:r>
              <a:rPr lang="en-US" sz="4000" dirty="0" smtClean="0"/>
              <a:t>Essential Procedures</a:t>
            </a:r>
            <a:endParaRPr lang="en-US" sz="4000" dirty="0"/>
          </a:p>
        </p:txBody>
      </p:sp>
      <p:sp>
        <p:nvSpPr>
          <p:cNvPr id="4" name="Content Placeholder 5"/>
          <p:cNvSpPr>
            <a:spLocks noGrp="1"/>
          </p:cNvSpPr>
          <p:nvPr>
            <p:ph idx="1"/>
          </p:nvPr>
        </p:nvSpPr>
        <p:spPr>
          <a:xfrm>
            <a:off x="262293" y="1055510"/>
            <a:ext cx="8683262" cy="5280379"/>
          </a:xfrm>
          <a:solidFill>
            <a:srgbClr val="FFFFFF"/>
          </a:solidFill>
        </p:spPr>
        <p:txBody>
          <a:bodyPr numCol="2"/>
          <a:lstStyle/>
          <a:p>
            <a:pPr>
              <a:buFont typeface="Wingdings" charset="2"/>
              <a:buChar char="²"/>
            </a:pPr>
            <a:r>
              <a:rPr lang="en-US" sz="2400" u="sng" dirty="0" smtClean="0"/>
              <a:t>Concept Definition:</a:t>
            </a:r>
          </a:p>
          <a:p>
            <a:pPr lvl="1">
              <a:buFont typeface="Arial"/>
              <a:buChar char="•"/>
            </a:pPr>
            <a:r>
              <a:rPr lang="en-US" sz="2000" dirty="0" smtClean="0"/>
              <a:t>Name lookup in restricted scope</a:t>
            </a:r>
          </a:p>
          <a:p>
            <a:pPr lvl="1">
              <a:buFont typeface="Arial"/>
              <a:buChar char="•"/>
            </a:pPr>
            <a:r>
              <a:rPr lang="en-US" sz="2000" dirty="0" smtClean="0"/>
              <a:t>Refinement parsing</a:t>
            </a:r>
          </a:p>
          <a:p>
            <a:pPr lvl="1">
              <a:buFont typeface="Arial"/>
              <a:buChar char="•"/>
            </a:pPr>
            <a:r>
              <a:rPr lang="en-US" sz="2000" dirty="0" smtClean="0"/>
              <a:t>Requirement parsing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endParaRPr lang="en-US" sz="1600" dirty="0" smtClean="0"/>
          </a:p>
          <a:p>
            <a:pPr>
              <a:buFont typeface="Wingdings" charset="2"/>
              <a:buChar char="²"/>
            </a:pPr>
            <a:r>
              <a:rPr lang="en-US" sz="2400" u="sng" dirty="0" smtClean="0"/>
              <a:t>Constrained </a:t>
            </a:r>
            <a:r>
              <a:rPr lang="en-US" sz="2400" u="sng" dirty="0"/>
              <a:t>Template </a:t>
            </a:r>
            <a:r>
              <a:rPr lang="en-US" sz="2400" u="sng" dirty="0" smtClean="0"/>
              <a:t>Definition:</a:t>
            </a:r>
            <a:endParaRPr lang="en-US" sz="2400" u="sng" dirty="0"/>
          </a:p>
          <a:p>
            <a:pPr lvl="1">
              <a:buFont typeface="Arial"/>
              <a:buChar char="•"/>
            </a:pPr>
            <a:r>
              <a:rPr lang="en-US" sz="2000" dirty="0" smtClean="0"/>
              <a:t>Constraints specification parsing</a:t>
            </a:r>
          </a:p>
          <a:p>
            <a:pPr lvl="1">
              <a:buFont typeface="Arial"/>
              <a:buChar char="•"/>
            </a:pPr>
            <a:r>
              <a:rPr lang="en-US" sz="2000" dirty="0" smtClean="0"/>
              <a:t>Name lookup in restricted scope</a:t>
            </a:r>
          </a:p>
          <a:p>
            <a:pPr lvl="1">
              <a:buFont typeface="Arial"/>
              <a:buChar char="•"/>
            </a:pPr>
            <a:r>
              <a:rPr lang="en-US" sz="2000" dirty="0"/>
              <a:t>Expression </a:t>
            </a:r>
            <a:r>
              <a:rPr lang="en-US" sz="2000" dirty="0" smtClean="0"/>
              <a:t>validation</a:t>
            </a:r>
          </a:p>
          <a:p>
            <a:pPr>
              <a:buFont typeface="Wingdings" charset="2"/>
              <a:buChar char="²"/>
            </a:pPr>
            <a:r>
              <a:rPr lang="en-US" sz="2400" u="sng" dirty="0" smtClean="0"/>
              <a:t>Concept Model:</a:t>
            </a:r>
          </a:p>
          <a:p>
            <a:pPr lvl="1">
              <a:buFont typeface="Arial"/>
              <a:buChar char="•"/>
            </a:pPr>
            <a:r>
              <a:rPr lang="en-US" sz="2000" dirty="0" smtClean="0"/>
              <a:t>Name lookup in restricted scope</a:t>
            </a:r>
          </a:p>
          <a:p>
            <a:pPr lvl="1">
              <a:buFont typeface="Arial"/>
              <a:buChar char="•"/>
            </a:pPr>
            <a:r>
              <a:rPr lang="en-US" sz="2000" dirty="0" smtClean="0"/>
              <a:t>Refinement satisfaction</a:t>
            </a:r>
          </a:p>
          <a:p>
            <a:pPr lvl="1">
              <a:buFont typeface="Arial"/>
              <a:buChar char="•"/>
            </a:pPr>
            <a:r>
              <a:rPr lang="en-US" sz="2000" dirty="0" smtClean="0"/>
              <a:t>Requirement satisfaction:</a:t>
            </a:r>
          </a:p>
          <a:p>
            <a:pPr lvl="2"/>
            <a:r>
              <a:rPr lang="en-US" sz="1600" dirty="0" smtClean="0"/>
              <a:t>Collect valid candidates</a:t>
            </a:r>
          </a:p>
          <a:p>
            <a:pPr lvl="1">
              <a:buFont typeface="Arial"/>
              <a:buChar char="•"/>
            </a:pPr>
            <a:r>
              <a:rPr lang="en-US" sz="2000" dirty="0" smtClean="0"/>
              <a:t>Requirement substitution</a:t>
            </a:r>
          </a:p>
          <a:p>
            <a:pPr lvl="1">
              <a:buFont typeface="Arial"/>
              <a:buChar char="•"/>
            </a:pPr>
            <a:r>
              <a:rPr lang="en-US" sz="2000" dirty="0" smtClean="0"/>
              <a:t>Concept model checking</a:t>
            </a:r>
          </a:p>
          <a:p>
            <a:pPr lvl="1">
              <a:buFont typeface="Arial"/>
              <a:buChar char="•"/>
            </a:pPr>
            <a:r>
              <a:rPr lang="en-US" sz="2000" dirty="0" smtClean="0"/>
              <a:t>Model generation from </a:t>
            </a:r>
            <a:r>
              <a:rPr lang="en-US" sz="2000" dirty="0"/>
              <a:t>model template</a:t>
            </a:r>
          </a:p>
          <a:p>
            <a:pPr lvl="2"/>
            <a:r>
              <a:rPr lang="en-US" sz="1600" dirty="0" smtClean="0"/>
              <a:t>Requirement building</a:t>
            </a:r>
          </a:p>
          <a:p>
            <a:pPr marL="0" indent="0">
              <a:buNone/>
            </a:pPr>
            <a:endParaRPr lang="en-US" sz="500" dirty="0" smtClean="0"/>
          </a:p>
          <a:p>
            <a:pPr>
              <a:buFont typeface="Wingdings" charset="2"/>
              <a:buChar char="²"/>
            </a:pPr>
            <a:r>
              <a:rPr lang="en-US" sz="2400" u="sng" dirty="0" smtClean="0"/>
              <a:t>Constrained Template Use:</a:t>
            </a:r>
          </a:p>
          <a:p>
            <a:pPr lvl="1">
              <a:buFont typeface="Arial"/>
              <a:buChar char="•"/>
            </a:pPr>
            <a:r>
              <a:rPr lang="en-US" sz="2000" dirty="0" smtClean="0"/>
              <a:t>Constraints satisfaction</a:t>
            </a:r>
          </a:p>
          <a:p>
            <a:pPr lvl="2"/>
            <a:r>
              <a:rPr lang="en-US" sz="1600" dirty="0" smtClean="0"/>
              <a:t>Concept model lookup</a:t>
            </a:r>
          </a:p>
          <a:p>
            <a:pPr lvl="1">
              <a:buFont typeface="Arial"/>
              <a:buChar char="•"/>
            </a:pPr>
            <a:r>
              <a:rPr lang="en-US" sz="2000" dirty="0" smtClean="0"/>
              <a:t>Entity or reference rebuilding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411350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293" y="147638"/>
            <a:ext cx="8683262" cy="840140"/>
          </a:xfrm>
        </p:spPr>
        <p:txBody>
          <a:bodyPr/>
          <a:lstStyle/>
          <a:p>
            <a:r>
              <a:rPr lang="en-US" sz="4000" dirty="0" smtClean="0"/>
              <a:t>Essential Procedures: Infrastructure</a:t>
            </a:r>
            <a:endParaRPr lang="en-US" sz="4000" dirty="0"/>
          </a:p>
        </p:txBody>
      </p:sp>
      <p:sp>
        <p:nvSpPr>
          <p:cNvPr id="5" name="Content Placeholder 5"/>
          <p:cNvSpPr>
            <a:spLocks noGrp="1"/>
          </p:cNvSpPr>
          <p:nvPr>
            <p:ph idx="1"/>
          </p:nvPr>
        </p:nvSpPr>
        <p:spPr>
          <a:xfrm>
            <a:off x="262293" y="1055510"/>
            <a:ext cx="8683262" cy="5280379"/>
          </a:xfrm>
          <a:solidFill>
            <a:srgbClr val="FFFFFF"/>
          </a:solidFill>
        </p:spPr>
        <p:txBody>
          <a:bodyPr numCol="2"/>
          <a:lstStyle/>
          <a:p>
            <a:pPr>
              <a:buFont typeface="Wingdings" charset="2"/>
              <a:buChar char="²"/>
            </a:pPr>
            <a:r>
              <a:rPr lang="en-US" sz="2400" u="sng" dirty="0" smtClean="0"/>
              <a:t>Concept Definition:</a:t>
            </a:r>
          </a:p>
          <a:p>
            <a:pPr lvl="1">
              <a:buFont typeface="Arial"/>
              <a:buChar char="•"/>
            </a:pPr>
            <a:r>
              <a:rPr lang="en-US" sz="2000" b="1" dirty="0" smtClean="0"/>
              <a:t>Name lookup in restricted scope</a:t>
            </a:r>
          </a:p>
          <a:p>
            <a:pPr lvl="1">
              <a:buFont typeface="Arial"/>
              <a:buChar char="•"/>
            </a:pPr>
            <a:r>
              <a:rPr lang="en-US" sz="2000" b="1" dirty="0" smtClean="0"/>
              <a:t>Refinement parsing</a:t>
            </a:r>
          </a:p>
          <a:p>
            <a:pPr lvl="1">
              <a:buFont typeface="Arial"/>
              <a:buChar char="•"/>
            </a:pP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Requirement parsing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endParaRPr lang="en-US" sz="1600" dirty="0" smtClean="0"/>
          </a:p>
          <a:p>
            <a:pPr>
              <a:buFont typeface="Wingdings" charset="2"/>
              <a:buChar char="²"/>
            </a:pPr>
            <a:r>
              <a:rPr lang="en-US" sz="2400" u="sng" dirty="0" smtClean="0"/>
              <a:t>Constrained </a:t>
            </a:r>
            <a:r>
              <a:rPr lang="en-US" sz="2400" u="sng" dirty="0"/>
              <a:t>Template </a:t>
            </a:r>
            <a:r>
              <a:rPr lang="en-US" sz="2400" u="sng" dirty="0" smtClean="0"/>
              <a:t>Definition:</a:t>
            </a:r>
            <a:endParaRPr lang="en-US" sz="2400" u="sng" dirty="0"/>
          </a:p>
          <a:p>
            <a:pPr lvl="1">
              <a:buFont typeface="Arial"/>
              <a:buChar char="•"/>
            </a:pPr>
            <a:r>
              <a:rPr lang="en-US" sz="2000" b="1" dirty="0" smtClean="0"/>
              <a:t>Constraints specification parsing</a:t>
            </a:r>
          </a:p>
          <a:p>
            <a:pPr lvl="1">
              <a:buFont typeface="Arial"/>
              <a:buChar char="•"/>
            </a:pPr>
            <a:r>
              <a:rPr lang="en-US" sz="2000" b="1" dirty="0" smtClean="0"/>
              <a:t>Name lookup in restricted scope</a:t>
            </a:r>
          </a:p>
          <a:p>
            <a:pPr lvl="1">
              <a:buFont typeface="Arial"/>
              <a:buChar char="•"/>
            </a:pPr>
            <a:r>
              <a:rPr lang="en-US" sz="2000" strike="dblStrike" dirty="0"/>
              <a:t>Expression </a:t>
            </a:r>
            <a:r>
              <a:rPr lang="en-US" sz="2000" strike="dblStrike" dirty="0" smtClean="0"/>
              <a:t>validation</a:t>
            </a:r>
            <a:endParaRPr lang="en-US" sz="2000" b="1" strike="dblStrike" dirty="0" smtClean="0"/>
          </a:p>
          <a:p>
            <a:pPr>
              <a:buFont typeface="Wingdings" charset="2"/>
              <a:buChar char="²"/>
            </a:pPr>
            <a:r>
              <a:rPr lang="en-US" sz="2400" u="sng" dirty="0" smtClean="0"/>
              <a:t>Concept Model:</a:t>
            </a:r>
          </a:p>
          <a:p>
            <a:pPr lvl="1">
              <a:buFont typeface="Arial"/>
              <a:buChar char="•"/>
            </a:pPr>
            <a:r>
              <a:rPr lang="en-US" sz="2000" b="1" dirty="0" smtClean="0"/>
              <a:t>Name lookup in restricted scope</a:t>
            </a:r>
          </a:p>
          <a:p>
            <a:pPr lvl="1">
              <a:buFont typeface="Arial"/>
              <a:buChar char="•"/>
            </a:pPr>
            <a:r>
              <a:rPr lang="en-US" sz="2000" b="1" dirty="0" smtClean="0"/>
              <a:t>Refinement satisfaction</a:t>
            </a:r>
          </a:p>
          <a:p>
            <a:pPr lvl="1">
              <a:buFont typeface="Arial"/>
              <a:buChar char="•"/>
            </a:pP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Requirement satisfaction:</a:t>
            </a:r>
          </a:p>
          <a:p>
            <a:pPr lvl="2"/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Collect valid candidates</a:t>
            </a:r>
          </a:p>
          <a:p>
            <a:pPr lvl="1">
              <a:buFont typeface="Arial"/>
              <a:buChar char="•"/>
            </a:pP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Requirement substitution</a:t>
            </a:r>
          </a:p>
          <a:p>
            <a:pPr lvl="1">
              <a:buFont typeface="Arial"/>
              <a:buChar char="•"/>
            </a:pPr>
            <a:r>
              <a:rPr lang="en-US" sz="2000" b="1" dirty="0" smtClean="0"/>
              <a:t>Concept model checking</a:t>
            </a:r>
          </a:p>
          <a:p>
            <a:pPr lvl="1">
              <a:buFont typeface="Arial"/>
              <a:buChar char="•"/>
            </a:pPr>
            <a:r>
              <a:rPr lang="en-US" sz="2000" b="1" dirty="0" smtClean="0"/>
              <a:t>Model generation from </a:t>
            </a:r>
            <a:r>
              <a:rPr lang="en-US" sz="2000" b="1" dirty="0"/>
              <a:t>model template</a:t>
            </a:r>
          </a:p>
          <a:p>
            <a:pPr lvl="2"/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Requirement building</a:t>
            </a:r>
          </a:p>
          <a:p>
            <a:pPr marL="0" indent="0">
              <a:buNone/>
            </a:pPr>
            <a:endParaRPr lang="en-US" sz="500" dirty="0" smtClean="0"/>
          </a:p>
          <a:p>
            <a:pPr>
              <a:buFont typeface="Wingdings" charset="2"/>
              <a:buChar char="²"/>
            </a:pPr>
            <a:r>
              <a:rPr lang="en-US" sz="2400" u="sng" dirty="0" smtClean="0"/>
              <a:t>Constrained Template Use:</a:t>
            </a:r>
          </a:p>
          <a:p>
            <a:pPr lvl="1">
              <a:buFont typeface="Arial"/>
              <a:buChar char="•"/>
            </a:pPr>
            <a:r>
              <a:rPr lang="en-US" sz="2000" b="1" dirty="0" smtClean="0"/>
              <a:t>Constraints satisfaction</a:t>
            </a:r>
          </a:p>
          <a:p>
            <a:pPr lvl="2"/>
            <a:r>
              <a:rPr lang="en-US" sz="1600" b="1" dirty="0" smtClean="0"/>
              <a:t>Concept model lookup</a:t>
            </a:r>
          </a:p>
          <a:p>
            <a:pPr lvl="1">
              <a:buFont typeface="Arial"/>
              <a:buChar char="•"/>
            </a:pPr>
            <a:r>
              <a:rPr lang="en-US" sz="2000" b="1" dirty="0" smtClean="0"/>
              <a:t>Entity or reference rebuilding</a:t>
            </a: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40168657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" name="Group 70"/>
          <p:cNvGrpSpPr/>
          <p:nvPr/>
        </p:nvGrpSpPr>
        <p:grpSpPr>
          <a:xfrm>
            <a:off x="1532602" y="1171709"/>
            <a:ext cx="3006871" cy="523355"/>
            <a:chOff x="2263410" y="251284"/>
            <a:chExt cx="3006871" cy="672310"/>
          </a:xfrm>
        </p:grpSpPr>
        <p:sp>
          <p:nvSpPr>
            <p:cNvPr id="72" name="Rounded Rectangle 71"/>
            <p:cNvSpPr/>
            <p:nvPr/>
          </p:nvSpPr>
          <p:spPr>
            <a:xfrm>
              <a:off x="2263410" y="251284"/>
              <a:ext cx="3006871" cy="672310"/>
            </a:xfrm>
            <a:prstGeom prst="roundRect">
              <a:avLst>
                <a:gd name="adj" fmla="val 16670"/>
              </a:avLst>
            </a:prstGeom>
            <a:solidFill>
              <a:schemeClr val="bg2"/>
            </a:solidFill>
            <a:ln>
              <a:solidFill>
                <a:srgbClr val="000090"/>
              </a:solidFill>
            </a:ln>
          </p:spPr>
          <p:style>
            <a:lnRef idx="0">
              <a:scrgbClr r="0" g="0" b="0"/>
            </a:lnRef>
            <a:fillRef idx="3">
              <a:scrgbClr r="0" g="0" b="0"/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3" name="Rounded Rectangle 5"/>
            <p:cNvSpPr/>
            <p:nvPr/>
          </p:nvSpPr>
          <p:spPr>
            <a:xfrm>
              <a:off x="2296235" y="284109"/>
              <a:ext cx="2941221" cy="60666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b="1" kern="1200" dirty="0" smtClean="0">
                  <a:solidFill>
                    <a:srgbClr val="000090"/>
                  </a:solidFill>
                </a:rPr>
                <a:t>Constraints Satisfaction</a:t>
              </a:r>
              <a:endParaRPr lang="en-US" sz="2000" b="1" kern="1200" dirty="0">
                <a:solidFill>
                  <a:srgbClr val="000090"/>
                </a:solidFill>
              </a:endParaRP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3018701" y="2990235"/>
            <a:ext cx="2300546" cy="528138"/>
            <a:chOff x="4413789" y="1296819"/>
            <a:chExt cx="2300546" cy="954846"/>
          </a:xfrm>
        </p:grpSpPr>
        <p:sp>
          <p:nvSpPr>
            <p:cNvPr id="75" name="Rounded Rectangle 74"/>
            <p:cNvSpPr/>
            <p:nvPr/>
          </p:nvSpPr>
          <p:spPr>
            <a:xfrm>
              <a:off x="4413789" y="1296819"/>
              <a:ext cx="2300546" cy="843829"/>
            </a:xfrm>
            <a:prstGeom prst="roundRect">
              <a:avLst>
                <a:gd name="adj" fmla="val 16670"/>
              </a:avLst>
            </a:prstGeom>
            <a:solidFill>
              <a:schemeClr val="bg2"/>
            </a:solidFill>
            <a:ln>
              <a:solidFill>
                <a:srgbClr val="000090"/>
              </a:solidFill>
            </a:ln>
          </p:spPr>
          <p:style>
            <a:lnRef idx="0">
              <a:scrgbClr r="0" g="0" b="0"/>
            </a:lnRef>
            <a:fillRef idx="3">
              <a:scrgbClr r="0" g="0" b="0"/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6" name="Rounded Rectangle 8"/>
            <p:cNvSpPr/>
            <p:nvPr/>
          </p:nvSpPr>
          <p:spPr>
            <a:xfrm>
              <a:off x="4454989" y="1296819"/>
              <a:ext cx="2218146" cy="95484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t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b="1" kern="1200" dirty="0" smtClean="0">
                  <a:solidFill>
                    <a:srgbClr val="000090"/>
                  </a:solidFill>
                </a:rPr>
                <a:t>Model Lookup</a:t>
              </a:r>
              <a:endParaRPr lang="en-US" sz="2000" b="1" kern="1200" dirty="0">
                <a:solidFill>
                  <a:srgbClr val="000090"/>
                </a:solidFill>
              </a:endParaRPr>
            </a:p>
          </p:txBody>
        </p:sp>
      </p:grpSp>
      <p:grpSp>
        <p:nvGrpSpPr>
          <p:cNvPr id="77" name="Group 76"/>
          <p:cNvGrpSpPr/>
          <p:nvPr/>
        </p:nvGrpSpPr>
        <p:grpSpPr>
          <a:xfrm>
            <a:off x="3175000" y="3406395"/>
            <a:ext cx="2105312" cy="1038605"/>
            <a:chOff x="5313460" y="1959750"/>
            <a:chExt cx="2210416" cy="1512215"/>
          </a:xfrm>
        </p:grpSpPr>
        <p:sp>
          <p:nvSpPr>
            <p:cNvPr id="78" name="Rectangle 77"/>
            <p:cNvSpPr/>
            <p:nvPr/>
          </p:nvSpPr>
          <p:spPr>
            <a:xfrm>
              <a:off x="5313461" y="2135689"/>
              <a:ext cx="2210415" cy="1336276"/>
            </a:xfrm>
            <a:prstGeom prst="rect">
              <a:avLst/>
            </a:prstGeom>
            <a:solidFill>
              <a:schemeClr val="bg2"/>
            </a:solidFill>
            <a:ln>
              <a:solidFill>
                <a:srgbClr val="00009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9" name="Rectangle 78"/>
            <p:cNvSpPr/>
            <p:nvPr/>
          </p:nvSpPr>
          <p:spPr>
            <a:xfrm>
              <a:off x="5313460" y="1959750"/>
              <a:ext cx="2210415" cy="151221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3340" tIns="53340" rIns="53340" bIns="53340" numCol="1" spcCol="1270" anchor="t" anchorCtr="0">
              <a:noAutofit/>
            </a:bodyPr>
            <a:lstStyle/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600" kern="1200" dirty="0" smtClean="0">
                  <a:solidFill>
                    <a:schemeClr val="tx1"/>
                  </a:solidFill>
                </a:rPr>
                <a:t>Find Model</a:t>
              </a:r>
              <a:endParaRPr lang="en-US" sz="1600" kern="1200" dirty="0">
                <a:solidFill>
                  <a:schemeClr val="tx1"/>
                </a:solidFill>
              </a:endParaRPr>
            </a:p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500" b="1" kern="1200" dirty="0" smtClean="0">
                <a:solidFill>
                  <a:schemeClr val="tx1"/>
                </a:solidFill>
              </a:endParaRPr>
            </a:p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600" b="1" kern="1200" dirty="0" smtClean="0">
                  <a:solidFill>
                    <a:schemeClr val="tx1"/>
                  </a:solidFill>
                </a:rPr>
                <a:t>Find Model Template</a:t>
              </a:r>
              <a:endParaRPr lang="en-US" sz="1600" b="1" kern="1200" dirty="0">
                <a:solidFill>
                  <a:schemeClr val="tx1"/>
                </a:solidFill>
              </a:endParaRPr>
            </a:p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500" b="1" kern="1200" dirty="0">
                <a:solidFill>
                  <a:schemeClr val="tx1"/>
                </a:solidFill>
              </a:endParaRPr>
            </a:p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600" b="1" kern="1200" dirty="0" smtClean="0">
                  <a:solidFill>
                    <a:schemeClr val="tx1"/>
                  </a:solidFill>
                </a:rPr>
                <a:t>Generate Model</a:t>
              </a:r>
              <a:endParaRPr lang="en-US" sz="1600" b="1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718154" y="4552041"/>
            <a:ext cx="2300546" cy="535977"/>
            <a:chOff x="4413789" y="1296819"/>
            <a:chExt cx="2300546" cy="843829"/>
          </a:xfrm>
        </p:grpSpPr>
        <p:sp>
          <p:nvSpPr>
            <p:cNvPr id="81" name="Rounded Rectangle 80"/>
            <p:cNvSpPr/>
            <p:nvPr/>
          </p:nvSpPr>
          <p:spPr>
            <a:xfrm>
              <a:off x="4413789" y="1296819"/>
              <a:ext cx="2300546" cy="843829"/>
            </a:xfrm>
            <a:prstGeom prst="roundRect">
              <a:avLst>
                <a:gd name="adj" fmla="val 16670"/>
              </a:avLst>
            </a:prstGeom>
            <a:solidFill>
              <a:schemeClr val="bg2"/>
            </a:solidFill>
            <a:ln>
              <a:solidFill>
                <a:srgbClr val="000090"/>
              </a:solidFill>
            </a:ln>
          </p:spPr>
          <p:style>
            <a:lnRef idx="0">
              <a:scrgbClr r="0" g="0" b="0"/>
            </a:lnRef>
            <a:fillRef idx="3">
              <a:scrgbClr r="0" g="0" b="0"/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2" name="Rounded Rectangle 8"/>
            <p:cNvSpPr/>
            <p:nvPr/>
          </p:nvSpPr>
          <p:spPr>
            <a:xfrm>
              <a:off x="4454989" y="1338019"/>
              <a:ext cx="2218146" cy="76142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t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b="1" kern="1200" dirty="0" smtClean="0">
                  <a:solidFill>
                    <a:srgbClr val="000090"/>
                  </a:solidFill>
                </a:rPr>
                <a:t>Model Checking</a:t>
              </a:r>
              <a:endParaRPr lang="en-US" sz="2000" b="1" kern="1200" dirty="0">
                <a:solidFill>
                  <a:srgbClr val="000090"/>
                </a:solidFill>
              </a:endParaRPr>
            </a:p>
          </p:txBody>
        </p:sp>
      </p:grpSp>
      <p:sp>
        <p:nvSpPr>
          <p:cNvPr id="86" name="Bent-Up Arrow 85"/>
          <p:cNvSpPr/>
          <p:nvPr/>
        </p:nvSpPr>
        <p:spPr>
          <a:xfrm rot="16200000" flipH="1">
            <a:off x="3350883" y="4042263"/>
            <a:ext cx="619033" cy="1283397"/>
          </a:xfrm>
          <a:prstGeom prst="bentUpArrow">
            <a:avLst>
              <a:gd name="adj1" fmla="val 19863"/>
              <a:gd name="adj2" fmla="val 25000"/>
              <a:gd name="adj3" fmla="val 35780"/>
            </a:avLst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0090"/>
            </a:solidFill>
          </a:ln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2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88" name="Group 87"/>
          <p:cNvGrpSpPr/>
          <p:nvPr/>
        </p:nvGrpSpPr>
        <p:grpSpPr>
          <a:xfrm>
            <a:off x="1665111" y="1647199"/>
            <a:ext cx="2107726" cy="963357"/>
            <a:chOff x="5313460" y="2135687"/>
            <a:chExt cx="2210416" cy="1336278"/>
          </a:xfrm>
        </p:grpSpPr>
        <p:sp>
          <p:nvSpPr>
            <p:cNvPr id="89" name="Rectangle 88"/>
            <p:cNvSpPr/>
            <p:nvPr/>
          </p:nvSpPr>
          <p:spPr>
            <a:xfrm>
              <a:off x="5313461" y="2135689"/>
              <a:ext cx="2210415" cy="1336276"/>
            </a:xfrm>
            <a:prstGeom prst="rect">
              <a:avLst/>
            </a:prstGeom>
            <a:solidFill>
              <a:schemeClr val="bg2"/>
            </a:solidFill>
            <a:ln>
              <a:solidFill>
                <a:srgbClr val="00009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90" name="Rectangle 89"/>
            <p:cNvSpPr/>
            <p:nvPr/>
          </p:nvSpPr>
          <p:spPr>
            <a:xfrm>
              <a:off x="5313460" y="2135687"/>
              <a:ext cx="2210415" cy="1336275"/>
            </a:xfrm>
            <a:prstGeom prst="rect">
              <a:avLst/>
            </a:prstGeom>
            <a:solidFill>
              <a:srgbClr val="D9D9D9"/>
            </a:solidFill>
            <a:ln>
              <a:solidFill>
                <a:srgbClr val="000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3340" tIns="53340" rIns="53340" bIns="53340" numCol="1" spcCol="1270" anchor="t" anchorCtr="0">
              <a:noAutofit/>
            </a:bodyPr>
            <a:lstStyle/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600" kern="1200" dirty="0" smtClean="0">
                  <a:solidFill>
                    <a:srgbClr val="000000"/>
                  </a:solidFill>
                </a:rPr>
                <a:t>Filter out constraints environment:</a:t>
              </a:r>
            </a:p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500" b="1" kern="1200" dirty="0">
                <a:solidFill>
                  <a:srgbClr val="000000"/>
                </a:solidFill>
              </a:endParaRPr>
            </a:p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600" b="1" kern="1200" dirty="0" smtClean="0">
                  <a:solidFill>
                    <a:srgbClr val="000000"/>
                  </a:solidFill>
                </a:rPr>
                <a:t>Satisfy Constraint</a:t>
              </a:r>
              <a:endParaRPr lang="en-US" sz="1600" b="1" kern="1200" dirty="0">
                <a:solidFill>
                  <a:srgbClr val="000000"/>
                </a:solidFill>
              </a:endParaRPr>
            </a:p>
          </p:txBody>
        </p:sp>
      </p:grpSp>
      <p:sp>
        <p:nvSpPr>
          <p:cNvPr id="91" name="Bent-Up Arrow 90"/>
          <p:cNvSpPr/>
          <p:nvPr/>
        </p:nvSpPr>
        <p:spPr>
          <a:xfrm rot="10800000" flipH="1">
            <a:off x="3564311" y="2356556"/>
            <a:ext cx="626690" cy="584950"/>
          </a:xfrm>
          <a:prstGeom prst="bentUpArrow">
            <a:avLst>
              <a:gd name="adj1" fmla="val 18472"/>
              <a:gd name="adj2" fmla="val 25000"/>
              <a:gd name="adj3" fmla="val 25919"/>
            </a:avLst>
          </a:prstGeom>
          <a:solidFill>
            <a:srgbClr val="C6D9F1"/>
          </a:solidFill>
          <a:ln>
            <a:solidFill>
              <a:srgbClr val="000090"/>
            </a:solidFill>
          </a:ln>
        </p:spPr>
        <p:style>
          <a:lnRef idx="0">
            <a:scrgbClr r="0" g="0" b="0"/>
          </a:lnRef>
          <a:fillRef idx="1">
            <a:scrgbClr r="0" g="0" b="0"/>
          </a:fillRef>
          <a:effectRef idx="2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100" name="Group 99"/>
          <p:cNvGrpSpPr/>
          <p:nvPr/>
        </p:nvGrpSpPr>
        <p:grpSpPr>
          <a:xfrm>
            <a:off x="4773334" y="4689004"/>
            <a:ext cx="2890514" cy="683800"/>
            <a:chOff x="6098263" y="3625246"/>
            <a:chExt cx="2890514" cy="543054"/>
          </a:xfrm>
        </p:grpSpPr>
        <p:sp>
          <p:nvSpPr>
            <p:cNvPr id="101" name="Rounded Rectangle 100"/>
            <p:cNvSpPr/>
            <p:nvPr/>
          </p:nvSpPr>
          <p:spPr>
            <a:xfrm>
              <a:off x="6098263" y="3625246"/>
              <a:ext cx="2890514" cy="543054"/>
            </a:xfrm>
            <a:prstGeom prst="roundRect">
              <a:avLst>
                <a:gd name="adj" fmla="val 16670"/>
              </a:avLst>
            </a:prstGeom>
            <a:solidFill>
              <a:schemeClr val="bg2"/>
            </a:solidFill>
            <a:ln>
              <a:solidFill>
                <a:srgbClr val="000090"/>
              </a:solidFill>
            </a:ln>
          </p:spPr>
          <p:style>
            <a:lnRef idx="0">
              <a:scrgbClr r="0" g="0" b="0"/>
            </a:lnRef>
            <a:fillRef idx="3">
              <a:scrgbClr r="0" g="0" b="0"/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2" name="Rounded Rectangle 12"/>
            <p:cNvSpPr/>
            <p:nvPr/>
          </p:nvSpPr>
          <p:spPr>
            <a:xfrm>
              <a:off x="6124777" y="3651760"/>
              <a:ext cx="2837486" cy="49002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b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b="1" kern="1200" dirty="0" smtClean="0">
                  <a:solidFill>
                    <a:srgbClr val="000090"/>
                  </a:solidFill>
                </a:rPr>
                <a:t>Model Generation from Model Template</a:t>
              </a:r>
              <a:endParaRPr lang="en-US" sz="2000" b="1" kern="1200" dirty="0">
                <a:solidFill>
                  <a:srgbClr val="000090"/>
                </a:solidFill>
              </a:endParaRPr>
            </a:p>
          </p:txBody>
        </p:sp>
      </p:grpSp>
      <p:sp>
        <p:nvSpPr>
          <p:cNvPr id="103" name="Bent-Up Arrow 102"/>
          <p:cNvSpPr/>
          <p:nvPr/>
        </p:nvSpPr>
        <p:spPr>
          <a:xfrm rot="10800000" flipH="1">
            <a:off x="5220918" y="3875392"/>
            <a:ext cx="834263" cy="799500"/>
          </a:xfrm>
          <a:prstGeom prst="bentUpArrow">
            <a:avLst>
              <a:gd name="adj1" fmla="val 13096"/>
              <a:gd name="adj2" fmla="val 13609"/>
              <a:gd name="adj3" fmla="val 19073"/>
            </a:avLst>
          </a:prstGeom>
          <a:solidFill>
            <a:srgbClr val="C6D9F1"/>
          </a:solidFill>
          <a:ln>
            <a:solidFill>
              <a:srgbClr val="000090"/>
            </a:solidFill>
          </a:ln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2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104" name="Group 103"/>
          <p:cNvGrpSpPr/>
          <p:nvPr/>
        </p:nvGrpSpPr>
        <p:grpSpPr>
          <a:xfrm>
            <a:off x="5319247" y="5337306"/>
            <a:ext cx="2935753" cy="1393694"/>
            <a:chOff x="5313460" y="2135687"/>
            <a:chExt cx="2210416" cy="1336278"/>
          </a:xfrm>
        </p:grpSpPr>
        <p:sp>
          <p:nvSpPr>
            <p:cNvPr id="105" name="Rectangle 104"/>
            <p:cNvSpPr/>
            <p:nvPr/>
          </p:nvSpPr>
          <p:spPr>
            <a:xfrm>
              <a:off x="5313461" y="2135689"/>
              <a:ext cx="2210415" cy="1336276"/>
            </a:xfrm>
            <a:prstGeom prst="rect">
              <a:avLst/>
            </a:prstGeom>
            <a:solidFill>
              <a:schemeClr val="bg2"/>
            </a:solidFill>
            <a:ln>
              <a:solidFill>
                <a:srgbClr val="00009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6" name="Rectangle 105"/>
            <p:cNvSpPr/>
            <p:nvPr/>
          </p:nvSpPr>
          <p:spPr>
            <a:xfrm>
              <a:off x="5313460" y="2135687"/>
              <a:ext cx="2210415" cy="1336275"/>
            </a:xfrm>
            <a:prstGeom prst="rect">
              <a:avLst/>
            </a:prstGeom>
            <a:solidFill>
              <a:srgbClr val="D9D9D9"/>
            </a:solidFill>
            <a:ln>
              <a:solidFill>
                <a:srgbClr val="000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3340" tIns="53340" rIns="53340" bIns="53340" numCol="1" spcCol="1270" anchor="t" anchorCtr="0">
              <a:noAutofit/>
            </a:bodyPr>
            <a:lstStyle/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600" b="1" kern="1200" dirty="0" smtClean="0">
                  <a:solidFill>
                    <a:srgbClr val="000000"/>
                  </a:solidFill>
                </a:rPr>
                <a:t>Deduce template arguments</a:t>
              </a:r>
            </a:p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600" dirty="0" smtClean="0">
                  <a:solidFill>
                    <a:srgbClr val="000000"/>
                  </a:solidFill>
                </a:rPr>
                <a:t>Create model</a:t>
              </a:r>
              <a:endParaRPr lang="en-US" sz="1600" dirty="0">
                <a:solidFill>
                  <a:srgbClr val="000000"/>
                </a:solidFill>
              </a:endParaRPr>
            </a:p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600" kern="1200" dirty="0" smtClean="0">
                  <a:solidFill>
                    <a:srgbClr val="000000"/>
                  </a:solidFill>
                </a:rPr>
                <a:t>Build content</a:t>
              </a:r>
            </a:p>
            <a:p>
              <a:pPr marL="365760" lvl="2" indent="-182880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600" b="1" kern="1200" dirty="0" smtClean="0">
                  <a:solidFill>
                    <a:srgbClr val="000000"/>
                  </a:solidFill>
                </a:rPr>
                <a:t>Refinements</a:t>
              </a:r>
              <a:endParaRPr lang="en-US" sz="1600" b="1" dirty="0">
                <a:solidFill>
                  <a:srgbClr val="000000"/>
                </a:solidFill>
              </a:endParaRPr>
            </a:p>
            <a:p>
              <a:pPr marL="365760" lvl="2" indent="-182880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600" kern="1200" dirty="0" smtClean="0">
                  <a:solidFill>
                    <a:srgbClr val="000000"/>
                  </a:solidFill>
                </a:rPr>
                <a:t>Requirements</a:t>
              </a:r>
              <a:endParaRPr lang="en-US" sz="160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4506648" y="1340554"/>
            <a:ext cx="4269156" cy="5004873"/>
            <a:chOff x="4506648" y="1340553"/>
            <a:chExt cx="4269156" cy="5004873"/>
          </a:xfrm>
        </p:grpSpPr>
        <p:sp>
          <p:nvSpPr>
            <p:cNvPr id="111" name="Bent-Up Arrow 110"/>
            <p:cNvSpPr/>
            <p:nvPr/>
          </p:nvSpPr>
          <p:spPr>
            <a:xfrm rot="10800000" flipH="1" flipV="1">
              <a:off x="7295444" y="5021701"/>
              <a:ext cx="1480360" cy="1323725"/>
            </a:xfrm>
            <a:prstGeom prst="bentUpArrow">
              <a:avLst>
                <a:gd name="adj1" fmla="val 8832"/>
                <a:gd name="adj2" fmla="val 4015"/>
                <a:gd name="adj3" fmla="val 0"/>
              </a:avLst>
            </a:prstGeom>
            <a:solidFill>
              <a:srgbClr val="C6D9F1"/>
            </a:solidFill>
            <a:ln>
              <a:solidFill>
                <a:srgbClr val="000090"/>
              </a:solidFill>
            </a:ln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2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2" name="Bent-Up Arrow 111"/>
            <p:cNvSpPr/>
            <p:nvPr/>
          </p:nvSpPr>
          <p:spPr>
            <a:xfrm rot="10800000" flipH="1" flipV="1">
              <a:off x="8142111" y="4244824"/>
              <a:ext cx="633693" cy="1323728"/>
            </a:xfrm>
            <a:custGeom>
              <a:avLst/>
              <a:gdLst>
                <a:gd name="connsiteX0" fmla="*/ 0 w 633693"/>
                <a:gd name="connsiteY0" fmla="*/ 1208801 h 1323728"/>
                <a:gd name="connsiteX1" fmla="*/ 550787 w 633693"/>
                <a:gd name="connsiteY1" fmla="*/ 1208801 h 1323728"/>
                <a:gd name="connsiteX2" fmla="*/ 550787 w 633693"/>
                <a:gd name="connsiteY2" fmla="*/ 0 h 1323728"/>
                <a:gd name="connsiteX3" fmla="*/ 582807 w 633693"/>
                <a:gd name="connsiteY3" fmla="*/ 0 h 1323728"/>
                <a:gd name="connsiteX4" fmla="*/ 608250 w 633693"/>
                <a:gd name="connsiteY4" fmla="*/ 0 h 1323728"/>
                <a:gd name="connsiteX5" fmla="*/ 633693 w 633693"/>
                <a:gd name="connsiteY5" fmla="*/ 0 h 1323728"/>
                <a:gd name="connsiteX6" fmla="*/ 665714 w 633693"/>
                <a:gd name="connsiteY6" fmla="*/ 0 h 1323728"/>
                <a:gd name="connsiteX7" fmla="*/ 665714 w 633693"/>
                <a:gd name="connsiteY7" fmla="*/ 1323728 h 1323728"/>
                <a:gd name="connsiteX8" fmla="*/ 0 w 633693"/>
                <a:gd name="connsiteY8" fmla="*/ 1323728 h 1323728"/>
                <a:gd name="connsiteX9" fmla="*/ 0 w 633693"/>
                <a:gd name="connsiteY9" fmla="*/ 1208801 h 1323728"/>
                <a:gd name="connsiteX0" fmla="*/ 0 w 665714"/>
                <a:gd name="connsiteY0" fmla="*/ 1208801 h 1323728"/>
                <a:gd name="connsiteX1" fmla="*/ 494343 w 665714"/>
                <a:gd name="connsiteY1" fmla="*/ 1208801 h 1323728"/>
                <a:gd name="connsiteX2" fmla="*/ 550787 w 665714"/>
                <a:gd name="connsiteY2" fmla="*/ 0 h 1323728"/>
                <a:gd name="connsiteX3" fmla="*/ 582807 w 665714"/>
                <a:gd name="connsiteY3" fmla="*/ 0 h 1323728"/>
                <a:gd name="connsiteX4" fmla="*/ 608250 w 665714"/>
                <a:gd name="connsiteY4" fmla="*/ 0 h 1323728"/>
                <a:gd name="connsiteX5" fmla="*/ 633693 w 665714"/>
                <a:gd name="connsiteY5" fmla="*/ 0 h 1323728"/>
                <a:gd name="connsiteX6" fmla="*/ 665714 w 665714"/>
                <a:gd name="connsiteY6" fmla="*/ 0 h 1323728"/>
                <a:gd name="connsiteX7" fmla="*/ 665714 w 665714"/>
                <a:gd name="connsiteY7" fmla="*/ 1323728 h 1323728"/>
                <a:gd name="connsiteX8" fmla="*/ 0 w 665714"/>
                <a:gd name="connsiteY8" fmla="*/ 1323728 h 1323728"/>
                <a:gd name="connsiteX9" fmla="*/ 0 w 665714"/>
                <a:gd name="connsiteY9" fmla="*/ 1208801 h 1323728"/>
                <a:gd name="connsiteX0" fmla="*/ 0 w 665714"/>
                <a:gd name="connsiteY0" fmla="*/ 1208801 h 1323728"/>
                <a:gd name="connsiteX1" fmla="*/ 494343 w 665714"/>
                <a:gd name="connsiteY1" fmla="*/ 1208801 h 1323728"/>
                <a:gd name="connsiteX2" fmla="*/ 550787 w 665714"/>
                <a:gd name="connsiteY2" fmla="*/ 0 h 1323728"/>
                <a:gd name="connsiteX3" fmla="*/ 582807 w 665714"/>
                <a:gd name="connsiteY3" fmla="*/ 0 h 1323728"/>
                <a:gd name="connsiteX4" fmla="*/ 608250 w 665714"/>
                <a:gd name="connsiteY4" fmla="*/ 0 h 1323728"/>
                <a:gd name="connsiteX5" fmla="*/ 633693 w 665714"/>
                <a:gd name="connsiteY5" fmla="*/ 0 h 1323728"/>
                <a:gd name="connsiteX6" fmla="*/ 665714 w 665714"/>
                <a:gd name="connsiteY6" fmla="*/ 0 h 1323728"/>
                <a:gd name="connsiteX7" fmla="*/ 623381 w 665714"/>
                <a:gd name="connsiteY7" fmla="*/ 1309617 h 1323728"/>
                <a:gd name="connsiteX8" fmla="*/ 0 w 665714"/>
                <a:gd name="connsiteY8" fmla="*/ 1323728 h 1323728"/>
                <a:gd name="connsiteX9" fmla="*/ 0 w 665714"/>
                <a:gd name="connsiteY9" fmla="*/ 1208801 h 1323728"/>
                <a:gd name="connsiteX0" fmla="*/ 0 w 665714"/>
                <a:gd name="connsiteY0" fmla="*/ 1208801 h 1323728"/>
                <a:gd name="connsiteX1" fmla="*/ 494343 w 665714"/>
                <a:gd name="connsiteY1" fmla="*/ 1208801 h 1323728"/>
                <a:gd name="connsiteX2" fmla="*/ 550787 w 665714"/>
                <a:gd name="connsiteY2" fmla="*/ 0 h 1323728"/>
                <a:gd name="connsiteX3" fmla="*/ 582807 w 665714"/>
                <a:gd name="connsiteY3" fmla="*/ 0 h 1323728"/>
                <a:gd name="connsiteX4" fmla="*/ 594138 w 665714"/>
                <a:gd name="connsiteY4" fmla="*/ 14112 h 1323728"/>
                <a:gd name="connsiteX5" fmla="*/ 633693 w 665714"/>
                <a:gd name="connsiteY5" fmla="*/ 0 h 1323728"/>
                <a:gd name="connsiteX6" fmla="*/ 665714 w 665714"/>
                <a:gd name="connsiteY6" fmla="*/ 0 h 1323728"/>
                <a:gd name="connsiteX7" fmla="*/ 623381 w 665714"/>
                <a:gd name="connsiteY7" fmla="*/ 1309617 h 1323728"/>
                <a:gd name="connsiteX8" fmla="*/ 0 w 665714"/>
                <a:gd name="connsiteY8" fmla="*/ 1323728 h 1323728"/>
                <a:gd name="connsiteX9" fmla="*/ 0 w 665714"/>
                <a:gd name="connsiteY9" fmla="*/ 1208801 h 1323728"/>
                <a:gd name="connsiteX0" fmla="*/ 0 w 633693"/>
                <a:gd name="connsiteY0" fmla="*/ 1208801 h 1323728"/>
                <a:gd name="connsiteX1" fmla="*/ 494343 w 633693"/>
                <a:gd name="connsiteY1" fmla="*/ 1208801 h 1323728"/>
                <a:gd name="connsiteX2" fmla="*/ 550787 w 633693"/>
                <a:gd name="connsiteY2" fmla="*/ 0 h 1323728"/>
                <a:gd name="connsiteX3" fmla="*/ 582807 w 633693"/>
                <a:gd name="connsiteY3" fmla="*/ 0 h 1323728"/>
                <a:gd name="connsiteX4" fmla="*/ 594138 w 633693"/>
                <a:gd name="connsiteY4" fmla="*/ 14112 h 1323728"/>
                <a:gd name="connsiteX5" fmla="*/ 633693 w 633693"/>
                <a:gd name="connsiteY5" fmla="*/ 0 h 1323728"/>
                <a:gd name="connsiteX6" fmla="*/ 609270 w 633693"/>
                <a:gd name="connsiteY6" fmla="*/ 0 h 1323728"/>
                <a:gd name="connsiteX7" fmla="*/ 623381 w 633693"/>
                <a:gd name="connsiteY7" fmla="*/ 1309617 h 1323728"/>
                <a:gd name="connsiteX8" fmla="*/ 0 w 633693"/>
                <a:gd name="connsiteY8" fmla="*/ 1323728 h 1323728"/>
                <a:gd name="connsiteX9" fmla="*/ 0 w 633693"/>
                <a:gd name="connsiteY9" fmla="*/ 1208801 h 1323728"/>
                <a:gd name="connsiteX0" fmla="*/ 0 w 633693"/>
                <a:gd name="connsiteY0" fmla="*/ 1208801 h 1323728"/>
                <a:gd name="connsiteX1" fmla="*/ 494343 w 633693"/>
                <a:gd name="connsiteY1" fmla="*/ 1208801 h 1323728"/>
                <a:gd name="connsiteX2" fmla="*/ 508000 w 633693"/>
                <a:gd name="connsiteY2" fmla="*/ 16732 h 1323728"/>
                <a:gd name="connsiteX3" fmla="*/ 550787 w 633693"/>
                <a:gd name="connsiteY3" fmla="*/ 0 h 1323728"/>
                <a:gd name="connsiteX4" fmla="*/ 582807 w 633693"/>
                <a:gd name="connsiteY4" fmla="*/ 0 h 1323728"/>
                <a:gd name="connsiteX5" fmla="*/ 594138 w 633693"/>
                <a:gd name="connsiteY5" fmla="*/ 14112 h 1323728"/>
                <a:gd name="connsiteX6" fmla="*/ 633693 w 633693"/>
                <a:gd name="connsiteY6" fmla="*/ 0 h 1323728"/>
                <a:gd name="connsiteX7" fmla="*/ 609270 w 633693"/>
                <a:gd name="connsiteY7" fmla="*/ 0 h 1323728"/>
                <a:gd name="connsiteX8" fmla="*/ 623381 w 633693"/>
                <a:gd name="connsiteY8" fmla="*/ 1309617 h 1323728"/>
                <a:gd name="connsiteX9" fmla="*/ 0 w 633693"/>
                <a:gd name="connsiteY9" fmla="*/ 1323728 h 1323728"/>
                <a:gd name="connsiteX10" fmla="*/ 0 w 633693"/>
                <a:gd name="connsiteY10" fmla="*/ 1208801 h 1323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33693" h="1323728">
                  <a:moveTo>
                    <a:pt x="0" y="1208801"/>
                  </a:moveTo>
                  <a:lnTo>
                    <a:pt x="494343" y="1208801"/>
                  </a:lnTo>
                  <a:cubicBezTo>
                    <a:pt x="513006" y="825556"/>
                    <a:pt x="489337" y="399977"/>
                    <a:pt x="508000" y="16732"/>
                  </a:cubicBezTo>
                  <a:lnTo>
                    <a:pt x="550787" y="0"/>
                  </a:lnTo>
                  <a:lnTo>
                    <a:pt x="582807" y="0"/>
                  </a:lnTo>
                  <a:lnTo>
                    <a:pt x="594138" y="14112"/>
                  </a:lnTo>
                  <a:lnTo>
                    <a:pt x="633693" y="0"/>
                  </a:lnTo>
                  <a:lnTo>
                    <a:pt x="609270" y="0"/>
                  </a:lnTo>
                  <a:lnTo>
                    <a:pt x="623381" y="1309617"/>
                  </a:lnTo>
                  <a:lnTo>
                    <a:pt x="0" y="1323728"/>
                  </a:lnTo>
                  <a:lnTo>
                    <a:pt x="0" y="1208801"/>
                  </a:lnTo>
                  <a:close/>
                </a:path>
              </a:pathLst>
            </a:custGeom>
            <a:solidFill>
              <a:srgbClr val="C6D9F1"/>
            </a:solidFill>
            <a:ln>
              <a:solidFill>
                <a:srgbClr val="000090"/>
              </a:solidFill>
            </a:ln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2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8" name="Bent-Up Arrow 47"/>
            <p:cNvSpPr/>
            <p:nvPr/>
          </p:nvSpPr>
          <p:spPr>
            <a:xfrm rot="16200000">
              <a:off x="4138789" y="1708412"/>
              <a:ext cx="5004873" cy="4269156"/>
            </a:xfrm>
            <a:prstGeom prst="bentUpArrow">
              <a:avLst>
                <a:gd name="adj1" fmla="val 3306"/>
                <a:gd name="adj2" fmla="val 3195"/>
                <a:gd name="adj3" fmla="val 5303"/>
              </a:avLst>
            </a:prstGeom>
            <a:solidFill>
              <a:srgbClr val="C6D9F1"/>
            </a:solidFill>
            <a:ln>
              <a:solidFill>
                <a:srgbClr val="000090"/>
              </a:solidFill>
            </a:ln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2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  <p:grpSp>
        <p:nvGrpSpPr>
          <p:cNvPr id="38" name="Group 37"/>
          <p:cNvGrpSpPr/>
          <p:nvPr/>
        </p:nvGrpSpPr>
        <p:grpSpPr>
          <a:xfrm>
            <a:off x="6144570" y="2068872"/>
            <a:ext cx="2166874" cy="762101"/>
            <a:chOff x="4413789" y="1296819"/>
            <a:chExt cx="2300546" cy="954847"/>
          </a:xfrm>
        </p:grpSpPr>
        <p:sp>
          <p:nvSpPr>
            <p:cNvPr id="39" name="Rounded Rectangle 38"/>
            <p:cNvSpPr/>
            <p:nvPr/>
          </p:nvSpPr>
          <p:spPr>
            <a:xfrm>
              <a:off x="4413789" y="1296819"/>
              <a:ext cx="2300546" cy="843829"/>
            </a:xfrm>
            <a:prstGeom prst="roundRect">
              <a:avLst>
                <a:gd name="adj" fmla="val 16670"/>
              </a:avLst>
            </a:prstGeom>
            <a:solidFill>
              <a:schemeClr val="bg2"/>
            </a:solidFill>
            <a:ln>
              <a:solidFill>
                <a:srgbClr val="000090"/>
              </a:solidFill>
            </a:ln>
          </p:spPr>
          <p:style>
            <a:lnRef idx="0">
              <a:scrgbClr r="0" g="0" b="0"/>
            </a:lnRef>
            <a:fillRef idx="3">
              <a:scrgbClr r="0" g="0" b="0"/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0" name="Rounded Rectangle 8"/>
            <p:cNvSpPr/>
            <p:nvPr/>
          </p:nvSpPr>
          <p:spPr>
            <a:xfrm>
              <a:off x="4454989" y="1296820"/>
              <a:ext cx="2218146" cy="95484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t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b="1" kern="1200" dirty="0" smtClean="0">
                  <a:solidFill>
                    <a:srgbClr val="000090"/>
                  </a:solidFill>
                </a:rPr>
                <a:t>Rebuilding Entity </a:t>
              </a:r>
              <a:r>
                <a:rPr lang="en-US" sz="2000" b="1" dirty="0" smtClean="0">
                  <a:solidFill>
                    <a:srgbClr val="000090"/>
                  </a:solidFill>
                </a:rPr>
                <a:t>R</a:t>
              </a:r>
              <a:r>
                <a:rPr lang="en-US" sz="2000" b="1" kern="1200" dirty="0" smtClean="0">
                  <a:solidFill>
                    <a:srgbClr val="000090"/>
                  </a:solidFill>
                </a:rPr>
                <a:t>eferences</a:t>
              </a:r>
            </a:p>
          </p:txBody>
        </p:sp>
      </p:grpSp>
      <p:sp>
        <p:nvSpPr>
          <p:cNvPr id="41" name="Bent-Up Arrow 40"/>
          <p:cNvSpPr/>
          <p:nvPr/>
        </p:nvSpPr>
        <p:spPr>
          <a:xfrm rot="19000854" flipH="1">
            <a:off x="5028571" y="1235511"/>
            <a:ext cx="581355" cy="1986215"/>
          </a:xfrm>
          <a:prstGeom prst="bentUpArrow">
            <a:avLst>
              <a:gd name="adj1" fmla="val 18290"/>
              <a:gd name="adj2" fmla="val 13609"/>
              <a:gd name="adj3" fmla="val 19073"/>
            </a:avLst>
          </a:prstGeom>
          <a:solidFill>
            <a:srgbClr val="C6D9F1"/>
          </a:solidFill>
          <a:ln>
            <a:solidFill>
              <a:srgbClr val="000090"/>
            </a:solidFill>
          </a:ln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2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44" name="Title 1"/>
          <p:cNvSpPr>
            <a:spLocks noGrp="1"/>
          </p:cNvSpPr>
          <p:nvPr>
            <p:ph type="title"/>
          </p:nvPr>
        </p:nvSpPr>
        <p:spPr>
          <a:xfrm>
            <a:off x="262293" y="274638"/>
            <a:ext cx="8683262" cy="840140"/>
          </a:xfrm>
        </p:spPr>
        <p:txBody>
          <a:bodyPr/>
          <a:lstStyle/>
          <a:p>
            <a:r>
              <a:rPr lang="en-US" sz="4000" dirty="0" err="1" smtClean="0"/>
              <a:t>ConceptClang</a:t>
            </a:r>
            <a:r>
              <a:rPr lang="en-US" sz="4000" dirty="0" smtClean="0"/>
              <a:t> Infrastructure: </a:t>
            </a:r>
            <a:r>
              <a:rPr lang="en-US" sz="4000" dirty="0" err="1" smtClean="0"/>
              <a:t>Sema</a:t>
            </a:r>
            <a:endParaRPr lang="en-US" sz="4000" dirty="0"/>
          </a:p>
        </p:txBody>
      </p:sp>
      <p:grpSp>
        <p:nvGrpSpPr>
          <p:cNvPr id="45" name="Group 44"/>
          <p:cNvGrpSpPr/>
          <p:nvPr/>
        </p:nvGrpSpPr>
        <p:grpSpPr>
          <a:xfrm>
            <a:off x="347015" y="5021701"/>
            <a:ext cx="2138223" cy="1526642"/>
            <a:chOff x="5313460" y="2135687"/>
            <a:chExt cx="2210416" cy="1336278"/>
          </a:xfrm>
        </p:grpSpPr>
        <p:sp>
          <p:nvSpPr>
            <p:cNvPr id="46" name="Rectangle 45"/>
            <p:cNvSpPr/>
            <p:nvPr/>
          </p:nvSpPr>
          <p:spPr>
            <a:xfrm>
              <a:off x="5313461" y="2135689"/>
              <a:ext cx="2210415" cy="1336276"/>
            </a:xfrm>
            <a:prstGeom prst="rect">
              <a:avLst/>
            </a:prstGeom>
            <a:solidFill>
              <a:schemeClr val="bg2"/>
            </a:solidFill>
            <a:ln>
              <a:solidFill>
                <a:srgbClr val="00009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7" name="Rectangle 46"/>
            <p:cNvSpPr/>
            <p:nvPr/>
          </p:nvSpPr>
          <p:spPr>
            <a:xfrm>
              <a:off x="5313460" y="2135687"/>
              <a:ext cx="2210415" cy="1336275"/>
            </a:xfrm>
            <a:prstGeom prst="rect">
              <a:avLst/>
            </a:prstGeom>
            <a:solidFill>
              <a:srgbClr val="D9D9D9"/>
            </a:solidFill>
            <a:ln>
              <a:solidFill>
                <a:srgbClr val="000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3340" tIns="53340" rIns="53340" bIns="53340" numCol="1" spcCol="1270" anchor="t" anchorCtr="0">
              <a:noAutofit/>
            </a:bodyPr>
            <a:lstStyle/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600" b="1" kern="1200" dirty="0" smtClean="0">
                  <a:solidFill>
                    <a:srgbClr val="000000"/>
                  </a:solidFill>
                </a:rPr>
                <a:t>Refinements:</a:t>
              </a:r>
              <a:endParaRPr lang="en-US" sz="1600" b="1" kern="1200" dirty="0">
                <a:solidFill>
                  <a:srgbClr val="000000"/>
                </a:solidFill>
              </a:endParaRPr>
            </a:p>
            <a:p>
              <a:pPr marL="0" lvl="1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endParaRPr lang="en-US" sz="1000" b="1" kern="1200" dirty="0">
                <a:solidFill>
                  <a:srgbClr val="000000"/>
                </a:solidFill>
              </a:endParaRPr>
            </a:p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600" kern="1200" dirty="0" smtClean="0">
                  <a:solidFill>
                    <a:srgbClr val="000000"/>
                  </a:solidFill>
                </a:rPr>
                <a:t>Requirements:</a:t>
              </a:r>
              <a:endParaRPr lang="en-US" sz="1600" dirty="0">
                <a:solidFill>
                  <a:srgbClr val="000000"/>
                </a:solidFill>
              </a:endParaRPr>
            </a:p>
            <a:p>
              <a:pPr marL="365760" lvl="3" indent="-182880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600" kern="1200" dirty="0" smtClean="0">
                  <a:solidFill>
                    <a:srgbClr val="000000"/>
                  </a:solidFill>
                </a:rPr>
                <a:t>If Archetype:    </a:t>
              </a:r>
            </a:p>
            <a:p>
              <a:pPr marL="182880" lvl="3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sz="1600" dirty="0">
                  <a:solidFill>
                    <a:srgbClr val="000000"/>
                  </a:solidFill>
                </a:rPr>
                <a:t> </a:t>
              </a:r>
              <a:r>
                <a:rPr lang="en-US" sz="1600" dirty="0" smtClean="0">
                  <a:solidFill>
                    <a:srgbClr val="000000"/>
                  </a:solidFill>
                </a:rPr>
                <a:t>   Then: </a:t>
              </a:r>
              <a:r>
                <a:rPr lang="en-US" sz="1600" kern="1200" dirty="0" smtClean="0">
                  <a:solidFill>
                    <a:srgbClr val="000000"/>
                  </a:solidFill>
                </a:rPr>
                <a:t>Substitute</a:t>
              </a:r>
            </a:p>
            <a:p>
              <a:pPr marL="182880" lvl="3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sz="1600" dirty="0">
                  <a:solidFill>
                    <a:srgbClr val="000000"/>
                  </a:solidFill>
                </a:rPr>
                <a:t> </a:t>
              </a:r>
              <a:r>
                <a:rPr lang="en-US" sz="1600" dirty="0" smtClean="0">
                  <a:solidFill>
                    <a:srgbClr val="000000"/>
                  </a:solidFill>
                </a:rPr>
                <a:t>   Else:</a:t>
              </a:r>
              <a:r>
                <a:rPr lang="en-US" sz="1600" kern="1200" dirty="0" smtClean="0">
                  <a:solidFill>
                    <a:srgbClr val="000000"/>
                  </a:solidFill>
                </a:rPr>
                <a:t> Satisfy</a:t>
              </a:r>
              <a:endParaRPr lang="en-US" sz="1600" kern="1200" dirty="0">
                <a:solidFill>
                  <a:srgbClr val="000000"/>
                </a:solidFill>
              </a:endParaRPr>
            </a:p>
          </p:txBody>
        </p:sp>
      </p:grpSp>
      <p:sp>
        <p:nvSpPr>
          <p:cNvPr id="87" name="Bent-Up Arrow 86"/>
          <p:cNvSpPr/>
          <p:nvPr/>
        </p:nvSpPr>
        <p:spPr>
          <a:xfrm rot="16200000" flipV="1">
            <a:off x="-825332" y="2671099"/>
            <a:ext cx="3721296" cy="1060203"/>
          </a:xfrm>
          <a:prstGeom prst="bentUpArrow">
            <a:avLst>
              <a:gd name="adj1" fmla="val 11314"/>
              <a:gd name="adj2" fmla="val 11672"/>
              <a:gd name="adj3" fmla="val 13932"/>
            </a:avLst>
          </a:prstGeom>
          <a:solidFill>
            <a:srgbClr val="C6D9F1"/>
          </a:solidFill>
          <a:ln>
            <a:solidFill>
              <a:srgbClr val="000090"/>
            </a:solidFill>
          </a:ln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2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27818890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" name="Group 70"/>
          <p:cNvGrpSpPr/>
          <p:nvPr/>
        </p:nvGrpSpPr>
        <p:grpSpPr>
          <a:xfrm>
            <a:off x="1532602" y="1171709"/>
            <a:ext cx="3006871" cy="523355"/>
            <a:chOff x="2263410" y="251284"/>
            <a:chExt cx="3006871" cy="672310"/>
          </a:xfrm>
          <a:solidFill>
            <a:schemeClr val="bg1">
              <a:lumMod val="50000"/>
            </a:schemeClr>
          </a:solidFill>
        </p:grpSpPr>
        <p:sp>
          <p:nvSpPr>
            <p:cNvPr id="72" name="Rounded Rectangle 71"/>
            <p:cNvSpPr/>
            <p:nvPr/>
          </p:nvSpPr>
          <p:spPr>
            <a:xfrm>
              <a:off x="2263410" y="251284"/>
              <a:ext cx="3006871" cy="672310"/>
            </a:xfrm>
            <a:prstGeom prst="roundRect">
              <a:avLst>
                <a:gd name="adj" fmla="val 16670"/>
              </a:avLst>
            </a:prstGeom>
            <a:grpFill/>
            <a:ln>
              <a:solidFill>
                <a:srgbClr val="000090"/>
              </a:solidFill>
            </a:ln>
          </p:spPr>
          <p:style>
            <a:lnRef idx="0">
              <a:scrgbClr r="0" g="0" b="0"/>
            </a:lnRef>
            <a:fillRef idx="3">
              <a:scrgbClr r="0" g="0" b="0"/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3" name="Rounded Rectangle 5"/>
            <p:cNvSpPr/>
            <p:nvPr/>
          </p:nvSpPr>
          <p:spPr>
            <a:xfrm>
              <a:off x="2296235" y="284109"/>
              <a:ext cx="2941221" cy="60666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b="1" kern="1200" dirty="0" smtClean="0">
                  <a:solidFill>
                    <a:schemeClr val="tx2">
                      <a:lumMod val="75000"/>
                    </a:schemeClr>
                  </a:solidFill>
                </a:rPr>
                <a:t>Constraints Satisfaction</a:t>
              </a:r>
              <a:endParaRPr lang="en-US" sz="2000" b="1" kern="1200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3018701" y="2990235"/>
            <a:ext cx="2300546" cy="528138"/>
            <a:chOff x="4413789" y="1296819"/>
            <a:chExt cx="2300546" cy="954846"/>
          </a:xfrm>
          <a:solidFill>
            <a:schemeClr val="bg1">
              <a:lumMod val="50000"/>
            </a:schemeClr>
          </a:solidFill>
        </p:grpSpPr>
        <p:sp>
          <p:nvSpPr>
            <p:cNvPr id="75" name="Rounded Rectangle 74"/>
            <p:cNvSpPr/>
            <p:nvPr/>
          </p:nvSpPr>
          <p:spPr>
            <a:xfrm>
              <a:off x="4413789" y="1296819"/>
              <a:ext cx="2300546" cy="843829"/>
            </a:xfrm>
            <a:prstGeom prst="roundRect">
              <a:avLst>
                <a:gd name="adj" fmla="val 16670"/>
              </a:avLst>
            </a:prstGeom>
            <a:grpFill/>
            <a:ln>
              <a:solidFill>
                <a:srgbClr val="000090"/>
              </a:solidFill>
            </a:ln>
          </p:spPr>
          <p:style>
            <a:lnRef idx="0">
              <a:scrgbClr r="0" g="0" b="0"/>
            </a:lnRef>
            <a:fillRef idx="3">
              <a:scrgbClr r="0" g="0" b="0"/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6" name="Rounded Rectangle 8"/>
            <p:cNvSpPr/>
            <p:nvPr/>
          </p:nvSpPr>
          <p:spPr>
            <a:xfrm>
              <a:off x="4454989" y="1296819"/>
              <a:ext cx="2218146" cy="954846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t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b="1" kern="1200" dirty="0" smtClean="0">
                  <a:solidFill>
                    <a:srgbClr val="17375E"/>
                  </a:solidFill>
                </a:rPr>
                <a:t>Model Lookup</a:t>
              </a:r>
              <a:endParaRPr lang="en-US" sz="2000" b="1" kern="1200" dirty="0">
                <a:solidFill>
                  <a:srgbClr val="17375E"/>
                </a:solidFill>
              </a:endParaRPr>
            </a:p>
          </p:txBody>
        </p:sp>
      </p:grpSp>
      <p:grpSp>
        <p:nvGrpSpPr>
          <p:cNvPr id="77" name="Group 76"/>
          <p:cNvGrpSpPr/>
          <p:nvPr/>
        </p:nvGrpSpPr>
        <p:grpSpPr>
          <a:xfrm>
            <a:off x="3175000" y="3406395"/>
            <a:ext cx="2105312" cy="1038605"/>
            <a:chOff x="5313460" y="1959750"/>
            <a:chExt cx="2210416" cy="1512215"/>
          </a:xfrm>
          <a:solidFill>
            <a:schemeClr val="bg1">
              <a:lumMod val="50000"/>
            </a:schemeClr>
          </a:solidFill>
        </p:grpSpPr>
        <p:sp>
          <p:nvSpPr>
            <p:cNvPr id="78" name="Rectangle 77"/>
            <p:cNvSpPr/>
            <p:nvPr/>
          </p:nvSpPr>
          <p:spPr>
            <a:xfrm>
              <a:off x="5313461" y="2135689"/>
              <a:ext cx="2210415" cy="1336276"/>
            </a:xfrm>
            <a:prstGeom prst="rect">
              <a:avLst/>
            </a:prstGeom>
            <a:grpFill/>
            <a:ln>
              <a:solidFill>
                <a:srgbClr val="00009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9" name="Rectangle 78"/>
            <p:cNvSpPr/>
            <p:nvPr/>
          </p:nvSpPr>
          <p:spPr>
            <a:xfrm>
              <a:off x="5313460" y="1959750"/>
              <a:ext cx="2210415" cy="1512215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3340" tIns="53340" rIns="53340" bIns="53340" numCol="1" spcCol="1270" anchor="t" anchorCtr="0">
              <a:noAutofit/>
            </a:bodyPr>
            <a:lstStyle/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600" kern="1200" dirty="0" smtClean="0">
                  <a:solidFill>
                    <a:schemeClr val="tx1"/>
                  </a:solidFill>
                </a:rPr>
                <a:t>Find Model</a:t>
              </a:r>
              <a:endParaRPr lang="en-US" sz="1600" kern="1200" dirty="0">
                <a:solidFill>
                  <a:schemeClr val="tx1"/>
                </a:solidFill>
              </a:endParaRPr>
            </a:p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500" b="1" kern="1200" dirty="0" smtClean="0">
                <a:solidFill>
                  <a:schemeClr val="tx1"/>
                </a:solidFill>
              </a:endParaRPr>
            </a:p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600" b="1" kern="1200" dirty="0" smtClean="0">
                  <a:solidFill>
                    <a:schemeClr val="tx1"/>
                  </a:solidFill>
                </a:rPr>
                <a:t>Find Model Template</a:t>
              </a:r>
              <a:endParaRPr lang="en-US" sz="1600" b="1" kern="1200" dirty="0">
                <a:solidFill>
                  <a:schemeClr val="tx1"/>
                </a:solidFill>
              </a:endParaRPr>
            </a:p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500" b="1" kern="1200" dirty="0">
                <a:solidFill>
                  <a:schemeClr val="tx1"/>
                </a:solidFill>
              </a:endParaRPr>
            </a:p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600" b="1" kern="1200" dirty="0" smtClean="0">
                  <a:solidFill>
                    <a:schemeClr val="tx1"/>
                  </a:solidFill>
                </a:rPr>
                <a:t>Generate Model</a:t>
              </a:r>
              <a:endParaRPr lang="en-US" sz="1600" b="1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718154" y="4552041"/>
            <a:ext cx="2300546" cy="535977"/>
            <a:chOff x="4413789" y="1296819"/>
            <a:chExt cx="2300546" cy="843829"/>
          </a:xfrm>
          <a:solidFill>
            <a:schemeClr val="bg1">
              <a:lumMod val="50000"/>
            </a:schemeClr>
          </a:solidFill>
        </p:grpSpPr>
        <p:sp>
          <p:nvSpPr>
            <p:cNvPr id="81" name="Rounded Rectangle 80"/>
            <p:cNvSpPr/>
            <p:nvPr/>
          </p:nvSpPr>
          <p:spPr>
            <a:xfrm>
              <a:off x="4413789" y="1296819"/>
              <a:ext cx="2300546" cy="843829"/>
            </a:xfrm>
            <a:prstGeom prst="roundRect">
              <a:avLst>
                <a:gd name="adj" fmla="val 16670"/>
              </a:avLst>
            </a:prstGeom>
            <a:grpFill/>
            <a:ln>
              <a:solidFill>
                <a:srgbClr val="000090"/>
              </a:solidFill>
            </a:ln>
          </p:spPr>
          <p:style>
            <a:lnRef idx="0">
              <a:scrgbClr r="0" g="0" b="0"/>
            </a:lnRef>
            <a:fillRef idx="3">
              <a:scrgbClr r="0" g="0" b="0"/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2" name="Rounded Rectangle 8"/>
            <p:cNvSpPr/>
            <p:nvPr/>
          </p:nvSpPr>
          <p:spPr>
            <a:xfrm>
              <a:off x="4454989" y="1338019"/>
              <a:ext cx="2218146" cy="761429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t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b="1" kern="1200" dirty="0" smtClean="0">
                  <a:solidFill>
                    <a:srgbClr val="17375E"/>
                  </a:solidFill>
                </a:rPr>
                <a:t>Model Checking</a:t>
              </a:r>
              <a:endParaRPr lang="en-US" sz="2000" b="1" kern="1200" dirty="0">
                <a:solidFill>
                  <a:srgbClr val="17375E"/>
                </a:solidFill>
              </a:endParaRPr>
            </a:p>
          </p:txBody>
        </p:sp>
      </p:grpSp>
      <p:sp>
        <p:nvSpPr>
          <p:cNvPr id="86" name="Bent-Up Arrow 85"/>
          <p:cNvSpPr/>
          <p:nvPr/>
        </p:nvSpPr>
        <p:spPr>
          <a:xfrm rot="16200000" flipH="1">
            <a:off x="3350883" y="4042263"/>
            <a:ext cx="619033" cy="1283397"/>
          </a:xfrm>
          <a:prstGeom prst="bentUpArrow">
            <a:avLst>
              <a:gd name="adj1" fmla="val 19863"/>
              <a:gd name="adj2" fmla="val 25000"/>
              <a:gd name="adj3" fmla="val 35780"/>
            </a:avLst>
          </a:prstGeom>
          <a:solidFill>
            <a:schemeClr val="bg1">
              <a:lumMod val="50000"/>
            </a:schemeClr>
          </a:solidFill>
          <a:ln>
            <a:solidFill>
              <a:srgbClr val="000090"/>
            </a:solidFill>
          </a:ln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2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88" name="Group 87"/>
          <p:cNvGrpSpPr/>
          <p:nvPr/>
        </p:nvGrpSpPr>
        <p:grpSpPr>
          <a:xfrm>
            <a:off x="1665111" y="1647199"/>
            <a:ext cx="2107726" cy="963357"/>
            <a:chOff x="5313460" y="2135687"/>
            <a:chExt cx="2210416" cy="1336278"/>
          </a:xfrm>
          <a:solidFill>
            <a:schemeClr val="bg1">
              <a:lumMod val="50000"/>
            </a:schemeClr>
          </a:solidFill>
        </p:grpSpPr>
        <p:sp>
          <p:nvSpPr>
            <p:cNvPr id="89" name="Rectangle 88"/>
            <p:cNvSpPr/>
            <p:nvPr/>
          </p:nvSpPr>
          <p:spPr>
            <a:xfrm>
              <a:off x="5313461" y="2135689"/>
              <a:ext cx="2210415" cy="1336276"/>
            </a:xfrm>
            <a:prstGeom prst="rect">
              <a:avLst/>
            </a:prstGeom>
            <a:grpFill/>
            <a:ln>
              <a:solidFill>
                <a:srgbClr val="00009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90" name="Rectangle 89"/>
            <p:cNvSpPr/>
            <p:nvPr/>
          </p:nvSpPr>
          <p:spPr>
            <a:xfrm>
              <a:off x="5313460" y="2135687"/>
              <a:ext cx="2210415" cy="1336275"/>
            </a:xfrm>
            <a:prstGeom prst="rect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3340" tIns="53340" rIns="53340" bIns="53340" numCol="1" spcCol="1270" anchor="t" anchorCtr="0">
              <a:noAutofit/>
            </a:bodyPr>
            <a:lstStyle/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600" kern="1200" dirty="0" smtClean="0">
                  <a:solidFill>
                    <a:srgbClr val="000000"/>
                  </a:solidFill>
                </a:rPr>
                <a:t>Filter out constraints environment:</a:t>
              </a:r>
            </a:p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500" b="1" kern="1200" dirty="0">
                <a:solidFill>
                  <a:srgbClr val="000000"/>
                </a:solidFill>
              </a:endParaRPr>
            </a:p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600" b="1" kern="1200" dirty="0" smtClean="0">
                  <a:solidFill>
                    <a:srgbClr val="000000"/>
                  </a:solidFill>
                </a:rPr>
                <a:t>Satisfy Constraint</a:t>
              </a:r>
              <a:endParaRPr lang="en-US" sz="1600" b="1" kern="1200" dirty="0">
                <a:solidFill>
                  <a:srgbClr val="000000"/>
                </a:solidFill>
              </a:endParaRPr>
            </a:p>
          </p:txBody>
        </p:sp>
      </p:grpSp>
      <p:sp>
        <p:nvSpPr>
          <p:cNvPr id="91" name="Bent-Up Arrow 90"/>
          <p:cNvSpPr/>
          <p:nvPr/>
        </p:nvSpPr>
        <p:spPr>
          <a:xfrm rot="10800000" flipH="1">
            <a:off x="3564311" y="2356556"/>
            <a:ext cx="626690" cy="584950"/>
          </a:xfrm>
          <a:prstGeom prst="bentUpArrow">
            <a:avLst>
              <a:gd name="adj1" fmla="val 18472"/>
              <a:gd name="adj2" fmla="val 25000"/>
              <a:gd name="adj3" fmla="val 25919"/>
            </a:avLst>
          </a:prstGeom>
          <a:solidFill>
            <a:schemeClr val="bg1">
              <a:lumMod val="50000"/>
            </a:schemeClr>
          </a:solidFill>
          <a:ln>
            <a:solidFill>
              <a:srgbClr val="000090"/>
            </a:solidFill>
          </a:ln>
        </p:spPr>
        <p:style>
          <a:lnRef idx="0">
            <a:scrgbClr r="0" g="0" b="0"/>
          </a:lnRef>
          <a:fillRef idx="1">
            <a:scrgbClr r="0" g="0" b="0"/>
          </a:fillRef>
          <a:effectRef idx="2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100" name="Group 99"/>
          <p:cNvGrpSpPr/>
          <p:nvPr/>
        </p:nvGrpSpPr>
        <p:grpSpPr>
          <a:xfrm>
            <a:off x="4773334" y="4689004"/>
            <a:ext cx="2890514" cy="683800"/>
            <a:chOff x="6098263" y="3625246"/>
            <a:chExt cx="2890514" cy="543054"/>
          </a:xfrm>
          <a:solidFill>
            <a:schemeClr val="bg1">
              <a:lumMod val="50000"/>
            </a:schemeClr>
          </a:solidFill>
        </p:grpSpPr>
        <p:sp>
          <p:nvSpPr>
            <p:cNvPr id="101" name="Rounded Rectangle 100"/>
            <p:cNvSpPr/>
            <p:nvPr/>
          </p:nvSpPr>
          <p:spPr>
            <a:xfrm>
              <a:off x="6098263" y="3625246"/>
              <a:ext cx="2890514" cy="543054"/>
            </a:xfrm>
            <a:prstGeom prst="roundRect">
              <a:avLst>
                <a:gd name="adj" fmla="val 16670"/>
              </a:avLst>
            </a:prstGeom>
            <a:grpFill/>
            <a:ln>
              <a:solidFill>
                <a:srgbClr val="000090"/>
              </a:solidFill>
            </a:ln>
          </p:spPr>
          <p:style>
            <a:lnRef idx="0">
              <a:scrgbClr r="0" g="0" b="0"/>
            </a:lnRef>
            <a:fillRef idx="3">
              <a:scrgbClr r="0" g="0" b="0"/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2" name="Rounded Rectangle 12"/>
            <p:cNvSpPr/>
            <p:nvPr/>
          </p:nvSpPr>
          <p:spPr>
            <a:xfrm>
              <a:off x="6124777" y="3651760"/>
              <a:ext cx="2837486" cy="490026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b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b="1" kern="1200" dirty="0" smtClean="0">
                  <a:solidFill>
                    <a:srgbClr val="17375E"/>
                  </a:solidFill>
                </a:rPr>
                <a:t>Model Generation from Model Template</a:t>
              </a:r>
              <a:endParaRPr lang="en-US" sz="2000" b="1" kern="1200" dirty="0">
                <a:solidFill>
                  <a:srgbClr val="17375E"/>
                </a:solidFill>
              </a:endParaRPr>
            </a:p>
          </p:txBody>
        </p:sp>
      </p:grpSp>
      <p:sp>
        <p:nvSpPr>
          <p:cNvPr id="103" name="Bent-Up Arrow 102"/>
          <p:cNvSpPr/>
          <p:nvPr/>
        </p:nvSpPr>
        <p:spPr>
          <a:xfrm rot="10800000" flipH="1">
            <a:off x="5220918" y="3875392"/>
            <a:ext cx="834263" cy="799500"/>
          </a:xfrm>
          <a:prstGeom prst="bentUpArrow">
            <a:avLst>
              <a:gd name="adj1" fmla="val 13096"/>
              <a:gd name="adj2" fmla="val 13609"/>
              <a:gd name="adj3" fmla="val 19073"/>
            </a:avLst>
          </a:prstGeom>
          <a:solidFill>
            <a:schemeClr val="bg1">
              <a:lumMod val="50000"/>
            </a:schemeClr>
          </a:solidFill>
          <a:ln>
            <a:solidFill>
              <a:srgbClr val="000090"/>
            </a:solidFill>
          </a:ln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2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104" name="Group 103"/>
          <p:cNvGrpSpPr/>
          <p:nvPr/>
        </p:nvGrpSpPr>
        <p:grpSpPr>
          <a:xfrm>
            <a:off x="5319247" y="5337306"/>
            <a:ext cx="2935753" cy="1393694"/>
            <a:chOff x="5313460" y="2135687"/>
            <a:chExt cx="2210416" cy="1336278"/>
          </a:xfrm>
        </p:grpSpPr>
        <p:sp>
          <p:nvSpPr>
            <p:cNvPr id="105" name="Rectangle 104"/>
            <p:cNvSpPr/>
            <p:nvPr/>
          </p:nvSpPr>
          <p:spPr>
            <a:xfrm>
              <a:off x="5313461" y="2135689"/>
              <a:ext cx="2210415" cy="1336276"/>
            </a:xfrm>
            <a:prstGeom prst="rect">
              <a:avLst/>
            </a:prstGeom>
            <a:solidFill>
              <a:schemeClr val="bg2"/>
            </a:solidFill>
            <a:ln>
              <a:solidFill>
                <a:srgbClr val="00009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6" name="Rectangle 105"/>
            <p:cNvSpPr/>
            <p:nvPr/>
          </p:nvSpPr>
          <p:spPr>
            <a:xfrm>
              <a:off x="5313460" y="2135687"/>
              <a:ext cx="2210415" cy="1336275"/>
            </a:xfrm>
            <a:prstGeom prst="rect">
              <a:avLst/>
            </a:prstGeom>
            <a:solidFill>
              <a:srgbClr val="D9D9D9"/>
            </a:solidFill>
            <a:ln>
              <a:solidFill>
                <a:srgbClr val="000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3340" tIns="53340" rIns="53340" bIns="53340" numCol="1" spcCol="1270" anchor="t" anchorCtr="0">
              <a:noAutofit/>
            </a:bodyPr>
            <a:lstStyle/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600" b="1" kern="1200" dirty="0" smtClean="0">
                  <a:solidFill>
                    <a:srgbClr val="000000"/>
                  </a:solidFill>
                </a:rPr>
                <a:t>Deduce template arguments</a:t>
              </a:r>
            </a:p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600" dirty="0" smtClean="0">
                  <a:solidFill>
                    <a:srgbClr val="000000"/>
                  </a:solidFill>
                </a:rPr>
                <a:t>Create model</a:t>
              </a:r>
              <a:endParaRPr lang="en-US" sz="1600" dirty="0">
                <a:solidFill>
                  <a:srgbClr val="000000"/>
                </a:solidFill>
              </a:endParaRPr>
            </a:p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600" kern="1200" dirty="0" smtClean="0">
                  <a:solidFill>
                    <a:srgbClr val="000000"/>
                  </a:solidFill>
                </a:rPr>
                <a:t>Build Content</a:t>
              </a:r>
            </a:p>
            <a:p>
              <a:pPr marL="365760" lvl="2" indent="-182880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600" b="1" kern="1200" dirty="0" smtClean="0">
                  <a:solidFill>
                    <a:schemeClr val="tx1"/>
                  </a:solidFill>
                </a:rPr>
                <a:t>Refinements</a:t>
              </a:r>
              <a:endParaRPr lang="en-US" sz="1600" b="1" dirty="0">
                <a:solidFill>
                  <a:schemeClr val="tx1"/>
                </a:solidFill>
              </a:endParaRPr>
            </a:p>
            <a:p>
              <a:pPr marL="365760" lvl="2" indent="-182880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600" b="1" kern="1200" dirty="0" smtClean="0">
                  <a:solidFill>
                    <a:srgbClr val="000090"/>
                  </a:solidFill>
                </a:rPr>
                <a:t>Requirements</a:t>
              </a:r>
              <a:endParaRPr lang="en-US" sz="1600" b="1" dirty="0">
                <a:solidFill>
                  <a:srgbClr val="000090"/>
                </a:solidFill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4506648" y="1340554"/>
            <a:ext cx="4269156" cy="5004873"/>
            <a:chOff x="4506648" y="1340553"/>
            <a:chExt cx="4269156" cy="5004873"/>
          </a:xfrm>
          <a:solidFill>
            <a:srgbClr val="7F7F7F"/>
          </a:solidFill>
        </p:grpSpPr>
        <p:sp>
          <p:nvSpPr>
            <p:cNvPr id="111" name="Bent-Up Arrow 110"/>
            <p:cNvSpPr/>
            <p:nvPr/>
          </p:nvSpPr>
          <p:spPr>
            <a:xfrm rot="10800000" flipH="1" flipV="1">
              <a:off x="7295444" y="5021701"/>
              <a:ext cx="1480360" cy="1323725"/>
            </a:xfrm>
            <a:prstGeom prst="bentUpArrow">
              <a:avLst>
                <a:gd name="adj1" fmla="val 8832"/>
                <a:gd name="adj2" fmla="val 4015"/>
                <a:gd name="adj3" fmla="val 0"/>
              </a:avLst>
            </a:prstGeom>
            <a:grpFill/>
            <a:ln>
              <a:solidFill>
                <a:srgbClr val="000090"/>
              </a:solidFill>
            </a:ln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2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2" name="Bent-Up Arrow 111"/>
            <p:cNvSpPr/>
            <p:nvPr/>
          </p:nvSpPr>
          <p:spPr>
            <a:xfrm rot="10800000" flipH="1" flipV="1">
              <a:off x="8142111" y="4244824"/>
              <a:ext cx="633693" cy="1323728"/>
            </a:xfrm>
            <a:custGeom>
              <a:avLst/>
              <a:gdLst>
                <a:gd name="connsiteX0" fmla="*/ 0 w 633693"/>
                <a:gd name="connsiteY0" fmla="*/ 1208801 h 1323728"/>
                <a:gd name="connsiteX1" fmla="*/ 550787 w 633693"/>
                <a:gd name="connsiteY1" fmla="*/ 1208801 h 1323728"/>
                <a:gd name="connsiteX2" fmla="*/ 550787 w 633693"/>
                <a:gd name="connsiteY2" fmla="*/ 0 h 1323728"/>
                <a:gd name="connsiteX3" fmla="*/ 582807 w 633693"/>
                <a:gd name="connsiteY3" fmla="*/ 0 h 1323728"/>
                <a:gd name="connsiteX4" fmla="*/ 608250 w 633693"/>
                <a:gd name="connsiteY4" fmla="*/ 0 h 1323728"/>
                <a:gd name="connsiteX5" fmla="*/ 633693 w 633693"/>
                <a:gd name="connsiteY5" fmla="*/ 0 h 1323728"/>
                <a:gd name="connsiteX6" fmla="*/ 665714 w 633693"/>
                <a:gd name="connsiteY6" fmla="*/ 0 h 1323728"/>
                <a:gd name="connsiteX7" fmla="*/ 665714 w 633693"/>
                <a:gd name="connsiteY7" fmla="*/ 1323728 h 1323728"/>
                <a:gd name="connsiteX8" fmla="*/ 0 w 633693"/>
                <a:gd name="connsiteY8" fmla="*/ 1323728 h 1323728"/>
                <a:gd name="connsiteX9" fmla="*/ 0 w 633693"/>
                <a:gd name="connsiteY9" fmla="*/ 1208801 h 1323728"/>
                <a:gd name="connsiteX0" fmla="*/ 0 w 665714"/>
                <a:gd name="connsiteY0" fmla="*/ 1208801 h 1323728"/>
                <a:gd name="connsiteX1" fmla="*/ 494343 w 665714"/>
                <a:gd name="connsiteY1" fmla="*/ 1208801 h 1323728"/>
                <a:gd name="connsiteX2" fmla="*/ 550787 w 665714"/>
                <a:gd name="connsiteY2" fmla="*/ 0 h 1323728"/>
                <a:gd name="connsiteX3" fmla="*/ 582807 w 665714"/>
                <a:gd name="connsiteY3" fmla="*/ 0 h 1323728"/>
                <a:gd name="connsiteX4" fmla="*/ 608250 w 665714"/>
                <a:gd name="connsiteY4" fmla="*/ 0 h 1323728"/>
                <a:gd name="connsiteX5" fmla="*/ 633693 w 665714"/>
                <a:gd name="connsiteY5" fmla="*/ 0 h 1323728"/>
                <a:gd name="connsiteX6" fmla="*/ 665714 w 665714"/>
                <a:gd name="connsiteY6" fmla="*/ 0 h 1323728"/>
                <a:gd name="connsiteX7" fmla="*/ 665714 w 665714"/>
                <a:gd name="connsiteY7" fmla="*/ 1323728 h 1323728"/>
                <a:gd name="connsiteX8" fmla="*/ 0 w 665714"/>
                <a:gd name="connsiteY8" fmla="*/ 1323728 h 1323728"/>
                <a:gd name="connsiteX9" fmla="*/ 0 w 665714"/>
                <a:gd name="connsiteY9" fmla="*/ 1208801 h 1323728"/>
                <a:gd name="connsiteX0" fmla="*/ 0 w 665714"/>
                <a:gd name="connsiteY0" fmla="*/ 1208801 h 1323728"/>
                <a:gd name="connsiteX1" fmla="*/ 494343 w 665714"/>
                <a:gd name="connsiteY1" fmla="*/ 1208801 h 1323728"/>
                <a:gd name="connsiteX2" fmla="*/ 550787 w 665714"/>
                <a:gd name="connsiteY2" fmla="*/ 0 h 1323728"/>
                <a:gd name="connsiteX3" fmla="*/ 582807 w 665714"/>
                <a:gd name="connsiteY3" fmla="*/ 0 h 1323728"/>
                <a:gd name="connsiteX4" fmla="*/ 608250 w 665714"/>
                <a:gd name="connsiteY4" fmla="*/ 0 h 1323728"/>
                <a:gd name="connsiteX5" fmla="*/ 633693 w 665714"/>
                <a:gd name="connsiteY5" fmla="*/ 0 h 1323728"/>
                <a:gd name="connsiteX6" fmla="*/ 665714 w 665714"/>
                <a:gd name="connsiteY6" fmla="*/ 0 h 1323728"/>
                <a:gd name="connsiteX7" fmla="*/ 623381 w 665714"/>
                <a:gd name="connsiteY7" fmla="*/ 1309617 h 1323728"/>
                <a:gd name="connsiteX8" fmla="*/ 0 w 665714"/>
                <a:gd name="connsiteY8" fmla="*/ 1323728 h 1323728"/>
                <a:gd name="connsiteX9" fmla="*/ 0 w 665714"/>
                <a:gd name="connsiteY9" fmla="*/ 1208801 h 1323728"/>
                <a:gd name="connsiteX0" fmla="*/ 0 w 665714"/>
                <a:gd name="connsiteY0" fmla="*/ 1208801 h 1323728"/>
                <a:gd name="connsiteX1" fmla="*/ 494343 w 665714"/>
                <a:gd name="connsiteY1" fmla="*/ 1208801 h 1323728"/>
                <a:gd name="connsiteX2" fmla="*/ 550787 w 665714"/>
                <a:gd name="connsiteY2" fmla="*/ 0 h 1323728"/>
                <a:gd name="connsiteX3" fmla="*/ 582807 w 665714"/>
                <a:gd name="connsiteY3" fmla="*/ 0 h 1323728"/>
                <a:gd name="connsiteX4" fmla="*/ 594138 w 665714"/>
                <a:gd name="connsiteY4" fmla="*/ 14112 h 1323728"/>
                <a:gd name="connsiteX5" fmla="*/ 633693 w 665714"/>
                <a:gd name="connsiteY5" fmla="*/ 0 h 1323728"/>
                <a:gd name="connsiteX6" fmla="*/ 665714 w 665714"/>
                <a:gd name="connsiteY6" fmla="*/ 0 h 1323728"/>
                <a:gd name="connsiteX7" fmla="*/ 623381 w 665714"/>
                <a:gd name="connsiteY7" fmla="*/ 1309617 h 1323728"/>
                <a:gd name="connsiteX8" fmla="*/ 0 w 665714"/>
                <a:gd name="connsiteY8" fmla="*/ 1323728 h 1323728"/>
                <a:gd name="connsiteX9" fmla="*/ 0 w 665714"/>
                <a:gd name="connsiteY9" fmla="*/ 1208801 h 1323728"/>
                <a:gd name="connsiteX0" fmla="*/ 0 w 633693"/>
                <a:gd name="connsiteY0" fmla="*/ 1208801 h 1323728"/>
                <a:gd name="connsiteX1" fmla="*/ 494343 w 633693"/>
                <a:gd name="connsiteY1" fmla="*/ 1208801 h 1323728"/>
                <a:gd name="connsiteX2" fmla="*/ 550787 w 633693"/>
                <a:gd name="connsiteY2" fmla="*/ 0 h 1323728"/>
                <a:gd name="connsiteX3" fmla="*/ 582807 w 633693"/>
                <a:gd name="connsiteY3" fmla="*/ 0 h 1323728"/>
                <a:gd name="connsiteX4" fmla="*/ 594138 w 633693"/>
                <a:gd name="connsiteY4" fmla="*/ 14112 h 1323728"/>
                <a:gd name="connsiteX5" fmla="*/ 633693 w 633693"/>
                <a:gd name="connsiteY5" fmla="*/ 0 h 1323728"/>
                <a:gd name="connsiteX6" fmla="*/ 609270 w 633693"/>
                <a:gd name="connsiteY6" fmla="*/ 0 h 1323728"/>
                <a:gd name="connsiteX7" fmla="*/ 623381 w 633693"/>
                <a:gd name="connsiteY7" fmla="*/ 1309617 h 1323728"/>
                <a:gd name="connsiteX8" fmla="*/ 0 w 633693"/>
                <a:gd name="connsiteY8" fmla="*/ 1323728 h 1323728"/>
                <a:gd name="connsiteX9" fmla="*/ 0 w 633693"/>
                <a:gd name="connsiteY9" fmla="*/ 1208801 h 1323728"/>
                <a:gd name="connsiteX0" fmla="*/ 0 w 633693"/>
                <a:gd name="connsiteY0" fmla="*/ 1208801 h 1323728"/>
                <a:gd name="connsiteX1" fmla="*/ 494343 w 633693"/>
                <a:gd name="connsiteY1" fmla="*/ 1208801 h 1323728"/>
                <a:gd name="connsiteX2" fmla="*/ 508000 w 633693"/>
                <a:gd name="connsiteY2" fmla="*/ 16732 h 1323728"/>
                <a:gd name="connsiteX3" fmla="*/ 550787 w 633693"/>
                <a:gd name="connsiteY3" fmla="*/ 0 h 1323728"/>
                <a:gd name="connsiteX4" fmla="*/ 582807 w 633693"/>
                <a:gd name="connsiteY4" fmla="*/ 0 h 1323728"/>
                <a:gd name="connsiteX5" fmla="*/ 594138 w 633693"/>
                <a:gd name="connsiteY5" fmla="*/ 14112 h 1323728"/>
                <a:gd name="connsiteX6" fmla="*/ 633693 w 633693"/>
                <a:gd name="connsiteY6" fmla="*/ 0 h 1323728"/>
                <a:gd name="connsiteX7" fmla="*/ 609270 w 633693"/>
                <a:gd name="connsiteY7" fmla="*/ 0 h 1323728"/>
                <a:gd name="connsiteX8" fmla="*/ 623381 w 633693"/>
                <a:gd name="connsiteY8" fmla="*/ 1309617 h 1323728"/>
                <a:gd name="connsiteX9" fmla="*/ 0 w 633693"/>
                <a:gd name="connsiteY9" fmla="*/ 1323728 h 1323728"/>
                <a:gd name="connsiteX10" fmla="*/ 0 w 633693"/>
                <a:gd name="connsiteY10" fmla="*/ 1208801 h 1323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33693" h="1323728">
                  <a:moveTo>
                    <a:pt x="0" y="1208801"/>
                  </a:moveTo>
                  <a:lnTo>
                    <a:pt x="494343" y="1208801"/>
                  </a:lnTo>
                  <a:cubicBezTo>
                    <a:pt x="513006" y="825556"/>
                    <a:pt x="489337" y="399977"/>
                    <a:pt x="508000" y="16732"/>
                  </a:cubicBezTo>
                  <a:lnTo>
                    <a:pt x="550787" y="0"/>
                  </a:lnTo>
                  <a:lnTo>
                    <a:pt x="582807" y="0"/>
                  </a:lnTo>
                  <a:lnTo>
                    <a:pt x="594138" y="14112"/>
                  </a:lnTo>
                  <a:lnTo>
                    <a:pt x="633693" y="0"/>
                  </a:lnTo>
                  <a:lnTo>
                    <a:pt x="609270" y="0"/>
                  </a:lnTo>
                  <a:lnTo>
                    <a:pt x="623381" y="1309617"/>
                  </a:lnTo>
                  <a:lnTo>
                    <a:pt x="0" y="1323728"/>
                  </a:lnTo>
                  <a:lnTo>
                    <a:pt x="0" y="1208801"/>
                  </a:lnTo>
                  <a:close/>
                </a:path>
              </a:pathLst>
            </a:custGeom>
            <a:grpFill/>
            <a:ln>
              <a:solidFill>
                <a:srgbClr val="000090"/>
              </a:solidFill>
            </a:ln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2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8" name="Bent-Up Arrow 47"/>
            <p:cNvSpPr/>
            <p:nvPr/>
          </p:nvSpPr>
          <p:spPr>
            <a:xfrm rot="16200000">
              <a:off x="4138789" y="1708412"/>
              <a:ext cx="5004873" cy="4269156"/>
            </a:xfrm>
            <a:prstGeom prst="bentUpArrow">
              <a:avLst>
                <a:gd name="adj1" fmla="val 3306"/>
                <a:gd name="adj2" fmla="val 3195"/>
                <a:gd name="adj3" fmla="val 5303"/>
              </a:avLst>
            </a:prstGeom>
            <a:grpFill/>
            <a:ln>
              <a:solidFill>
                <a:srgbClr val="000090"/>
              </a:solidFill>
            </a:ln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2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  <p:sp>
        <p:nvSpPr>
          <p:cNvPr id="44" name="Title 1"/>
          <p:cNvSpPr>
            <a:spLocks noGrp="1"/>
          </p:cNvSpPr>
          <p:nvPr>
            <p:ph type="title"/>
          </p:nvPr>
        </p:nvSpPr>
        <p:spPr>
          <a:xfrm>
            <a:off x="262293" y="274638"/>
            <a:ext cx="8683262" cy="840140"/>
          </a:xfrm>
        </p:spPr>
        <p:txBody>
          <a:bodyPr/>
          <a:lstStyle/>
          <a:p>
            <a:r>
              <a:rPr lang="en-US" sz="4000" dirty="0" smtClean="0"/>
              <a:t>Pre-Frankfurt Instantiation: </a:t>
            </a:r>
            <a:r>
              <a:rPr lang="en-US" sz="4000" dirty="0" err="1" smtClean="0"/>
              <a:t>Sema</a:t>
            </a:r>
            <a:endParaRPr lang="en-US" sz="4000" dirty="0"/>
          </a:p>
        </p:txBody>
      </p:sp>
      <p:grpSp>
        <p:nvGrpSpPr>
          <p:cNvPr id="45" name="Group 44"/>
          <p:cNvGrpSpPr/>
          <p:nvPr/>
        </p:nvGrpSpPr>
        <p:grpSpPr>
          <a:xfrm>
            <a:off x="347015" y="5021701"/>
            <a:ext cx="2138223" cy="1526642"/>
            <a:chOff x="5313460" y="2135687"/>
            <a:chExt cx="2210416" cy="1336278"/>
          </a:xfrm>
        </p:grpSpPr>
        <p:sp>
          <p:nvSpPr>
            <p:cNvPr id="46" name="Rectangle 45"/>
            <p:cNvSpPr/>
            <p:nvPr/>
          </p:nvSpPr>
          <p:spPr>
            <a:xfrm>
              <a:off x="5313461" y="2135689"/>
              <a:ext cx="2210415" cy="1336276"/>
            </a:xfrm>
            <a:prstGeom prst="rect">
              <a:avLst/>
            </a:prstGeom>
            <a:solidFill>
              <a:schemeClr val="bg2"/>
            </a:solidFill>
            <a:ln>
              <a:solidFill>
                <a:srgbClr val="00009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7" name="Rectangle 46"/>
            <p:cNvSpPr/>
            <p:nvPr/>
          </p:nvSpPr>
          <p:spPr>
            <a:xfrm>
              <a:off x="5313460" y="2135687"/>
              <a:ext cx="2210415" cy="1336275"/>
            </a:xfrm>
            <a:prstGeom prst="rect">
              <a:avLst/>
            </a:prstGeom>
            <a:solidFill>
              <a:srgbClr val="D9D9D9"/>
            </a:solidFill>
            <a:ln>
              <a:solidFill>
                <a:srgbClr val="000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3340" tIns="53340" rIns="53340" bIns="53340" numCol="1" spcCol="1270" anchor="t" anchorCtr="0">
              <a:noAutofit/>
            </a:bodyPr>
            <a:lstStyle/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600" b="1" kern="1200" dirty="0" smtClean="0">
                  <a:solidFill>
                    <a:srgbClr val="000000"/>
                  </a:solidFill>
                </a:rPr>
                <a:t>Refinements:</a:t>
              </a:r>
              <a:endParaRPr lang="en-US" sz="1600" b="1" kern="1200" dirty="0">
                <a:solidFill>
                  <a:srgbClr val="000000"/>
                </a:solidFill>
              </a:endParaRPr>
            </a:p>
            <a:p>
              <a:pPr marL="0" lvl="1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endParaRPr lang="en-US" sz="1000" b="1" kern="1200" dirty="0">
                <a:solidFill>
                  <a:srgbClr val="000000"/>
                </a:solidFill>
              </a:endParaRPr>
            </a:p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600" kern="1200" dirty="0" smtClean="0">
                  <a:solidFill>
                    <a:srgbClr val="000090"/>
                  </a:solidFill>
                </a:rPr>
                <a:t>Requirements:</a:t>
              </a:r>
              <a:endParaRPr lang="en-US" sz="1600" dirty="0">
                <a:solidFill>
                  <a:srgbClr val="000090"/>
                </a:solidFill>
              </a:endParaRPr>
            </a:p>
            <a:p>
              <a:pPr marL="365760" lvl="3" indent="-182880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600" kern="1200" dirty="0" smtClean="0">
                  <a:solidFill>
                    <a:srgbClr val="000090"/>
                  </a:solidFill>
                </a:rPr>
                <a:t>If Archetype:    </a:t>
              </a:r>
            </a:p>
            <a:p>
              <a:pPr marL="182880" lvl="3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sz="1600" dirty="0">
                  <a:solidFill>
                    <a:srgbClr val="000090"/>
                  </a:solidFill>
                </a:rPr>
                <a:t> </a:t>
              </a:r>
              <a:r>
                <a:rPr lang="en-US" sz="1600" dirty="0" smtClean="0">
                  <a:solidFill>
                    <a:srgbClr val="000090"/>
                  </a:solidFill>
                </a:rPr>
                <a:t>   Then: </a:t>
              </a:r>
              <a:r>
                <a:rPr lang="en-US" sz="1600" b="1" kern="1200" dirty="0" smtClean="0">
                  <a:solidFill>
                    <a:srgbClr val="000090"/>
                  </a:solidFill>
                </a:rPr>
                <a:t>Substitute</a:t>
              </a:r>
            </a:p>
            <a:p>
              <a:pPr marL="182880" lvl="3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sz="1600" dirty="0">
                  <a:solidFill>
                    <a:srgbClr val="000090"/>
                  </a:solidFill>
                </a:rPr>
                <a:t> </a:t>
              </a:r>
              <a:r>
                <a:rPr lang="en-US" sz="1600" dirty="0" smtClean="0">
                  <a:solidFill>
                    <a:srgbClr val="000090"/>
                  </a:solidFill>
                </a:rPr>
                <a:t>   Else:</a:t>
              </a:r>
              <a:r>
                <a:rPr lang="en-US" sz="1600" kern="1200" dirty="0" smtClean="0">
                  <a:solidFill>
                    <a:srgbClr val="000090"/>
                  </a:solidFill>
                </a:rPr>
                <a:t> </a:t>
              </a:r>
              <a:r>
                <a:rPr lang="en-US" sz="1600" b="1" kern="1200" dirty="0" smtClean="0">
                  <a:solidFill>
                    <a:srgbClr val="000090"/>
                  </a:solidFill>
                </a:rPr>
                <a:t>Satisfy</a:t>
              </a:r>
              <a:endParaRPr lang="en-US" sz="1600" b="1" kern="1200" dirty="0">
                <a:solidFill>
                  <a:srgbClr val="000090"/>
                </a:solidFill>
              </a:endParaRPr>
            </a:p>
          </p:txBody>
        </p:sp>
      </p:grpSp>
      <p:sp>
        <p:nvSpPr>
          <p:cNvPr id="87" name="Bent-Up Arrow 86"/>
          <p:cNvSpPr/>
          <p:nvPr/>
        </p:nvSpPr>
        <p:spPr>
          <a:xfrm rot="16200000" flipV="1">
            <a:off x="-825332" y="2671099"/>
            <a:ext cx="3721296" cy="1060203"/>
          </a:xfrm>
          <a:prstGeom prst="bentUpArrow">
            <a:avLst>
              <a:gd name="adj1" fmla="val 11314"/>
              <a:gd name="adj2" fmla="val 11672"/>
              <a:gd name="adj3" fmla="val 13932"/>
            </a:avLst>
          </a:prstGeom>
          <a:solidFill>
            <a:schemeClr val="bg1">
              <a:lumMod val="50000"/>
            </a:schemeClr>
          </a:solidFill>
          <a:ln>
            <a:solidFill>
              <a:srgbClr val="000090"/>
            </a:solidFill>
          </a:ln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2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42" name="Group 41"/>
          <p:cNvGrpSpPr/>
          <p:nvPr/>
        </p:nvGrpSpPr>
        <p:grpSpPr>
          <a:xfrm>
            <a:off x="6144570" y="2068872"/>
            <a:ext cx="2166874" cy="673493"/>
            <a:chOff x="4413789" y="1296819"/>
            <a:chExt cx="2300546" cy="843829"/>
          </a:xfrm>
          <a:solidFill>
            <a:srgbClr val="7F7F7F"/>
          </a:solidFill>
        </p:grpSpPr>
        <p:sp>
          <p:nvSpPr>
            <p:cNvPr id="43" name="Rounded Rectangle 42"/>
            <p:cNvSpPr/>
            <p:nvPr/>
          </p:nvSpPr>
          <p:spPr>
            <a:xfrm>
              <a:off x="4413789" y="1296819"/>
              <a:ext cx="2300546" cy="843829"/>
            </a:xfrm>
            <a:prstGeom prst="roundRect">
              <a:avLst>
                <a:gd name="adj" fmla="val 16670"/>
              </a:avLst>
            </a:prstGeom>
            <a:grpFill/>
            <a:ln>
              <a:solidFill>
                <a:srgbClr val="000090"/>
              </a:solidFill>
            </a:ln>
          </p:spPr>
          <p:style>
            <a:lnRef idx="0">
              <a:scrgbClr r="0" g="0" b="0"/>
            </a:lnRef>
            <a:fillRef idx="3">
              <a:scrgbClr r="0" g="0" b="0"/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9" name="Rounded Rectangle 8"/>
            <p:cNvSpPr/>
            <p:nvPr/>
          </p:nvSpPr>
          <p:spPr>
            <a:xfrm>
              <a:off x="4485445" y="1314500"/>
              <a:ext cx="2168963" cy="661002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t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b="1" kern="1200" dirty="0" smtClean="0">
                  <a:solidFill>
                    <a:srgbClr val="17375E"/>
                  </a:solidFill>
                </a:rPr>
                <a:t>Rebuilding Entity </a:t>
              </a:r>
              <a:r>
                <a:rPr lang="en-US" sz="2000" b="1" dirty="0" smtClean="0">
                  <a:solidFill>
                    <a:srgbClr val="17375E"/>
                  </a:solidFill>
                </a:rPr>
                <a:t>R</a:t>
              </a:r>
              <a:r>
                <a:rPr lang="en-US" sz="2000" b="1" kern="1200" dirty="0" smtClean="0">
                  <a:solidFill>
                    <a:srgbClr val="17375E"/>
                  </a:solidFill>
                </a:rPr>
                <a:t>eferences</a:t>
              </a:r>
            </a:p>
          </p:txBody>
        </p:sp>
      </p:grpSp>
      <p:sp>
        <p:nvSpPr>
          <p:cNvPr id="50" name="Bent-Up Arrow 49"/>
          <p:cNvSpPr/>
          <p:nvPr/>
        </p:nvSpPr>
        <p:spPr>
          <a:xfrm rot="19000854" flipH="1">
            <a:off x="5028571" y="1235511"/>
            <a:ext cx="581355" cy="1986215"/>
          </a:xfrm>
          <a:prstGeom prst="bentUpArrow">
            <a:avLst>
              <a:gd name="adj1" fmla="val 18290"/>
              <a:gd name="adj2" fmla="val 13609"/>
              <a:gd name="adj3" fmla="val 19073"/>
            </a:avLst>
          </a:prstGeom>
          <a:solidFill>
            <a:srgbClr val="7F7F7F"/>
          </a:solidFill>
          <a:ln>
            <a:solidFill>
              <a:srgbClr val="000090"/>
            </a:solidFill>
          </a:ln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2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42732832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" name="Group 70"/>
          <p:cNvGrpSpPr/>
          <p:nvPr/>
        </p:nvGrpSpPr>
        <p:grpSpPr>
          <a:xfrm>
            <a:off x="1532602" y="1171709"/>
            <a:ext cx="3006871" cy="523355"/>
            <a:chOff x="2263410" y="251284"/>
            <a:chExt cx="3006871" cy="672310"/>
          </a:xfrm>
          <a:solidFill>
            <a:schemeClr val="bg1">
              <a:lumMod val="50000"/>
            </a:schemeClr>
          </a:solidFill>
        </p:grpSpPr>
        <p:sp>
          <p:nvSpPr>
            <p:cNvPr id="72" name="Rounded Rectangle 71"/>
            <p:cNvSpPr/>
            <p:nvPr/>
          </p:nvSpPr>
          <p:spPr>
            <a:xfrm>
              <a:off x="2263410" y="251284"/>
              <a:ext cx="3006871" cy="672310"/>
            </a:xfrm>
            <a:prstGeom prst="roundRect">
              <a:avLst>
                <a:gd name="adj" fmla="val 16670"/>
              </a:avLst>
            </a:prstGeom>
            <a:grpFill/>
            <a:ln>
              <a:solidFill>
                <a:srgbClr val="000090"/>
              </a:solidFill>
            </a:ln>
          </p:spPr>
          <p:style>
            <a:lnRef idx="0">
              <a:scrgbClr r="0" g="0" b="0"/>
            </a:lnRef>
            <a:fillRef idx="3">
              <a:scrgbClr r="0" g="0" b="0"/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3" name="Rounded Rectangle 5"/>
            <p:cNvSpPr/>
            <p:nvPr/>
          </p:nvSpPr>
          <p:spPr>
            <a:xfrm>
              <a:off x="2296235" y="284109"/>
              <a:ext cx="2941221" cy="60666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b="1" kern="1200" dirty="0" smtClean="0">
                  <a:solidFill>
                    <a:schemeClr val="tx2">
                      <a:lumMod val="75000"/>
                    </a:schemeClr>
                  </a:solidFill>
                </a:rPr>
                <a:t>Constraints Satisfaction</a:t>
              </a:r>
              <a:endParaRPr lang="en-US" sz="2000" b="1" kern="1200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3018701" y="2990235"/>
            <a:ext cx="2300546" cy="466733"/>
            <a:chOff x="4413789" y="1296819"/>
            <a:chExt cx="2300546" cy="843829"/>
          </a:xfrm>
          <a:solidFill>
            <a:schemeClr val="bg1">
              <a:lumMod val="50000"/>
            </a:schemeClr>
          </a:solidFill>
        </p:grpSpPr>
        <p:sp>
          <p:nvSpPr>
            <p:cNvPr id="75" name="Rounded Rectangle 74"/>
            <p:cNvSpPr/>
            <p:nvPr/>
          </p:nvSpPr>
          <p:spPr>
            <a:xfrm>
              <a:off x="4413789" y="1296819"/>
              <a:ext cx="2300546" cy="843829"/>
            </a:xfrm>
            <a:prstGeom prst="roundRect">
              <a:avLst>
                <a:gd name="adj" fmla="val 16670"/>
              </a:avLst>
            </a:prstGeom>
            <a:grpFill/>
            <a:ln>
              <a:solidFill>
                <a:srgbClr val="000090"/>
              </a:solidFill>
            </a:ln>
          </p:spPr>
          <p:style>
            <a:lnRef idx="0">
              <a:scrgbClr r="0" g="0" b="0"/>
            </a:lnRef>
            <a:fillRef idx="3">
              <a:scrgbClr r="0" g="0" b="0"/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6" name="Rounded Rectangle 8"/>
            <p:cNvSpPr/>
            <p:nvPr/>
          </p:nvSpPr>
          <p:spPr>
            <a:xfrm>
              <a:off x="4570088" y="1296819"/>
              <a:ext cx="2045918" cy="843829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t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b="1" kern="1200" dirty="0" smtClean="0">
                  <a:solidFill>
                    <a:srgbClr val="17375E"/>
                  </a:solidFill>
                </a:rPr>
                <a:t>Model Lookup</a:t>
              </a:r>
              <a:endParaRPr lang="en-US" sz="2000" b="1" kern="1200" dirty="0">
                <a:solidFill>
                  <a:srgbClr val="17375E"/>
                </a:solidFill>
              </a:endParaRPr>
            </a:p>
          </p:txBody>
        </p:sp>
      </p:grpSp>
      <p:grpSp>
        <p:nvGrpSpPr>
          <p:cNvPr id="77" name="Group 76"/>
          <p:cNvGrpSpPr/>
          <p:nvPr/>
        </p:nvGrpSpPr>
        <p:grpSpPr>
          <a:xfrm>
            <a:off x="3175000" y="3406395"/>
            <a:ext cx="2105312" cy="1038605"/>
            <a:chOff x="5313460" y="1959750"/>
            <a:chExt cx="2210416" cy="1512215"/>
          </a:xfrm>
          <a:solidFill>
            <a:schemeClr val="bg1">
              <a:lumMod val="50000"/>
            </a:schemeClr>
          </a:solidFill>
        </p:grpSpPr>
        <p:sp>
          <p:nvSpPr>
            <p:cNvPr id="78" name="Rectangle 77"/>
            <p:cNvSpPr/>
            <p:nvPr/>
          </p:nvSpPr>
          <p:spPr>
            <a:xfrm>
              <a:off x="5313461" y="2135689"/>
              <a:ext cx="2210415" cy="1336276"/>
            </a:xfrm>
            <a:prstGeom prst="rect">
              <a:avLst/>
            </a:prstGeom>
            <a:grpFill/>
            <a:ln>
              <a:solidFill>
                <a:srgbClr val="00009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9" name="Rectangle 78"/>
            <p:cNvSpPr/>
            <p:nvPr/>
          </p:nvSpPr>
          <p:spPr>
            <a:xfrm>
              <a:off x="5313460" y="1959750"/>
              <a:ext cx="2210415" cy="1512215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3340" tIns="53340" rIns="53340" bIns="53340" numCol="1" spcCol="1270" anchor="t" anchorCtr="0">
              <a:noAutofit/>
            </a:bodyPr>
            <a:lstStyle/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600" kern="1200" dirty="0" smtClean="0">
                  <a:solidFill>
                    <a:schemeClr val="tx1"/>
                  </a:solidFill>
                </a:rPr>
                <a:t>Find Model</a:t>
              </a:r>
              <a:endParaRPr lang="en-US" sz="1600" kern="1200" dirty="0">
                <a:solidFill>
                  <a:schemeClr val="tx1"/>
                </a:solidFill>
              </a:endParaRPr>
            </a:p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500" b="1" kern="1200" dirty="0" smtClean="0">
                <a:solidFill>
                  <a:schemeClr val="tx1"/>
                </a:solidFill>
              </a:endParaRPr>
            </a:p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600" b="1" strike="dblStrike" kern="1200" dirty="0" smtClean="0">
                  <a:solidFill>
                    <a:schemeClr val="tx1"/>
                  </a:solidFill>
                </a:rPr>
                <a:t>Find Model Template</a:t>
              </a:r>
              <a:endParaRPr lang="en-US" sz="1600" b="1" strike="dblStrike" kern="1200" dirty="0">
                <a:solidFill>
                  <a:schemeClr val="tx1"/>
                </a:solidFill>
              </a:endParaRPr>
            </a:p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500" b="1" kern="1200" dirty="0">
                <a:solidFill>
                  <a:schemeClr val="tx1"/>
                </a:solidFill>
              </a:endParaRPr>
            </a:p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600" b="1" kern="1200" dirty="0" smtClean="0">
                  <a:solidFill>
                    <a:schemeClr val="tx1"/>
                  </a:solidFill>
                </a:rPr>
                <a:t>Generate Model</a:t>
              </a:r>
              <a:endParaRPr lang="en-US" sz="1600" b="1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718154" y="4552041"/>
            <a:ext cx="2300546" cy="535977"/>
            <a:chOff x="4413789" y="1296819"/>
            <a:chExt cx="2300546" cy="843829"/>
          </a:xfrm>
          <a:solidFill>
            <a:schemeClr val="bg1">
              <a:lumMod val="50000"/>
            </a:schemeClr>
          </a:solidFill>
        </p:grpSpPr>
        <p:sp>
          <p:nvSpPr>
            <p:cNvPr id="81" name="Rounded Rectangle 80"/>
            <p:cNvSpPr/>
            <p:nvPr/>
          </p:nvSpPr>
          <p:spPr>
            <a:xfrm>
              <a:off x="4413789" y="1296819"/>
              <a:ext cx="2300546" cy="843829"/>
            </a:xfrm>
            <a:prstGeom prst="roundRect">
              <a:avLst>
                <a:gd name="adj" fmla="val 16670"/>
              </a:avLst>
            </a:prstGeom>
            <a:grpFill/>
            <a:ln>
              <a:solidFill>
                <a:srgbClr val="000090"/>
              </a:solidFill>
            </a:ln>
          </p:spPr>
          <p:style>
            <a:lnRef idx="0">
              <a:scrgbClr r="0" g="0" b="0"/>
            </a:lnRef>
            <a:fillRef idx="3">
              <a:scrgbClr r="0" g="0" b="0"/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2" name="Rounded Rectangle 8"/>
            <p:cNvSpPr/>
            <p:nvPr/>
          </p:nvSpPr>
          <p:spPr>
            <a:xfrm>
              <a:off x="4454989" y="1338019"/>
              <a:ext cx="2218146" cy="761429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t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b="1" kern="1200" dirty="0" smtClean="0">
                  <a:solidFill>
                    <a:srgbClr val="17375E"/>
                  </a:solidFill>
                </a:rPr>
                <a:t>Model Checking</a:t>
              </a:r>
              <a:endParaRPr lang="en-US" sz="2000" b="1" kern="1200" dirty="0">
                <a:solidFill>
                  <a:srgbClr val="17375E"/>
                </a:solidFill>
              </a:endParaRPr>
            </a:p>
          </p:txBody>
        </p:sp>
      </p:grpSp>
      <p:sp>
        <p:nvSpPr>
          <p:cNvPr id="86" name="Bent-Up Arrow 85"/>
          <p:cNvSpPr/>
          <p:nvPr/>
        </p:nvSpPr>
        <p:spPr>
          <a:xfrm rot="16200000" flipH="1">
            <a:off x="3350883" y="4042263"/>
            <a:ext cx="619033" cy="1283397"/>
          </a:xfrm>
          <a:prstGeom prst="bentUpArrow">
            <a:avLst>
              <a:gd name="adj1" fmla="val 19863"/>
              <a:gd name="adj2" fmla="val 25000"/>
              <a:gd name="adj3" fmla="val 35780"/>
            </a:avLst>
          </a:prstGeom>
          <a:solidFill>
            <a:schemeClr val="bg1">
              <a:lumMod val="50000"/>
            </a:schemeClr>
          </a:solidFill>
          <a:ln>
            <a:solidFill>
              <a:srgbClr val="000090"/>
            </a:solidFill>
          </a:ln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2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88" name="Group 87"/>
          <p:cNvGrpSpPr/>
          <p:nvPr/>
        </p:nvGrpSpPr>
        <p:grpSpPr>
          <a:xfrm>
            <a:off x="1665111" y="1647199"/>
            <a:ext cx="2107726" cy="963357"/>
            <a:chOff x="5313460" y="2135687"/>
            <a:chExt cx="2210416" cy="1336278"/>
          </a:xfrm>
          <a:solidFill>
            <a:schemeClr val="bg1">
              <a:lumMod val="50000"/>
            </a:schemeClr>
          </a:solidFill>
        </p:grpSpPr>
        <p:sp>
          <p:nvSpPr>
            <p:cNvPr id="89" name="Rectangle 88"/>
            <p:cNvSpPr/>
            <p:nvPr/>
          </p:nvSpPr>
          <p:spPr>
            <a:xfrm>
              <a:off x="5313461" y="2135689"/>
              <a:ext cx="2210415" cy="1336276"/>
            </a:xfrm>
            <a:prstGeom prst="rect">
              <a:avLst/>
            </a:prstGeom>
            <a:grpFill/>
            <a:ln>
              <a:solidFill>
                <a:srgbClr val="00009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90" name="Rectangle 89"/>
            <p:cNvSpPr/>
            <p:nvPr/>
          </p:nvSpPr>
          <p:spPr>
            <a:xfrm>
              <a:off x="5313460" y="2135687"/>
              <a:ext cx="2210415" cy="1336275"/>
            </a:xfrm>
            <a:prstGeom prst="rect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3340" tIns="53340" rIns="53340" bIns="53340" numCol="1" spcCol="1270" anchor="t" anchorCtr="0">
              <a:noAutofit/>
            </a:bodyPr>
            <a:lstStyle/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600" kern="1200" dirty="0" smtClean="0">
                  <a:solidFill>
                    <a:srgbClr val="000000"/>
                  </a:solidFill>
                </a:rPr>
                <a:t>Filter out constraints environment:</a:t>
              </a:r>
            </a:p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500" b="1" kern="1200" dirty="0">
                <a:solidFill>
                  <a:srgbClr val="000000"/>
                </a:solidFill>
              </a:endParaRPr>
            </a:p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600" b="1" kern="1200" dirty="0" smtClean="0">
                  <a:solidFill>
                    <a:srgbClr val="000000"/>
                  </a:solidFill>
                </a:rPr>
                <a:t>Satisfy Constraint</a:t>
              </a:r>
              <a:endParaRPr lang="en-US" sz="1600" b="1" kern="1200" dirty="0">
                <a:solidFill>
                  <a:srgbClr val="000000"/>
                </a:solidFill>
              </a:endParaRPr>
            </a:p>
          </p:txBody>
        </p:sp>
      </p:grpSp>
      <p:sp>
        <p:nvSpPr>
          <p:cNvPr id="91" name="Bent-Up Arrow 90"/>
          <p:cNvSpPr/>
          <p:nvPr/>
        </p:nvSpPr>
        <p:spPr>
          <a:xfrm rot="10800000" flipH="1">
            <a:off x="3564311" y="2356556"/>
            <a:ext cx="626690" cy="584950"/>
          </a:xfrm>
          <a:prstGeom prst="bentUpArrow">
            <a:avLst>
              <a:gd name="adj1" fmla="val 18472"/>
              <a:gd name="adj2" fmla="val 25000"/>
              <a:gd name="adj3" fmla="val 25919"/>
            </a:avLst>
          </a:prstGeom>
          <a:solidFill>
            <a:schemeClr val="bg1">
              <a:lumMod val="50000"/>
            </a:schemeClr>
          </a:solidFill>
          <a:ln>
            <a:solidFill>
              <a:srgbClr val="000090"/>
            </a:solidFill>
          </a:ln>
        </p:spPr>
        <p:style>
          <a:lnRef idx="0">
            <a:scrgbClr r="0" g="0" b="0"/>
          </a:lnRef>
          <a:fillRef idx="1">
            <a:scrgbClr r="0" g="0" b="0"/>
          </a:fillRef>
          <a:effectRef idx="2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100" name="Group 99"/>
          <p:cNvGrpSpPr/>
          <p:nvPr/>
        </p:nvGrpSpPr>
        <p:grpSpPr>
          <a:xfrm>
            <a:off x="4773334" y="4689004"/>
            <a:ext cx="2890514" cy="683800"/>
            <a:chOff x="6098263" y="3625246"/>
            <a:chExt cx="2890514" cy="543054"/>
          </a:xfrm>
          <a:solidFill>
            <a:srgbClr val="000000"/>
          </a:solidFill>
        </p:grpSpPr>
        <p:sp>
          <p:nvSpPr>
            <p:cNvPr id="101" name="Rounded Rectangle 100"/>
            <p:cNvSpPr/>
            <p:nvPr/>
          </p:nvSpPr>
          <p:spPr>
            <a:xfrm>
              <a:off x="6098263" y="3625246"/>
              <a:ext cx="2890514" cy="543054"/>
            </a:xfrm>
            <a:prstGeom prst="roundRect">
              <a:avLst>
                <a:gd name="adj" fmla="val 16670"/>
              </a:avLst>
            </a:prstGeom>
            <a:grpFill/>
            <a:ln>
              <a:solidFill>
                <a:srgbClr val="000090"/>
              </a:solidFill>
            </a:ln>
          </p:spPr>
          <p:style>
            <a:lnRef idx="0">
              <a:scrgbClr r="0" g="0" b="0"/>
            </a:lnRef>
            <a:fillRef idx="3">
              <a:scrgbClr r="0" g="0" b="0"/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2" name="Rounded Rectangle 12"/>
            <p:cNvSpPr/>
            <p:nvPr/>
          </p:nvSpPr>
          <p:spPr>
            <a:xfrm>
              <a:off x="6124777" y="3651760"/>
              <a:ext cx="2837486" cy="490026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b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b="1" kern="1200" dirty="0" smtClean="0">
                  <a:solidFill>
                    <a:schemeClr val="tx1"/>
                  </a:solidFill>
                </a:rPr>
                <a:t>Model Generation from Model template</a:t>
              </a:r>
              <a:endParaRPr lang="en-US" sz="2000" b="1" kern="1200" dirty="0">
                <a:solidFill>
                  <a:schemeClr val="tx1"/>
                </a:solidFill>
              </a:endParaRPr>
            </a:p>
          </p:txBody>
        </p:sp>
      </p:grpSp>
      <p:sp>
        <p:nvSpPr>
          <p:cNvPr id="103" name="Bent-Up Arrow 102"/>
          <p:cNvSpPr/>
          <p:nvPr/>
        </p:nvSpPr>
        <p:spPr>
          <a:xfrm rot="10800000" flipH="1">
            <a:off x="5220918" y="3875392"/>
            <a:ext cx="834263" cy="799500"/>
          </a:xfrm>
          <a:prstGeom prst="bentUpArrow">
            <a:avLst>
              <a:gd name="adj1" fmla="val 13096"/>
              <a:gd name="adj2" fmla="val 13609"/>
              <a:gd name="adj3" fmla="val 19073"/>
            </a:avLst>
          </a:prstGeom>
          <a:solidFill>
            <a:srgbClr val="000000"/>
          </a:solidFill>
          <a:ln>
            <a:solidFill>
              <a:srgbClr val="000090"/>
            </a:solidFill>
          </a:ln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2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104" name="Group 103"/>
          <p:cNvGrpSpPr/>
          <p:nvPr/>
        </p:nvGrpSpPr>
        <p:grpSpPr>
          <a:xfrm>
            <a:off x="5319247" y="5337306"/>
            <a:ext cx="2935753" cy="1393694"/>
            <a:chOff x="5313460" y="2135687"/>
            <a:chExt cx="2210416" cy="1336278"/>
          </a:xfrm>
          <a:solidFill>
            <a:srgbClr val="000000"/>
          </a:solidFill>
        </p:grpSpPr>
        <p:sp>
          <p:nvSpPr>
            <p:cNvPr id="105" name="Rectangle 104"/>
            <p:cNvSpPr/>
            <p:nvPr/>
          </p:nvSpPr>
          <p:spPr>
            <a:xfrm>
              <a:off x="5313461" y="2135689"/>
              <a:ext cx="2210415" cy="1336276"/>
            </a:xfrm>
            <a:prstGeom prst="rect">
              <a:avLst/>
            </a:prstGeom>
            <a:grpFill/>
            <a:ln>
              <a:solidFill>
                <a:srgbClr val="00009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6" name="Rectangle 105"/>
            <p:cNvSpPr/>
            <p:nvPr/>
          </p:nvSpPr>
          <p:spPr>
            <a:xfrm>
              <a:off x="5313460" y="2135687"/>
              <a:ext cx="2210415" cy="1336275"/>
            </a:xfrm>
            <a:prstGeom prst="rect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3340" tIns="53340" rIns="53340" bIns="53340" numCol="1" spcCol="1270" anchor="t" anchorCtr="0">
              <a:noAutofit/>
            </a:bodyPr>
            <a:lstStyle/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600" b="1" kern="1200" dirty="0" smtClean="0">
                  <a:solidFill>
                    <a:schemeClr val="tx1"/>
                  </a:solidFill>
                </a:rPr>
                <a:t>Deduce template arguments</a:t>
              </a:r>
            </a:p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600" dirty="0" smtClean="0">
                  <a:solidFill>
                    <a:schemeClr val="tx1"/>
                  </a:solidFill>
                </a:rPr>
                <a:t>Create model</a:t>
              </a:r>
              <a:endParaRPr lang="en-US" sz="1600" dirty="0">
                <a:solidFill>
                  <a:schemeClr val="tx1"/>
                </a:solidFill>
              </a:endParaRPr>
            </a:p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600" kern="1200" dirty="0" smtClean="0">
                  <a:solidFill>
                    <a:schemeClr val="tx1"/>
                  </a:solidFill>
                </a:rPr>
                <a:t>Build Content</a:t>
              </a:r>
            </a:p>
            <a:p>
              <a:pPr marL="365760" lvl="2" indent="-182880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600" b="1" kern="1200" dirty="0" smtClean="0">
                  <a:solidFill>
                    <a:schemeClr val="tx1"/>
                  </a:solidFill>
                </a:rPr>
                <a:t>Refinements</a:t>
              </a:r>
              <a:endParaRPr lang="en-US" sz="1600" b="1" dirty="0">
                <a:solidFill>
                  <a:schemeClr val="tx1"/>
                </a:solidFill>
              </a:endParaRPr>
            </a:p>
            <a:p>
              <a:pPr marL="365760" lvl="2" indent="-182880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600" b="1" kern="1200" dirty="0" smtClean="0">
                  <a:solidFill>
                    <a:schemeClr val="tx1"/>
                  </a:solidFill>
                </a:rPr>
                <a:t>Requirements</a:t>
              </a:r>
              <a:endParaRPr lang="en-US" sz="1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4506648" y="1340554"/>
            <a:ext cx="4269156" cy="5004873"/>
            <a:chOff x="4506648" y="1340553"/>
            <a:chExt cx="4269156" cy="5004873"/>
          </a:xfrm>
          <a:solidFill>
            <a:schemeClr val="tx1"/>
          </a:solidFill>
        </p:grpSpPr>
        <p:sp>
          <p:nvSpPr>
            <p:cNvPr id="111" name="Bent-Up Arrow 110"/>
            <p:cNvSpPr/>
            <p:nvPr/>
          </p:nvSpPr>
          <p:spPr>
            <a:xfrm rot="10800000" flipH="1" flipV="1">
              <a:off x="7295444" y="5021701"/>
              <a:ext cx="1480360" cy="1323725"/>
            </a:xfrm>
            <a:prstGeom prst="bentUpArrow">
              <a:avLst>
                <a:gd name="adj1" fmla="val 8832"/>
                <a:gd name="adj2" fmla="val 4015"/>
                <a:gd name="adj3" fmla="val 0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2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2" name="Bent-Up Arrow 111"/>
            <p:cNvSpPr/>
            <p:nvPr/>
          </p:nvSpPr>
          <p:spPr>
            <a:xfrm rot="10800000" flipH="1" flipV="1">
              <a:off x="8142111" y="4244824"/>
              <a:ext cx="633693" cy="1323728"/>
            </a:xfrm>
            <a:custGeom>
              <a:avLst/>
              <a:gdLst>
                <a:gd name="connsiteX0" fmla="*/ 0 w 633693"/>
                <a:gd name="connsiteY0" fmla="*/ 1208801 h 1323728"/>
                <a:gd name="connsiteX1" fmla="*/ 550787 w 633693"/>
                <a:gd name="connsiteY1" fmla="*/ 1208801 h 1323728"/>
                <a:gd name="connsiteX2" fmla="*/ 550787 w 633693"/>
                <a:gd name="connsiteY2" fmla="*/ 0 h 1323728"/>
                <a:gd name="connsiteX3" fmla="*/ 582807 w 633693"/>
                <a:gd name="connsiteY3" fmla="*/ 0 h 1323728"/>
                <a:gd name="connsiteX4" fmla="*/ 608250 w 633693"/>
                <a:gd name="connsiteY4" fmla="*/ 0 h 1323728"/>
                <a:gd name="connsiteX5" fmla="*/ 633693 w 633693"/>
                <a:gd name="connsiteY5" fmla="*/ 0 h 1323728"/>
                <a:gd name="connsiteX6" fmla="*/ 665714 w 633693"/>
                <a:gd name="connsiteY6" fmla="*/ 0 h 1323728"/>
                <a:gd name="connsiteX7" fmla="*/ 665714 w 633693"/>
                <a:gd name="connsiteY7" fmla="*/ 1323728 h 1323728"/>
                <a:gd name="connsiteX8" fmla="*/ 0 w 633693"/>
                <a:gd name="connsiteY8" fmla="*/ 1323728 h 1323728"/>
                <a:gd name="connsiteX9" fmla="*/ 0 w 633693"/>
                <a:gd name="connsiteY9" fmla="*/ 1208801 h 1323728"/>
                <a:gd name="connsiteX0" fmla="*/ 0 w 665714"/>
                <a:gd name="connsiteY0" fmla="*/ 1208801 h 1323728"/>
                <a:gd name="connsiteX1" fmla="*/ 494343 w 665714"/>
                <a:gd name="connsiteY1" fmla="*/ 1208801 h 1323728"/>
                <a:gd name="connsiteX2" fmla="*/ 550787 w 665714"/>
                <a:gd name="connsiteY2" fmla="*/ 0 h 1323728"/>
                <a:gd name="connsiteX3" fmla="*/ 582807 w 665714"/>
                <a:gd name="connsiteY3" fmla="*/ 0 h 1323728"/>
                <a:gd name="connsiteX4" fmla="*/ 608250 w 665714"/>
                <a:gd name="connsiteY4" fmla="*/ 0 h 1323728"/>
                <a:gd name="connsiteX5" fmla="*/ 633693 w 665714"/>
                <a:gd name="connsiteY5" fmla="*/ 0 h 1323728"/>
                <a:gd name="connsiteX6" fmla="*/ 665714 w 665714"/>
                <a:gd name="connsiteY6" fmla="*/ 0 h 1323728"/>
                <a:gd name="connsiteX7" fmla="*/ 665714 w 665714"/>
                <a:gd name="connsiteY7" fmla="*/ 1323728 h 1323728"/>
                <a:gd name="connsiteX8" fmla="*/ 0 w 665714"/>
                <a:gd name="connsiteY8" fmla="*/ 1323728 h 1323728"/>
                <a:gd name="connsiteX9" fmla="*/ 0 w 665714"/>
                <a:gd name="connsiteY9" fmla="*/ 1208801 h 1323728"/>
                <a:gd name="connsiteX0" fmla="*/ 0 w 665714"/>
                <a:gd name="connsiteY0" fmla="*/ 1208801 h 1323728"/>
                <a:gd name="connsiteX1" fmla="*/ 494343 w 665714"/>
                <a:gd name="connsiteY1" fmla="*/ 1208801 h 1323728"/>
                <a:gd name="connsiteX2" fmla="*/ 550787 w 665714"/>
                <a:gd name="connsiteY2" fmla="*/ 0 h 1323728"/>
                <a:gd name="connsiteX3" fmla="*/ 582807 w 665714"/>
                <a:gd name="connsiteY3" fmla="*/ 0 h 1323728"/>
                <a:gd name="connsiteX4" fmla="*/ 608250 w 665714"/>
                <a:gd name="connsiteY4" fmla="*/ 0 h 1323728"/>
                <a:gd name="connsiteX5" fmla="*/ 633693 w 665714"/>
                <a:gd name="connsiteY5" fmla="*/ 0 h 1323728"/>
                <a:gd name="connsiteX6" fmla="*/ 665714 w 665714"/>
                <a:gd name="connsiteY6" fmla="*/ 0 h 1323728"/>
                <a:gd name="connsiteX7" fmla="*/ 623381 w 665714"/>
                <a:gd name="connsiteY7" fmla="*/ 1309617 h 1323728"/>
                <a:gd name="connsiteX8" fmla="*/ 0 w 665714"/>
                <a:gd name="connsiteY8" fmla="*/ 1323728 h 1323728"/>
                <a:gd name="connsiteX9" fmla="*/ 0 w 665714"/>
                <a:gd name="connsiteY9" fmla="*/ 1208801 h 1323728"/>
                <a:gd name="connsiteX0" fmla="*/ 0 w 665714"/>
                <a:gd name="connsiteY0" fmla="*/ 1208801 h 1323728"/>
                <a:gd name="connsiteX1" fmla="*/ 494343 w 665714"/>
                <a:gd name="connsiteY1" fmla="*/ 1208801 h 1323728"/>
                <a:gd name="connsiteX2" fmla="*/ 550787 w 665714"/>
                <a:gd name="connsiteY2" fmla="*/ 0 h 1323728"/>
                <a:gd name="connsiteX3" fmla="*/ 582807 w 665714"/>
                <a:gd name="connsiteY3" fmla="*/ 0 h 1323728"/>
                <a:gd name="connsiteX4" fmla="*/ 594138 w 665714"/>
                <a:gd name="connsiteY4" fmla="*/ 14112 h 1323728"/>
                <a:gd name="connsiteX5" fmla="*/ 633693 w 665714"/>
                <a:gd name="connsiteY5" fmla="*/ 0 h 1323728"/>
                <a:gd name="connsiteX6" fmla="*/ 665714 w 665714"/>
                <a:gd name="connsiteY6" fmla="*/ 0 h 1323728"/>
                <a:gd name="connsiteX7" fmla="*/ 623381 w 665714"/>
                <a:gd name="connsiteY7" fmla="*/ 1309617 h 1323728"/>
                <a:gd name="connsiteX8" fmla="*/ 0 w 665714"/>
                <a:gd name="connsiteY8" fmla="*/ 1323728 h 1323728"/>
                <a:gd name="connsiteX9" fmla="*/ 0 w 665714"/>
                <a:gd name="connsiteY9" fmla="*/ 1208801 h 1323728"/>
                <a:gd name="connsiteX0" fmla="*/ 0 w 633693"/>
                <a:gd name="connsiteY0" fmla="*/ 1208801 h 1323728"/>
                <a:gd name="connsiteX1" fmla="*/ 494343 w 633693"/>
                <a:gd name="connsiteY1" fmla="*/ 1208801 h 1323728"/>
                <a:gd name="connsiteX2" fmla="*/ 550787 w 633693"/>
                <a:gd name="connsiteY2" fmla="*/ 0 h 1323728"/>
                <a:gd name="connsiteX3" fmla="*/ 582807 w 633693"/>
                <a:gd name="connsiteY3" fmla="*/ 0 h 1323728"/>
                <a:gd name="connsiteX4" fmla="*/ 594138 w 633693"/>
                <a:gd name="connsiteY4" fmla="*/ 14112 h 1323728"/>
                <a:gd name="connsiteX5" fmla="*/ 633693 w 633693"/>
                <a:gd name="connsiteY5" fmla="*/ 0 h 1323728"/>
                <a:gd name="connsiteX6" fmla="*/ 609270 w 633693"/>
                <a:gd name="connsiteY6" fmla="*/ 0 h 1323728"/>
                <a:gd name="connsiteX7" fmla="*/ 623381 w 633693"/>
                <a:gd name="connsiteY7" fmla="*/ 1309617 h 1323728"/>
                <a:gd name="connsiteX8" fmla="*/ 0 w 633693"/>
                <a:gd name="connsiteY8" fmla="*/ 1323728 h 1323728"/>
                <a:gd name="connsiteX9" fmla="*/ 0 w 633693"/>
                <a:gd name="connsiteY9" fmla="*/ 1208801 h 1323728"/>
                <a:gd name="connsiteX0" fmla="*/ 0 w 633693"/>
                <a:gd name="connsiteY0" fmla="*/ 1208801 h 1323728"/>
                <a:gd name="connsiteX1" fmla="*/ 494343 w 633693"/>
                <a:gd name="connsiteY1" fmla="*/ 1208801 h 1323728"/>
                <a:gd name="connsiteX2" fmla="*/ 508000 w 633693"/>
                <a:gd name="connsiteY2" fmla="*/ 16732 h 1323728"/>
                <a:gd name="connsiteX3" fmla="*/ 550787 w 633693"/>
                <a:gd name="connsiteY3" fmla="*/ 0 h 1323728"/>
                <a:gd name="connsiteX4" fmla="*/ 582807 w 633693"/>
                <a:gd name="connsiteY4" fmla="*/ 0 h 1323728"/>
                <a:gd name="connsiteX5" fmla="*/ 594138 w 633693"/>
                <a:gd name="connsiteY5" fmla="*/ 14112 h 1323728"/>
                <a:gd name="connsiteX6" fmla="*/ 633693 w 633693"/>
                <a:gd name="connsiteY6" fmla="*/ 0 h 1323728"/>
                <a:gd name="connsiteX7" fmla="*/ 609270 w 633693"/>
                <a:gd name="connsiteY7" fmla="*/ 0 h 1323728"/>
                <a:gd name="connsiteX8" fmla="*/ 623381 w 633693"/>
                <a:gd name="connsiteY8" fmla="*/ 1309617 h 1323728"/>
                <a:gd name="connsiteX9" fmla="*/ 0 w 633693"/>
                <a:gd name="connsiteY9" fmla="*/ 1323728 h 1323728"/>
                <a:gd name="connsiteX10" fmla="*/ 0 w 633693"/>
                <a:gd name="connsiteY10" fmla="*/ 1208801 h 1323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33693" h="1323728">
                  <a:moveTo>
                    <a:pt x="0" y="1208801"/>
                  </a:moveTo>
                  <a:lnTo>
                    <a:pt x="494343" y="1208801"/>
                  </a:lnTo>
                  <a:cubicBezTo>
                    <a:pt x="513006" y="825556"/>
                    <a:pt x="489337" y="399977"/>
                    <a:pt x="508000" y="16732"/>
                  </a:cubicBezTo>
                  <a:lnTo>
                    <a:pt x="550787" y="0"/>
                  </a:lnTo>
                  <a:lnTo>
                    <a:pt x="582807" y="0"/>
                  </a:lnTo>
                  <a:lnTo>
                    <a:pt x="594138" y="14112"/>
                  </a:lnTo>
                  <a:lnTo>
                    <a:pt x="633693" y="0"/>
                  </a:lnTo>
                  <a:lnTo>
                    <a:pt x="609270" y="0"/>
                  </a:lnTo>
                  <a:lnTo>
                    <a:pt x="623381" y="1309617"/>
                  </a:lnTo>
                  <a:lnTo>
                    <a:pt x="0" y="1323728"/>
                  </a:lnTo>
                  <a:lnTo>
                    <a:pt x="0" y="1208801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2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8" name="Bent-Up Arrow 47"/>
            <p:cNvSpPr/>
            <p:nvPr/>
          </p:nvSpPr>
          <p:spPr>
            <a:xfrm rot="16200000">
              <a:off x="4138789" y="1708412"/>
              <a:ext cx="5004873" cy="4269156"/>
            </a:xfrm>
            <a:prstGeom prst="bentUpArrow">
              <a:avLst>
                <a:gd name="adj1" fmla="val 3306"/>
                <a:gd name="adj2" fmla="val 3195"/>
                <a:gd name="adj3" fmla="val 5303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2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  <p:sp>
        <p:nvSpPr>
          <p:cNvPr id="44" name="Title 1"/>
          <p:cNvSpPr>
            <a:spLocks noGrp="1"/>
          </p:cNvSpPr>
          <p:nvPr>
            <p:ph type="title"/>
          </p:nvPr>
        </p:nvSpPr>
        <p:spPr>
          <a:xfrm>
            <a:off x="262293" y="274638"/>
            <a:ext cx="8683262" cy="840140"/>
          </a:xfrm>
        </p:spPr>
        <p:txBody>
          <a:bodyPr/>
          <a:lstStyle/>
          <a:p>
            <a:r>
              <a:rPr lang="en-US" sz="4000" dirty="0" smtClean="0"/>
              <a:t>Palo Alto Instantiation: </a:t>
            </a:r>
            <a:r>
              <a:rPr lang="en-US" sz="4000" dirty="0" err="1" smtClean="0"/>
              <a:t>Sema</a:t>
            </a:r>
            <a:endParaRPr lang="en-US" sz="4000" dirty="0"/>
          </a:p>
        </p:txBody>
      </p:sp>
      <p:grpSp>
        <p:nvGrpSpPr>
          <p:cNvPr id="45" name="Group 44"/>
          <p:cNvGrpSpPr/>
          <p:nvPr/>
        </p:nvGrpSpPr>
        <p:grpSpPr>
          <a:xfrm>
            <a:off x="347015" y="5021701"/>
            <a:ext cx="2138223" cy="1526642"/>
            <a:chOff x="5313460" y="2135687"/>
            <a:chExt cx="2210416" cy="1336278"/>
          </a:xfrm>
        </p:grpSpPr>
        <p:sp>
          <p:nvSpPr>
            <p:cNvPr id="46" name="Rectangle 45"/>
            <p:cNvSpPr/>
            <p:nvPr/>
          </p:nvSpPr>
          <p:spPr>
            <a:xfrm>
              <a:off x="5313461" y="2135689"/>
              <a:ext cx="2210415" cy="1336276"/>
            </a:xfrm>
            <a:prstGeom prst="rect">
              <a:avLst/>
            </a:prstGeom>
            <a:solidFill>
              <a:schemeClr val="bg2"/>
            </a:solidFill>
            <a:ln>
              <a:solidFill>
                <a:srgbClr val="00009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7" name="Rectangle 46"/>
            <p:cNvSpPr/>
            <p:nvPr/>
          </p:nvSpPr>
          <p:spPr>
            <a:xfrm>
              <a:off x="5313460" y="2135687"/>
              <a:ext cx="2210415" cy="1336275"/>
            </a:xfrm>
            <a:prstGeom prst="rect">
              <a:avLst/>
            </a:prstGeom>
            <a:solidFill>
              <a:srgbClr val="D9D9D9"/>
            </a:solidFill>
            <a:ln>
              <a:solidFill>
                <a:srgbClr val="000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3340" tIns="53340" rIns="53340" bIns="53340" numCol="1" spcCol="1270" anchor="t" anchorCtr="0">
              <a:noAutofit/>
            </a:bodyPr>
            <a:lstStyle/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600" b="1" kern="1200" dirty="0" smtClean="0">
                  <a:solidFill>
                    <a:srgbClr val="000000"/>
                  </a:solidFill>
                </a:rPr>
                <a:t>Refinements:</a:t>
              </a:r>
              <a:endParaRPr lang="en-US" sz="1600" b="1" kern="1200" dirty="0">
                <a:solidFill>
                  <a:srgbClr val="000000"/>
                </a:solidFill>
              </a:endParaRPr>
            </a:p>
            <a:p>
              <a:pPr marL="0" lvl="1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endParaRPr lang="en-US" sz="1000" b="1" kern="1200" dirty="0">
                <a:solidFill>
                  <a:srgbClr val="000000"/>
                </a:solidFill>
              </a:endParaRPr>
            </a:p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600" kern="1200" dirty="0" smtClean="0">
                  <a:solidFill>
                    <a:srgbClr val="000090"/>
                  </a:solidFill>
                </a:rPr>
                <a:t>Requirements:</a:t>
              </a:r>
              <a:endParaRPr lang="en-US" sz="1600" dirty="0">
                <a:solidFill>
                  <a:srgbClr val="000090"/>
                </a:solidFill>
              </a:endParaRPr>
            </a:p>
            <a:p>
              <a:pPr marL="365760" lvl="3" indent="-182880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600" kern="1200" dirty="0" smtClean="0">
                  <a:solidFill>
                    <a:srgbClr val="000090"/>
                  </a:solidFill>
                </a:rPr>
                <a:t>If Archetype:    </a:t>
              </a:r>
            </a:p>
            <a:p>
              <a:pPr marL="182880" lvl="3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sz="1600" dirty="0">
                  <a:solidFill>
                    <a:srgbClr val="000090"/>
                  </a:solidFill>
                </a:rPr>
                <a:t> </a:t>
              </a:r>
              <a:r>
                <a:rPr lang="en-US" sz="1600" dirty="0" smtClean="0">
                  <a:solidFill>
                    <a:srgbClr val="000090"/>
                  </a:solidFill>
                </a:rPr>
                <a:t>   Then: </a:t>
              </a:r>
              <a:r>
                <a:rPr lang="en-US" sz="1600" b="1" kern="1200" dirty="0" smtClean="0">
                  <a:solidFill>
                    <a:srgbClr val="000090"/>
                  </a:solidFill>
                </a:rPr>
                <a:t>Substitute</a:t>
              </a:r>
            </a:p>
            <a:p>
              <a:pPr marL="182880" lvl="3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sz="1600" dirty="0">
                  <a:solidFill>
                    <a:srgbClr val="000090"/>
                  </a:solidFill>
                </a:rPr>
                <a:t> </a:t>
              </a:r>
              <a:r>
                <a:rPr lang="en-US" sz="1600" dirty="0" smtClean="0">
                  <a:solidFill>
                    <a:srgbClr val="000090"/>
                  </a:solidFill>
                </a:rPr>
                <a:t>   Else:</a:t>
              </a:r>
              <a:r>
                <a:rPr lang="en-US" sz="1600" kern="1200" dirty="0" smtClean="0">
                  <a:solidFill>
                    <a:srgbClr val="000090"/>
                  </a:solidFill>
                </a:rPr>
                <a:t> </a:t>
              </a:r>
              <a:r>
                <a:rPr lang="en-US" sz="1600" b="1" kern="1200" dirty="0" smtClean="0">
                  <a:solidFill>
                    <a:srgbClr val="000090"/>
                  </a:solidFill>
                </a:rPr>
                <a:t>Satisfy</a:t>
              </a:r>
              <a:endParaRPr lang="en-US" sz="1600" b="1" kern="1200" dirty="0">
                <a:solidFill>
                  <a:srgbClr val="000090"/>
                </a:solidFill>
              </a:endParaRPr>
            </a:p>
          </p:txBody>
        </p:sp>
      </p:grpSp>
      <p:sp>
        <p:nvSpPr>
          <p:cNvPr id="87" name="Bent-Up Arrow 86"/>
          <p:cNvSpPr/>
          <p:nvPr/>
        </p:nvSpPr>
        <p:spPr>
          <a:xfrm rot="16200000" flipV="1">
            <a:off x="-825332" y="2671099"/>
            <a:ext cx="3721296" cy="1060203"/>
          </a:xfrm>
          <a:prstGeom prst="bentUpArrow">
            <a:avLst>
              <a:gd name="adj1" fmla="val 11314"/>
              <a:gd name="adj2" fmla="val 11672"/>
              <a:gd name="adj3" fmla="val 13932"/>
            </a:avLst>
          </a:prstGeom>
          <a:solidFill>
            <a:schemeClr val="bg1">
              <a:lumMod val="50000"/>
            </a:schemeClr>
          </a:solidFill>
          <a:ln>
            <a:solidFill>
              <a:srgbClr val="000090"/>
            </a:solidFill>
          </a:ln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2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42" name="Group 41"/>
          <p:cNvGrpSpPr/>
          <p:nvPr/>
        </p:nvGrpSpPr>
        <p:grpSpPr>
          <a:xfrm>
            <a:off x="6694072" y="3450898"/>
            <a:ext cx="1415046" cy="701618"/>
            <a:chOff x="4413789" y="1296819"/>
            <a:chExt cx="2300546" cy="954847"/>
          </a:xfrm>
        </p:grpSpPr>
        <p:sp>
          <p:nvSpPr>
            <p:cNvPr id="43" name="Rounded Rectangle 42"/>
            <p:cNvSpPr/>
            <p:nvPr/>
          </p:nvSpPr>
          <p:spPr>
            <a:xfrm>
              <a:off x="4413789" y="1296819"/>
              <a:ext cx="2300546" cy="843829"/>
            </a:xfrm>
            <a:prstGeom prst="roundRect">
              <a:avLst>
                <a:gd name="adj" fmla="val 16670"/>
              </a:avLst>
            </a:prstGeom>
            <a:solidFill>
              <a:srgbClr val="EEECE1"/>
            </a:solidFill>
            <a:ln>
              <a:solidFill>
                <a:srgbClr val="000090"/>
              </a:solidFill>
            </a:ln>
          </p:spPr>
          <p:style>
            <a:lnRef idx="0">
              <a:scrgbClr r="0" g="0" b="0"/>
            </a:lnRef>
            <a:fillRef idx="3">
              <a:scrgbClr r="0" g="0" b="0"/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9" name="Rounded Rectangle 8"/>
            <p:cNvSpPr/>
            <p:nvPr/>
          </p:nvSpPr>
          <p:spPr>
            <a:xfrm>
              <a:off x="4454989" y="1296820"/>
              <a:ext cx="2218146" cy="95484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t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b="1" kern="1200" dirty="0" smtClean="0">
                  <a:solidFill>
                    <a:srgbClr val="000090"/>
                  </a:solidFill>
                </a:rPr>
                <a:t>Expression Validation</a:t>
              </a:r>
              <a:endParaRPr lang="en-US" sz="2000" b="1" kern="1200" dirty="0">
                <a:solidFill>
                  <a:srgbClr val="000090"/>
                </a:solidFill>
              </a:endParaRP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6144570" y="2068872"/>
            <a:ext cx="2166874" cy="762101"/>
            <a:chOff x="4413789" y="1296819"/>
            <a:chExt cx="2300546" cy="954847"/>
          </a:xfrm>
        </p:grpSpPr>
        <p:sp>
          <p:nvSpPr>
            <p:cNvPr id="51" name="Rounded Rectangle 50"/>
            <p:cNvSpPr/>
            <p:nvPr/>
          </p:nvSpPr>
          <p:spPr>
            <a:xfrm>
              <a:off x="4413789" y="1296819"/>
              <a:ext cx="2300546" cy="843829"/>
            </a:xfrm>
            <a:prstGeom prst="roundRect">
              <a:avLst>
                <a:gd name="adj" fmla="val 16670"/>
              </a:avLst>
            </a:prstGeom>
            <a:solidFill>
              <a:schemeClr val="bg2"/>
            </a:solidFill>
            <a:ln>
              <a:solidFill>
                <a:srgbClr val="000090"/>
              </a:solidFill>
            </a:ln>
          </p:spPr>
          <p:style>
            <a:lnRef idx="0">
              <a:scrgbClr r="0" g="0" b="0"/>
            </a:lnRef>
            <a:fillRef idx="3">
              <a:scrgbClr r="0" g="0" b="0"/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2" name="Rounded Rectangle 8"/>
            <p:cNvSpPr/>
            <p:nvPr/>
          </p:nvSpPr>
          <p:spPr>
            <a:xfrm>
              <a:off x="4454989" y="1296820"/>
              <a:ext cx="2218146" cy="95484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t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b="1" kern="1200" dirty="0" smtClean="0">
                  <a:solidFill>
                    <a:srgbClr val="000090"/>
                  </a:solidFill>
                </a:rPr>
                <a:t>Rebuilding Entity </a:t>
              </a:r>
              <a:r>
                <a:rPr lang="en-US" sz="2000" b="1" dirty="0" smtClean="0">
                  <a:solidFill>
                    <a:srgbClr val="000090"/>
                  </a:solidFill>
                </a:rPr>
                <a:t>R</a:t>
              </a:r>
              <a:r>
                <a:rPr lang="en-US" sz="2000" b="1" kern="1200" dirty="0" smtClean="0">
                  <a:solidFill>
                    <a:srgbClr val="000090"/>
                  </a:solidFill>
                </a:rPr>
                <a:t>eferences</a:t>
              </a:r>
            </a:p>
          </p:txBody>
        </p:sp>
      </p:grpSp>
      <p:sp>
        <p:nvSpPr>
          <p:cNvPr id="53" name="Bent-Up Arrow 52"/>
          <p:cNvSpPr/>
          <p:nvPr/>
        </p:nvSpPr>
        <p:spPr>
          <a:xfrm rot="19000854" flipH="1">
            <a:off x="5028571" y="1235511"/>
            <a:ext cx="581355" cy="1986215"/>
          </a:xfrm>
          <a:prstGeom prst="bentUpArrow">
            <a:avLst>
              <a:gd name="adj1" fmla="val 18290"/>
              <a:gd name="adj2" fmla="val 13609"/>
              <a:gd name="adj3" fmla="val 19073"/>
            </a:avLst>
          </a:prstGeom>
          <a:solidFill>
            <a:srgbClr val="C6D9F1"/>
          </a:solidFill>
          <a:ln>
            <a:solidFill>
              <a:srgbClr val="000090"/>
            </a:solidFill>
          </a:ln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2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2204481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293" y="147638"/>
            <a:ext cx="8683262" cy="840140"/>
          </a:xfrm>
        </p:spPr>
        <p:txBody>
          <a:bodyPr/>
          <a:lstStyle/>
          <a:p>
            <a:r>
              <a:rPr lang="en-US" sz="4000" dirty="0" smtClean="0"/>
              <a:t>Essential Procedures: Palo Alto</a:t>
            </a:r>
            <a:endParaRPr lang="en-US" sz="4000" dirty="0"/>
          </a:p>
        </p:txBody>
      </p:sp>
      <p:sp>
        <p:nvSpPr>
          <p:cNvPr id="4" name="Content Placeholder 5"/>
          <p:cNvSpPr>
            <a:spLocks noGrp="1"/>
          </p:cNvSpPr>
          <p:nvPr>
            <p:ph idx="1"/>
          </p:nvPr>
        </p:nvSpPr>
        <p:spPr>
          <a:xfrm>
            <a:off x="262293" y="956732"/>
            <a:ext cx="8683262" cy="5717824"/>
          </a:xfrm>
          <a:solidFill>
            <a:srgbClr val="FFFFFF"/>
          </a:solidFill>
        </p:spPr>
        <p:txBody>
          <a:bodyPr numCol="2"/>
          <a:lstStyle/>
          <a:p>
            <a:pPr>
              <a:buFont typeface="Wingdings" charset="2"/>
              <a:buChar char="²"/>
            </a:pPr>
            <a:r>
              <a:rPr lang="en-US" sz="2400" u="sng" dirty="0" smtClean="0"/>
              <a:t>Concept Definition:</a:t>
            </a:r>
          </a:p>
          <a:p>
            <a:pPr lvl="1">
              <a:buFont typeface="Arial"/>
              <a:buChar char="•"/>
            </a:pPr>
            <a:r>
              <a:rPr lang="en-US" sz="2000" b="1" dirty="0" smtClean="0"/>
              <a:t>Name lookup in restricted scope</a:t>
            </a:r>
          </a:p>
          <a:p>
            <a:pPr lvl="2"/>
            <a:r>
              <a:rPr lang="en-US" sz="1600" b="1" dirty="0" smtClean="0"/>
              <a:t> generate dummy declarations</a:t>
            </a:r>
          </a:p>
          <a:p>
            <a:pPr lvl="1">
              <a:buFont typeface="Arial"/>
              <a:buChar char="•"/>
            </a:pPr>
            <a:r>
              <a:rPr lang="en-US" sz="2000" dirty="0" smtClean="0">
                <a:solidFill>
                  <a:schemeClr val="bg1">
                    <a:lumMod val="75000"/>
                  </a:schemeClr>
                </a:solidFill>
              </a:rPr>
              <a:t>Refinement parsing</a:t>
            </a:r>
          </a:p>
          <a:p>
            <a:pPr lvl="1">
              <a:buFont typeface="Arial"/>
              <a:buChar char="•"/>
            </a:pPr>
            <a:r>
              <a:rPr lang="en-US" sz="2000" b="1" dirty="0" smtClean="0"/>
              <a:t>Requirement parsing</a:t>
            </a:r>
          </a:p>
          <a:p>
            <a:pPr lvl="2"/>
            <a:r>
              <a:rPr lang="en-US" sz="1600" b="1" dirty="0" smtClean="0"/>
              <a:t>Types are visible in the surrounding context</a:t>
            </a:r>
          </a:p>
          <a:p>
            <a:pPr lvl="2"/>
            <a:r>
              <a:rPr lang="en-US" sz="1600" b="1" dirty="0" smtClean="0"/>
              <a:t>Extended expressions parsing</a:t>
            </a:r>
            <a:endParaRPr lang="en-US" sz="2400" dirty="0" smtClean="0"/>
          </a:p>
          <a:p>
            <a:pPr marL="0" indent="0">
              <a:buNone/>
            </a:pPr>
            <a:endParaRPr lang="en-US" sz="500" dirty="0" smtClean="0"/>
          </a:p>
          <a:p>
            <a:pPr>
              <a:buFont typeface="Wingdings" charset="2"/>
              <a:buChar char="²"/>
            </a:pPr>
            <a:r>
              <a:rPr lang="en-US" sz="2400" u="sng" dirty="0" smtClean="0"/>
              <a:t>Constrained </a:t>
            </a:r>
            <a:r>
              <a:rPr lang="en-US" sz="2400" u="sng" dirty="0"/>
              <a:t>Template </a:t>
            </a:r>
            <a:r>
              <a:rPr lang="en-US" sz="2400" u="sng" dirty="0" smtClean="0"/>
              <a:t>Definition:</a:t>
            </a:r>
            <a:endParaRPr lang="en-US" sz="2400" u="sng" dirty="0"/>
          </a:p>
          <a:p>
            <a:pPr lvl="1">
              <a:buFont typeface="Arial"/>
              <a:buChar char="•"/>
            </a:pPr>
            <a:r>
              <a:rPr lang="en-US" sz="2000" dirty="0" smtClean="0">
                <a:solidFill>
                  <a:srgbClr val="BFBFBF"/>
                </a:solidFill>
              </a:rPr>
              <a:t>Constraints specification parsing</a:t>
            </a:r>
          </a:p>
          <a:p>
            <a:pPr lvl="1">
              <a:buFont typeface="Arial"/>
              <a:buChar char="•"/>
            </a:pPr>
            <a:r>
              <a:rPr lang="en-US" sz="2000" dirty="0" smtClean="0">
                <a:solidFill>
                  <a:srgbClr val="BFBFBF"/>
                </a:solidFill>
              </a:rPr>
              <a:t>Name lookup in restricted scope</a:t>
            </a:r>
          </a:p>
          <a:p>
            <a:pPr lvl="1">
              <a:buFont typeface="Arial"/>
              <a:buChar char="•"/>
            </a:pPr>
            <a:r>
              <a:rPr lang="en-US" sz="2000" b="1" dirty="0" smtClean="0"/>
              <a:t>Mark </a:t>
            </a:r>
            <a:r>
              <a:rPr lang="en-US" sz="2000" b="1" dirty="0"/>
              <a:t>expressions </a:t>
            </a:r>
            <a:r>
              <a:rPr lang="en-US" sz="2000" b="1" dirty="0" smtClean="0"/>
              <a:t>for validation</a:t>
            </a:r>
            <a:endParaRPr lang="en-US" sz="1600" dirty="0" smtClean="0"/>
          </a:p>
          <a:p>
            <a:pPr lvl="1">
              <a:buFont typeface="Arial"/>
              <a:buChar char="•"/>
            </a:pPr>
            <a:r>
              <a:rPr lang="en-US" sz="2000" b="1" dirty="0" smtClean="0"/>
              <a:t>Expression validation </a:t>
            </a:r>
          </a:p>
          <a:p>
            <a:pPr lvl="2"/>
            <a:r>
              <a:rPr lang="en-US" sz="1600" b="1" dirty="0" smtClean="0"/>
              <a:t>Check expression tree against use-patterns in constraints</a:t>
            </a:r>
          </a:p>
          <a:p>
            <a:pPr>
              <a:buFont typeface="Wingdings" charset="2"/>
              <a:buChar char="²"/>
            </a:pPr>
            <a:r>
              <a:rPr lang="en-US" sz="2400" u="sng" dirty="0" smtClean="0"/>
              <a:t>Concept Model:</a:t>
            </a:r>
          </a:p>
          <a:p>
            <a:pPr lvl="1">
              <a:buFont typeface="Arial"/>
              <a:buChar char="•"/>
            </a:pPr>
            <a:r>
              <a:rPr lang="en-US" sz="2000" dirty="0" smtClean="0">
                <a:solidFill>
                  <a:srgbClr val="BFBFBF"/>
                </a:solidFill>
              </a:rPr>
              <a:t>Name lookup in restricted scope</a:t>
            </a:r>
          </a:p>
          <a:p>
            <a:pPr lvl="1">
              <a:buFont typeface="Arial"/>
              <a:buChar char="•"/>
            </a:pPr>
            <a:r>
              <a:rPr lang="en-US" sz="2000" dirty="0" smtClean="0">
                <a:solidFill>
                  <a:srgbClr val="BFBFBF"/>
                </a:solidFill>
              </a:rPr>
              <a:t>Refinement satisfaction</a:t>
            </a:r>
          </a:p>
          <a:p>
            <a:pPr lvl="1">
              <a:buFont typeface="Arial"/>
              <a:buChar char="•"/>
            </a:pPr>
            <a:r>
              <a:rPr lang="en-US" sz="2000" b="1" dirty="0" smtClean="0"/>
              <a:t>Requirement satisfaction:</a:t>
            </a:r>
          </a:p>
          <a:p>
            <a:pPr lvl="2"/>
            <a:r>
              <a:rPr lang="en-US" sz="1600" b="1" dirty="0" smtClean="0"/>
              <a:t>Type-substitute + Rebuild</a:t>
            </a:r>
          </a:p>
          <a:p>
            <a:pPr lvl="2"/>
            <a:r>
              <a:rPr lang="en-US" sz="1600" b="1" dirty="0" smtClean="0"/>
              <a:t>Collect valid candidates</a:t>
            </a:r>
          </a:p>
          <a:p>
            <a:pPr lvl="1">
              <a:buFont typeface="Arial"/>
              <a:buChar char="•"/>
            </a:pPr>
            <a:r>
              <a:rPr lang="en-US" sz="2000" b="1" dirty="0" smtClean="0"/>
              <a:t>Requirement substitution</a:t>
            </a:r>
          </a:p>
          <a:p>
            <a:pPr lvl="2"/>
            <a:r>
              <a:rPr lang="en-US" sz="1600" b="1" dirty="0"/>
              <a:t>Copy dummy </a:t>
            </a:r>
            <a:r>
              <a:rPr lang="en-US" sz="1600" b="1" dirty="0" smtClean="0"/>
              <a:t>declarations</a:t>
            </a:r>
          </a:p>
          <a:p>
            <a:pPr lvl="1">
              <a:buFont typeface="Arial"/>
              <a:buChar char="•"/>
            </a:pPr>
            <a:r>
              <a:rPr lang="en-US" sz="2000" dirty="0" smtClean="0">
                <a:solidFill>
                  <a:srgbClr val="BFBFBF"/>
                </a:solidFill>
              </a:rPr>
              <a:t>Concept model checking</a:t>
            </a:r>
          </a:p>
          <a:p>
            <a:pPr lvl="1">
              <a:buFont typeface="Arial"/>
              <a:buChar char="•"/>
            </a:pPr>
            <a:r>
              <a:rPr lang="en-US" sz="2000" strike="dblStrike" dirty="0"/>
              <a:t>Model generation </a:t>
            </a:r>
            <a:r>
              <a:rPr lang="en-US" sz="2000" strike="dblStrike" dirty="0" smtClean="0"/>
              <a:t>from template</a:t>
            </a:r>
            <a:endParaRPr lang="en-US" sz="2000" dirty="0" smtClean="0"/>
          </a:p>
          <a:p>
            <a:pPr marL="0" indent="0">
              <a:buNone/>
            </a:pPr>
            <a:endParaRPr lang="en-US" sz="500" dirty="0" smtClean="0"/>
          </a:p>
          <a:p>
            <a:pPr>
              <a:buFont typeface="Wingdings" charset="2"/>
              <a:buChar char="²"/>
            </a:pPr>
            <a:r>
              <a:rPr lang="en-US" sz="2400" u="sng" dirty="0" smtClean="0"/>
              <a:t>Constrained Template Use:</a:t>
            </a:r>
          </a:p>
          <a:p>
            <a:pPr lvl="1">
              <a:buFont typeface="Arial"/>
              <a:buChar char="•"/>
            </a:pPr>
            <a:r>
              <a:rPr lang="en-US" sz="2000" dirty="0" smtClean="0">
                <a:solidFill>
                  <a:srgbClr val="BFBFBF"/>
                </a:solidFill>
              </a:rPr>
              <a:t>Constraints satisfaction</a:t>
            </a:r>
          </a:p>
          <a:p>
            <a:pPr lvl="2"/>
            <a:r>
              <a:rPr lang="en-US" sz="1600" dirty="0" smtClean="0">
                <a:solidFill>
                  <a:srgbClr val="BFBFBF"/>
                </a:solidFill>
              </a:rPr>
              <a:t>Concept model lookup</a:t>
            </a:r>
          </a:p>
          <a:p>
            <a:pPr lvl="1">
              <a:buFont typeface="Arial"/>
              <a:buChar char="•"/>
            </a:pPr>
            <a:r>
              <a:rPr lang="en-US" sz="2000" dirty="0" smtClean="0"/>
              <a:t>Entity or reference rebuilding</a:t>
            </a:r>
          </a:p>
          <a:p>
            <a:pPr lvl="2"/>
            <a:r>
              <a:rPr lang="en-US" sz="1600" b="1" dirty="0" smtClean="0"/>
              <a:t>Extended for requirement satisfaction</a:t>
            </a: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2049206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293" y="147638"/>
            <a:ext cx="8683262" cy="840140"/>
          </a:xfrm>
        </p:spPr>
        <p:txBody>
          <a:bodyPr/>
          <a:lstStyle/>
          <a:p>
            <a:r>
              <a:rPr lang="en-US" sz="4000" dirty="0" smtClean="0"/>
              <a:t>Essential Procedures: Pre-Frankfurt</a:t>
            </a:r>
            <a:endParaRPr lang="en-US" sz="4000" dirty="0"/>
          </a:p>
        </p:txBody>
      </p:sp>
      <p:sp>
        <p:nvSpPr>
          <p:cNvPr id="4" name="Content Placeholder 5"/>
          <p:cNvSpPr>
            <a:spLocks noGrp="1"/>
          </p:cNvSpPr>
          <p:nvPr>
            <p:ph idx="1"/>
          </p:nvPr>
        </p:nvSpPr>
        <p:spPr>
          <a:xfrm>
            <a:off x="262293" y="959556"/>
            <a:ext cx="8683262" cy="5492046"/>
          </a:xfrm>
          <a:solidFill>
            <a:srgbClr val="FFFFFF"/>
          </a:solidFill>
        </p:spPr>
        <p:txBody>
          <a:bodyPr numCol="2"/>
          <a:lstStyle/>
          <a:p>
            <a:pPr>
              <a:buFont typeface="Wingdings" charset="2"/>
              <a:buChar char="²"/>
            </a:pPr>
            <a:r>
              <a:rPr lang="en-US" sz="2400" u="sng" dirty="0" smtClean="0"/>
              <a:t>Concept Definition:</a:t>
            </a:r>
          </a:p>
          <a:p>
            <a:pPr lvl="1">
              <a:buFont typeface="Arial"/>
              <a:buChar char="•"/>
            </a:pPr>
            <a:r>
              <a:rPr lang="en-US" sz="2000" dirty="0" smtClean="0">
                <a:solidFill>
                  <a:srgbClr val="BFBFBF"/>
                </a:solidFill>
              </a:rPr>
              <a:t>Name lookup in restricted scope</a:t>
            </a:r>
          </a:p>
          <a:p>
            <a:pPr lvl="1">
              <a:buFont typeface="Arial"/>
              <a:buChar char="•"/>
            </a:pPr>
            <a:r>
              <a:rPr lang="en-US" sz="2000" dirty="0" smtClean="0">
                <a:solidFill>
                  <a:srgbClr val="BFBFBF"/>
                </a:solidFill>
              </a:rPr>
              <a:t>Refinement parsing</a:t>
            </a:r>
          </a:p>
          <a:p>
            <a:pPr lvl="1">
              <a:buFont typeface="Arial"/>
              <a:buChar char="•"/>
            </a:pPr>
            <a:r>
              <a:rPr lang="en-US" sz="2000" b="1" dirty="0" smtClean="0"/>
              <a:t>Requirement parsing</a:t>
            </a:r>
          </a:p>
          <a:p>
            <a:pPr lvl="1">
              <a:buFont typeface="Arial"/>
              <a:buChar char="•"/>
            </a:pPr>
            <a:r>
              <a:rPr lang="en-US" sz="2000" b="1" dirty="0" smtClean="0"/>
              <a:t>Associated types as template parameters</a:t>
            </a:r>
            <a:endParaRPr lang="en-US" sz="2400" dirty="0" smtClean="0"/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endParaRPr lang="en-US" sz="1000" dirty="0" smtClean="0"/>
          </a:p>
          <a:p>
            <a:pPr>
              <a:buFont typeface="Wingdings" charset="2"/>
              <a:buChar char="²"/>
            </a:pPr>
            <a:r>
              <a:rPr lang="en-US" sz="2400" u="sng" dirty="0" smtClean="0"/>
              <a:t>Constrained </a:t>
            </a:r>
            <a:r>
              <a:rPr lang="en-US" sz="2400" u="sng" dirty="0"/>
              <a:t>Template </a:t>
            </a:r>
            <a:r>
              <a:rPr lang="en-US" sz="2400" u="sng" dirty="0" smtClean="0"/>
              <a:t>Definition:</a:t>
            </a:r>
            <a:endParaRPr lang="en-US" sz="2400" u="sng" dirty="0"/>
          </a:p>
          <a:p>
            <a:pPr lvl="1">
              <a:buFont typeface="Arial"/>
              <a:buChar char="•"/>
            </a:pPr>
            <a:r>
              <a:rPr lang="en-US" sz="2000" dirty="0" smtClean="0">
                <a:solidFill>
                  <a:schemeClr val="bg1">
                    <a:lumMod val="75000"/>
                  </a:schemeClr>
                </a:solidFill>
              </a:rPr>
              <a:t>Constraints specification parsing</a:t>
            </a:r>
          </a:p>
          <a:p>
            <a:pPr lvl="1">
              <a:buFont typeface="Arial"/>
              <a:buChar char="•"/>
            </a:pPr>
            <a:r>
              <a:rPr lang="en-US" sz="2000" dirty="0" smtClean="0">
                <a:solidFill>
                  <a:schemeClr val="bg1">
                    <a:lumMod val="75000"/>
                  </a:schemeClr>
                </a:solidFill>
              </a:rPr>
              <a:t>Name lookup in restricted scope</a:t>
            </a:r>
            <a:endParaRPr lang="en-US" sz="2400" dirty="0" smtClean="0">
              <a:solidFill>
                <a:schemeClr val="bg1">
                  <a:lumMod val="75000"/>
                </a:schemeClr>
              </a:solidFill>
            </a:endParaRPr>
          </a:p>
          <a:p>
            <a:pPr>
              <a:buFont typeface="Wingdings" charset="2"/>
              <a:buChar char="²"/>
            </a:pPr>
            <a:r>
              <a:rPr lang="en-US" sz="2400" u="sng" dirty="0" smtClean="0"/>
              <a:t>Concept Model:</a:t>
            </a:r>
          </a:p>
          <a:p>
            <a:pPr lvl="1">
              <a:buFont typeface="Arial"/>
              <a:buChar char="•"/>
            </a:pPr>
            <a:r>
              <a:rPr lang="en-US" sz="2000" dirty="0" smtClean="0">
                <a:solidFill>
                  <a:srgbClr val="BFBFBF"/>
                </a:solidFill>
              </a:rPr>
              <a:t>Name lookup in restricted scope</a:t>
            </a:r>
          </a:p>
          <a:p>
            <a:pPr lvl="1">
              <a:buFont typeface="Arial"/>
              <a:buChar char="•"/>
            </a:pPr>
            <a:r>
              <a:rPr lang="en-US" sz="2000" dirty="0" smtClean="0">
                <a:solidFill>
                  <a:srgbClr val="BFBFBF"/>
                </a:solidFill>
              </a:rPr>
              <a:t>Refinement satisfaction</a:t>
            </a:r>
          </a:p>
          <a:p>
            <a:pPr lvl="1">
              <a:buFont typeface="Arial"/>
              <a:buChar char="•"/>
            </a:pPr>
            <a:r>
              <a:rPr lang="en-US" sz="2000" b="1" dirty="0" smtClean="0"/>
              <a:t>Requirement satisfaction:</a:t>
            </a:r>
          </a:p>
          <a:p>
            <a:pPr lvl="2"/>
            <a:r>
              <a:rPr lang="en-US" sz="1600" b="1" dirty="0" smtClean="0"/>
              <a:t>Three-stage name lookup</a:t>
            </a:r>
          </a:p>
          <a:p>
            <a:pPr lvl="2"/>
            <a:r>
              <a:rPr lang="en-US" sz="1600" b="1" dirty="0" smtClean="0"/>
              <a:t>Collect valid candidates</a:t>
            </a:r>
          </a:p>
          <a:p>
            <a:pPr lvl="1">
              <a:buFont typeface="Arial"/>
              <a:buChar char="•"/>
            </a:pPr>
            <a:r>
              <a:rPr lang="en-US" sz="2000" b="1" dirty="0" smtClean="0"/>
              <a:t>Requirement substitution</a:t>
            </a:r>
          </a:p>
          <a:p>
            <a:pPr lvl="1">
              <a:buFont typeface="Arial"/>
              <a:buChar char="•"/>
            </a:pPr>
            <a:r>
              <a:rPr lang="en-US" sz="2000" dirty="0" smtClean="0">
                <a:solidFill>
                  <a:srgbClr val="BFBFBF"/>
                </a:solidFill>
              </a:rPr>
              <a:t>Concept model checking</a:t>
            </a:r>
          </a:p>
          <a:p>
            <a:pPr lvl="1">
              <a:buFont typeface="Arial"/>
              <a:buChar char="•"/>
            </a:pPr>
            <a:r>
              <a:rPr lang="en-US" sz="2000" dirty="0" smtClean="0">
                <a:solidFill>
                  <a:srgbClr val="7F7F7F"/>
                </a:solidFill>
              </a:rPr>
              <a:t>Model generation from </a:t>
            </a:r>
            <a:r>
              <a:rPr lang="en-US" sz="2000" dirty="0">
                <a:solidFill>
                  <a:srgbClr val="7F7F7F"/>
                </a:solidFill>
              </a:rPr>
              <a:t>model template</a:t>
            </a:r>
          </a:p>
          <a:p>
            <a:pPr lvl="2"/>
            <a:r>
              <a:rPr lang="en-US" sz="1600" b="1" dirty="0" smtClean="0"/>
              <a:t>Requirement building</a:t>
            </a:r>
          </a:p>
          <a:p>
            <a:pPr marL="0" indent="0">
              <a:buNone/>
            </a:pPr>
            <a:endParaRPr lang="en-US" sz="500" dirty="0" smtClean="0"/>
          </a:p>
          <a:p>
            <a:pPr>
              <a:buFont typeface="Wingdings" charset="2"/>
              <a:buChar char="²"/>
            </a:pPr>
            <a:r>
              <a:rPr lang="en-US" sz="2400" u="sng" dirty="0" smtClean="0"/>
              <a:t>Constrained Template Use:</a:t>
            </a:r>
          </a:p>
          <a:p>
            <a:pPr lvl="1">
              <a:buFont typeface="Arial"/>
              <a:buChar char="•"/>
            </a:pPr>
            <a:r>
              <a:rPr lang="en-US" sz="2000" dirty="0" smtClean="0">
                <a:solidFill>
                  <a:srgbClr val="BFBFBF"/>
                </a:solidFill>
              </a:rPr>
              <a:t>Constraints satisfaction</a:t>
            </a:r>
          </a:p>
          <a:p>
            <a:pPr lvl="2"/>
            <a:r>
              <a:rPr lang="en-US" sz="1600" dirty="0" smtClean="0">
                <a:solidFill>
                  <a:srgbClr val="BFBFBF"/>
                </a:solidFill>
              </a:rPr>
              <a:t>Concept model lookup</a:t>
            </a:r>
          </a:p>
          <a:p>
            <a:pPr lvl="1">
              <a:buFont typeface="Arial"/>
              <a:buChar char="•"/>
            </a:pPr>
            <a:r>
              <a:rPr lang="en-US" sz="2000" dirty="0" smtClean="0">
                <a:solidFill>
                  <a:srgbClr val="BFBFBF"/>
                </a:solidFill>
              </a:rPr>
              <a:t>Entity or reference rebuilding</a:t>
            </a:r>
            <a:endParaRPr lang="en-US" sz="1600" dirty="0">
              <a:solidFill>
                <a:srgbClr val="BFBFB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8497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293" y="274638"/>
            <a:ext cx="8683262" cy="840140"/>
          </a:xfrm>
        </p:spPr>
        <p:txBody>
          <a:bodyPr/>
          <a:lstStyle/>
          <a:p>
            <a:r>
              <a:rPr lang="en-US" sz="4000" dirty="0" smtClean="0"/>
              <a:t>A Summary of Differences: Parser</a:t>
            </a:r>
            <a:endParaRPr lang="en-US" sz="40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34925532"/>
              </p:ext>
            </p:extLst>
          </p:nvPr>
        </p:nvGraphicFramePr>
        <p:xfrm>
          <a:off x="262293" y="1190978"/>
          <a:ext cx="8683262" cy="344424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5043485"/>
                <a:gridCol w="1961444"/>
                <a:gridCol w="1678333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Pre-Frankfurt</a:t>
                      </a:r>
                      <a:endParaRPr lang="en-US" sz="24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Palo Alto</a:t>
                      </a:r>
                      <a:endParaRPr lang="en-US" sz="24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New scopes entered after: </a:t>
                      </a:r>
                      <a:endParaRPr lang="en-US" sz="2000" dirty="0"/>
                    </a:p>
                  </a:txBody>
                  <a:tcPr anchor="ctr"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‘{‘</a:t>
                      </a:r>
                      <a:endParaRPr lang="en-US" sz="2000" b="1" dirty="0"/>
                    </a:p>
                  </a:txBody>
                  <a:tcPr anchor="ctr"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‘=‘ and ‘{‘</a:t>
                      </a:r>
                      <a:endParaRPr lang="en-US" sz="2000" b="1" dirty="0"/>
                    </a:p>
                  </a:txBody>
                  <a:tcPr anchor="ctr"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Scope of body of concept definition is also a template parameter scope:</a:t>
                      </a:r>
                      <a:endParaRPr lang="en-US" sz="2000" dirty="0"/>
                    </a:p>
                  </a:txBody>
                  <a:tcPr anchor="ctr">
                    <a:lnB w="12700" cap="flat" cmpd="sng" algn="ctr">
                      <a:solidFill>
                        <a:scrgbClr r="0" g="0" b="0"/>
                      </a:solidFill>
                      <a:prstDash val="dash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Yes</a:t>
                      </a:r>
                      <a:endParaRPr lang="en-US" sz="2000" b="1" dirty="0"/>
                    </a:p>
                  </a:txBody>
                  <a:tcPr anchor="ctr">
                    <a:lnB w="12700" cap="flat" cmpd="sng" algn="ctr">
                      <a:solidFill>
                        <a:scrgbClr r="0" g="0" b="0"/>
                      </a:solidFill>
                      <a:prstDash val="dash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No</a:t>
                      </a:r>
                      <a:endParaRPr lang="en-US" sz="2000" dirty="0"/>
                    </a:p>
                  </a:txBody>
                  <a:tcPr anchor="ctr">
                    <a:lnB w="12700" cap="flat" cmpd="sng" algn="ctr">
                      <a:solidFill>
                        <a:scrgbClr r="0" g="0" b="0"/>
                      </a:solidFill>
                      <a:prstDash val="dash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Associated types as template parameters:</a:t>
                      </a:r>
                      <a:endParaRPr lang="en-US" sz="2000" dirty="0"/>
                    </a:p>
                  </a:txBody>
                  <a:tcPr anchor="ctr">
                    <a:lnT w="12700" cap="flat" cmpd="sng" algn="ctr">
                      <a:solidFill>
                        <a:scrgbClr r="0" g="0" b="0"/>
                      </a:solidFill>
                      <a:prstDash val="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Yes</a:t>
                      </a:r>
                      <a:endParaRPr lang="en-US" sz="2000" b="1" dirty="0"/>
                    </a:p>
                  </a:txBody>
                  <a:tcPr anchor="ctr">
                    <a:lnT w="12700" cap="flat" cmpd="sng" algn="ctr">
                      <a:solidFill>
                        <a:scrgbClr r="0" g="0" b="0"/>
                      </a:solidFill>
                      <a:prstDash val="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No</a:t>
                      </a:r>
                      <a:endParaRPr lang="en-US" sz="2000" dirty="0"/>
                    </a:p>
                  </a:txBody>
                  <a:tcPr anchor="ctr">
                    <a:lnT w="12700" cap="flat" cmpd="sng" algn="ctr">
                      <a:solidFill>
                        <a:scrgbClr r="0" g="0" b="0"/>
                      </a:solidFill>
                      <a:prstDash val="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Extended expression parsing:</a:t>
                      </a:r>
                      <a:endParaRPr lang="en-US" sz="2000" dirty="0"/>
                    </a:p>
                  </a:txBody>
                  <a:tcPr anchor="ctr">
                    <a:lnT w="12700" cap="flat" cmpd="sng" algn="ctr">
                      <a:solidFill>
                        <a:scrgbClr r="0" g="0" b="0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No</a:t>
                      </a:r>
                      <a:endParaRPr lang="en-US" sz="2000" dirty="0"/>
                    </a:p>
                  </a:txBody>
                  <a:tcPr anchor="ctr">
                    <a:lnT w="12700" cap="flat" cmpd="sng" algn="ctr">
                      <a:solidFill>
                        <a:scrgbClr r="0" g="0" b="0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Yes</a:t>
                      </a:r>
                      <a:endParaRPr lang="en-US" sz="2000" b="1" dirty="0"/>
                    </a:p>
                  </a:txBody>
                  <a:tcPr anchor="ctr">
                    <a:lnT w="12700" cap="flat" cmpd="sng" algn="ctr">
                      <a:solidFill>
                        <a:scrgbClr r="0" g="0" b="0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rgbClr val="000000"/>
                          </a:solidFill>
                        </a:rPr>
                        <a:t>Parsed expressions are marked for validation:</a:t>
                      </a:r>
                      <a:endParaRPr lang="en-US" sz="2000" dirty="0"/>
                    </a:p>
                  </a:txBody>
                  <a:tcPr anchor="ctr">
                    <a:lnB w="12700" cap="flat" cmpd="sng" algn="ctr">
                      <a:solidFill>
                        <a:scrgbClr r="0" g="0" b="0"/>
                      </a:solidFill>
                      <a:prstDash val="dash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No</a:t>
                      </a:r>
                      <a:endParaRPr lang="en-US" sz="2000" dirty="0"/>
                    </a:p>
                  </a:txBody>
                  <a:tcPr anchor="ctr">
                    <a:lnB w="12700" cap="flat" cmpd="sng" algn="ctr">
                      <a:solidFill>
                        <a:scrgbClr r="0" g="0" b="0"/>
                      </a:solidFill>
                      <a:prstDash val="dash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Yes</a:t>
                      </a:r>
                      <a:endParaRPr lang="en-US" sz="2000" b="1" dirty="0"/>
                    </a:p>
                  </a:txBody>
                  <a:tcPr anchor="ctr">
                    <a:lnB w="12700" cap="flat" cmpd="sng" algn="ctr">
                      <a:solidFill>
                        <a:scrgbClr r="0" g="0" b="0"/>
                      </a:solidFill>
                      <a:prstDash val="dash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Assumes </a:t>
                      </a:r>
                      <a:r>
                        <a:rPr lang="en-US" sz="2000" dirty="0" smtClean="0">
                          <a:solidFill>
                            <a:srgbClr val="000000"/>
                          </a:solidFill>
                        </a:rPr>
                        <a:t>that types are defined in the </a:t>
                      </a:r>
                    </a:p>
                    <a:p>
                      <a:pPr marL="0" indent="0">
                        <a:buNone/>
                      </a:pPr>
                      <a:r>
                        <a:rPr lang="en-US" sz="2000" dirty="0" smtClean="0">
                          <a:solidFill>
                            <a:srgbClr val="000000"/>
                          </a:solidFill>
                        </a:rPr>
                        <a:t>context of the definition of a concept:</a:t>
                      </a:r>
                      <a:endParaRPr lang="en-US" sz="2000" dirty="0"/>
                    </a:p>
                  </a:txBody>
                  <a:tcPr anchor="ctr">
                    <a:lnT w="12700" cap="flat" cmpd="sng" algn="ctr">
                      <a:solidFill>
                        <a:scrgbClr r="0" g="0" b="0"/>
                      </a:solidFill>
                      <a:prstDash val="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No</a:t>
                      </a:r>
                      <a:endParaRPr lang="en-US" sz="2000" dirty="0"/>
                    </a:p>
                  </a:txBody>
                  <a:tcPr anchor="ctr">
                    <a:lnT w="12700" cap="flat" cmpd="sng" algn="ctr">
                      <a:solidFill>
                        <a:scrgbClr r="0" g="0" b="0"/>
                      </a:solidFill>
                      <a:prstDash val="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Yes</a:t>
                      </a:r>
                      <a:endParaRPr lang="en-US" sz="2000" b="1" dirty="0"/>
                    </a:p>
                  </a:txBody>
                  <a:tcPr anchor="ctr">
                    <a:lnT w="12700" cap="flat" cmpd="sng" algn="ctr">
                      <a:solidFill>
                        <a:scrgbClr r="0" g="0" b="0"/>
                      </a:solidFill>
                      <a:prstDash val="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21327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40140"/>
          </a:xfrm>
        </p:spPr>
        <p:txBody>
          <a:bodyPr/>
          <a:lstStyle/>
          <a:p>
            <a:r>
              <a:rPr lang="en-US" sz="4000" dirty="0" smtClean="0"/>
              <a:t>A Summary of </a:t>
            </a:r>
            <a:r>
              <a:rPr lang="en-US" sz="4000" dirty="0"/>
              <a:t>Differences: </a:t>
            </a:r>
            <a:r>
              <a:rPr lang="en-US" sz="4000" dirty="0" smtClean="0"/>
              <a:t>Structures</a:t>
            </a:r>
            <a:endParaRPr lang="en-US" sz="40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22057844"/>
              </p:ext>
            </p:extLst>
          </p:nvPr>
        </p:nvGraphicFramePr>
        <p:xfrm>
          <a:off x="259644" y="1270001"/>
          <a:ext cx="8683262" cy="231648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4425245"/>
                <a:gridCol w="2046111"/>
                <a:gridCol w="2211906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Pre-Frankfurt</a:t>
                      </a:r>
                      <a:endParaRPr lang="en-US" sz="24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Palo Alto</a:t>
                      </a:r>
                      <a:endParaRPr lang="en-US" sz="24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New AST</a:t>
                      </a:r>
                      <a:r>
                        <a:rPr lang="en-US" sz="2000" baseline="0" dirty="0" smtClean="0"/>
                        <a:t> classes</a:t>
                      </a:r>
                      <a:r>
                        <a:rPr lang="en-US" sz="2000" dirty="0" smtClean="0"/>
                        <a:t>: </a:t>
                      </a:r>
                      <a:endParaRPr lang="en-US" sz="2000" dirty="0"/>
                    </a:p>
                  </a:txBody>
                  <a:tcPr anchor="ctr"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dash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/>
                        <a:t>ConstraintsDecl</a:t>
                      </a:r>
                      <a:endParaRPr lang="en-US" sz="1600" dirty="0"/>
                    </a:p>
                  </a:txBody>
                  <a:tcPr anchor="ctr"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dash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UsePatternDecl</a:t>
                      </a:r>
                      <a:r>
                        <a:rPr lang="en-US" sz="1600" dirty="0" smtClean="0"/>
                        <a:t>, </a:t>
                      </a:r>
                      <a:r>
                        <a:rPr lang="en-US" sz="1600" dirty="0" err="1" smtClean="0"/>
                        <a:t>UsePatternDummyExpr</a:t>
                      </a:r>
                      <a:r>
                        <a:rPr lang="en-US" sz="1600" dirty="0" smtClean="0"/>
                        <a:t>,</a:t>
                      </a:r>
                      <a:r>
                        <a:rPr lang="en-US" sz="1600" baseline="0" dirty="0" smtClean="0"/>
                        <a:t> </a:t>
                      </a:r>
                    </a:p>
                    <a:p>
                      <a:r>
                        <a:rPr lang="en-US" sz="1600" dirty="0" err="1" smtClean="0"/>
                        <a:t>DummyAssocDecl</a:t>
                      </a:r>
                      <a:r>
                        <a:rPr lang="en-US" sz="1600" dirty="0" smtClean="0"/>
                        <a:t>,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dirty="0" err="1" smtClean="0"/>
                        <a:t>RequiresDecl</a:t>
                      </a:r>
                      <a:endParaRPr lang="en-US" sz="1600" dirty="0" smtClean="0"/>
                    </a:p>
                  </a:txBody>
                  <a:tcPr anchor="ctr"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dash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Explicit concept models:</a:t>
                      </a:r>
                      <a:endParaRPr lang="en-US" sz="20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rgbClr r="0" g="0" b="0"/>
                      </a:solidFill>
                      <a:prstDash val="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Yes</a:t>
                      </a:r>
                      <a:endParaRPr lang="en-US" sz="2000" b="1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rgbClr r="0" g="0" b="0"/>
                      </a:solidFill>
                      <a:prstDash val="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No</a:t>
                      </a:r>
                      <a:endParaRPr lang="en-US" sz="20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rgbClr r="0" g="0" b="0"/>
                      </a:solidFill>
                      <a:prstDash val="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rgbClr val="000000"/>
                          </a:solidFill>
                        </a:rPr>
                        <a:t>Concept model templates</a:t>
                      </a:r>
                      <a:r>
                        <a:rPr lang="en-US" sz="2000" dirty="0" smtClean="0"/>
                        <a:t>:</a:t>
                      </a:r>
                      <a:endParaRPr lang="en-US" sz="2000" dirty="0"/>
                    </a:p>
                  </a:txBody>
                  <a:tcPr anchor="ctr">
                    <a:lnT w="12700" cap="flat" cmpd="sng" algn="ctr">
                      <a:noFill/>
                      <a:prstDash val="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Yes</a:t>
                      </a:r>
                      <a:endParaRPr lang="en-US" sz="2000" b="1" dirty="0"/>
                    </a:p>
                  </a:txBody>
                  <a:tcPr anchor="ctr">
                    <a:lnT w="12700" cap="flat" cmpd="sng" algn="ctr">
                      <a:noFill/>
                      <a:prstDash val="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No</a:t>
                      </a:r>
                      <a:endParaRPr lang="en-US" sz="2000" dirty="0"/>
                    </a:p>
                  </a:txBody>
                  <a:tcPr anchor="ctr">
                    <a:lnT w="12700" cap="flat" cmpd="sng" algn="ctr">
                      <a:noFill/>
                      <a:prstDash val="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15298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045222" cy="840140"/>
          </a:xfrm>
        </p:spPr>
        <p:txBody>
          <a:bodyPr/>
          <a:lstStyle/>
          <a:p>
            <a:r>
              <a:rPr lang="en-US" sz="4000" dirty="0" smtClean="0"/>
              <a:t>A Summary of </a:t>
            </a:r>
            <a:r>
              <a:rPr lang="en-US" sz="4000" dirty="0"/>
              <a:t>Differences: </a:t>
            </a:r>
            <a:r>
              <a:rPr lang="en-US" sz="4000" dirty="0" err="1" smtClean="0"/>
              <a:t>Sema</a:t>
            </a:r>
            <a:endParaRPr lang="en-US" sz="40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38309731"/>
              </p:ext>
            </p:extLst>
          </p:nvPr>
        </p:nvGraphicFramePr>
        <p:xfrm>
          <a:off x="262293" y="1190978"/>
          <a:ext cx="8683262" cy="432816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4916485"/>
                <a:gridCol w="1876778"/>
                <a:gridCol w="1889999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Pre-Frankfurt</a:t>
                      </a:r>
                      <a:endParaRPr lang="en-US" sz="24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Palo Alto</a:t>
                      </a:r>
                      <a:endParaRPr lang="en-US" sz="24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Name lookup generates </a:t>
                      </a:r>
                      <a:r>
                        <a:rPr lang="en-US" sz="2000" dirty="0" err="1" smtClean="0"/>
                        <a:t>DummyAssocDecls</a:t>
                      </a:r>
                      <a:r>
                        <a:rPr lang="en-US" sz="2000" dirty="0" smtClean="0"/>
                        <a:t>:</a:t>
                      </a:r>
                      <a:endParaRPr lang="en-US" sz="2000" dirty="0"/>
                    </a:p>
                  </a:txBody>
                  <a:tcPr anchor="ctr"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No</a:t>
                      </a:r>
                      <a:endParaRPr lang="en-US" sz="2000" dirty="0"/>
                    </a:p>
                  </a:txBody>
                  <a:tcPr anchor="ctr"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Yes</a:t>
                      </a:r>
                      <a:endParaRPr lang="en-US" sz="2000" b="1" dirty="0"/>
                    </a:p>
                  </a:txBody>
                  <a:tcPr anchor="ctr"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rgbClr val="000000"/>
                          </a:solidFill>
                        </a:rPr>
                        <a:t>Concept overloading is allowed:	</a:t>
                      </a:r>
                      <a:endParaRPr lang="en-US" sz="2000" dirty="0"/>
                    </a:p>
                  </a:txBody>
                  <a:tcPr anchor="ctr">
                    <a:lnB w="12700" cap="flat" cmpd="sng" algn="ctr">
                      <a:solidFill>
                        <a:scrgbClr r="0" g="0" b="0"/>
                      </a:solidFill>
                      <a:prstDash val="dash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No</a:t>
                      </a:r>
                      <a:endParaRPr lang="en-US" sz="2000" dirty="0"/>
                    </a:p>
                  </a:txBody>
                  <a:tcPr anchor="ctr">
                    <a:lnB w="12700" cap="flat" cmpd="sng" algn="ctr">
                      <a:solidFill>
                        <a:scrgbClr r="0" g="0" b="0"/>
                      </a:solidFill>
                      <a:prstDash val="dash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Yes</a:t>
                      </a:r>
                      <a:endParaRPr lang="en-US" sz="2000" b="1" dirty="0"/>
                    </a:p>
                  </a:txBody>
                  <a:tcPr anchor="ctr">
                    <a:lnB w="12700" cap="flat" cmpd="sng" algn="ctr">
                      <a:solidFill>
                        <a:scrgbClr r="0" g="0" b="0"/>
                      </a:solidFill>
                      <a:prstDash val="dash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rgbClr val="000000"/>
                          </a:solidFill>
                        </a:rPr>
                        <a:t>Requirements satisfaction:</a:t>
                      </a:r>
                      <a:endParaRPr lang="en-US" sz="2000" dirty="0"/>
                    </a:p>
                  </a:txBody>
                  <a:tcPr anchor="ctr">
                    <a:lnT w="12700" cap="flat" cmpd="sng" algn="ctr">
                      <a:solidFill>
                        <a:scrgbClr r="0" g="0" b="0"/>
                      </a:solidFill>
                      <a:prstDash val="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Lookup*3</a:t>
                      </a:r>
                      <a:endParaRPr lang="en-US" sz="2000" b="1" dirty="0"/>
                    </a:p>
                  </a:txBody>
                  <a:tcPr anchor="ctr">
                    <a:lnT w="12700" cap="flat" cmpd="sng" algn="ctr">
                      <a:solidFill>
                        <a:scrgbClr r="0" g="0" b="0"/>
                      </a:solidFill>
                      <a:prstDash val="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Type-substitute</a:t>
                      </a:r>
                      <a:r>
                        <a:rPr lang="en-US" sz="2000" b="1" baseline="0" dirty="0" smtClean="0"/>
                        <a:t> + rebuild</a:t>
                      </a:r>
                      <a:endParaRPr lang="en-US" sz="2000" b="1" dirty="0"/>
                    </a:p>
                  </a:txBody>
                  <a:tcPr anchor="ctr">
                    <a:lnT w="12700" cap="flat" cmpd="sng" algn="ctr">
                      <a:solidFill>
                        <a:scrgbClr r="0" g="0" b="0"/>
                      </a:solidFill>
                      <a:prstDash val="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rgbClr val="000000"/>
                          </a:solidFill>
                        </a:rPr>
                        <a:t>Extends template instantiation mechanism:</a:t>
                      </a:r>
                      <a:endParaRPr lang="en-US" sz="20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No</a:t>
                      </a:r>
                      <a:endParaRPr lang="en-US" sz="20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Yes</a:t>
                      </a:r>
                      <a:endParaRPr lang="en-US" sz="2000" b="1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rgbClr val="000000"/>
                          </a:solidFill>
                        </a:rPr>
                        <a:t>Satisfies associated functions (special case):</a:t>
                      </a:r>
                      <a:endParaRPr lang="en-US" sz="2000" dirty="0"/>
                    </a:p>
                  </a:txBody>
                  <a:tcPr anchor="ctr">
                    <a:lnT w="12700" cap="flat" cmpd="sng" algn="ctr">
                      <a:noFill/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Yes</a:t>
                      </a:r>
                      <a:endParaRPr lang="en-US" sz="2000" b="1" dirty="0"/>
                    </a:p>
                  </a:txBody>
                  <a:tcPr anchor="ctr">
                    <a:lnT w="12700" cap="flat" cmpd="sng" algn="ctr">
                      <a:noFill/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No</a:t>
                      </a:r>
                      <a:endParaRPr lang="en-US" sz="2000" dirty="0"/>
                    </a:p>
                  </a:txBody>
                  <a:tcPr anchor="ctr">
                    <a:lnT w="12700" cap="flat" cmpd="sng" algn="ctr">
                      <a:noFill/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rgbClr val="000000"/>
                          </a:solidFill>
                        </a:rPr>
                        <a:t>Expression validation:</a:t>
                      </a:r>
                      <a:endParaRPr lang="en-US" sz="2000" dirty="0"/>
                    </a:p>
                  </a:txBody>
                  <a:tcPr anchor="ctr">
                    <a:lnT w="12700" cap="flat" cmpd="sng" algn="ctr">
                      <a:solidFill>
                        <a:scrgbClr r="0" g="0" b="0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No</a:t>
                      </a:r>
                      <a:endParaRPr lang="en-US" sz="2000" dirty="0"/>
                    </a:p>
                  </a:txBody>
                  <a:tcPr anchor="ctr">
                    <a:lnT w="12700" cap="flat" cmpd="sng" algn="ctr">
                      <a:solidFill>
                        <a:scrgbClr r="0" g="0" b="0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Yes</a:t>
                      </a:r>
                      <a:endParaRPr lang="en-US" sz="2000" b="1" dirty="0"/>
                    </a:p>
                  </a:txBody>
                  <a:tcPr anchor="ctr">
                    <a:lnT w="12700" cap="flat" cmpd="sng" algn="ctr">
                      <a:solidFill>
                        <a:scrgbClr r="0" g="0" b="0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rgbClr val="000000"/>
                          </a:solidFill>
                        </a:rPr>
                        <a:t>Rebuilds type references (at instantiation):</a:t>
                      </a:r>
                      <a:endParaRPr lang="en-US" sz="2000" dirty="0"/>
                    </a:p>
                  </a:txBody>
                  <a:tcPr anchor="ctr">
                    <a:lnB w="12700" cap="flat" cmpd="sng" algn="ctr">
                      <a:solidFill>
                        <a:scrgbClr r="0" g="0" b="0"/>
                      </a:solidFill>
                      <a:prstDash val="dash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Yes</a:t>
                      </a:r>
                      <a:endParaRPr lang="en-US" sz="2000" b="1" dirty="0"/>
                    </a:p>
                  </a:txBody>
                  <a:tcPr anchor="ctr">
                    <a:lnB w="12700" cap="flat" cmpd="sng" algn="ctr">
                      <a:solidFill>
                        <a:scrgbClr r="0" g="0" b="0"/>
                      </a:solidFill>
                      <a:prstDash val="dash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No</a:t>
                      </a:r>
                      <a:endParaRPr lang="en-US" sz="2000" dirty="0"/>
                    </a:p>
                  </a:txBody>
                  <a:tcPr anchor="ctr">
                    <a:lnB w="12700" cap="flat" cmpd="sng" algn="ctr">
                      <a:solidFill>
                        <a:scrgbClr r="0" g="0" b="0"/>
                      </a:solidFill>
                      <a:prstDash val="dash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Type-checks</a:t>
                      </a:r>
                      <a:r>
                        <a:rPr lang="en-US" sz="2000" baseline="0" dirty="0" smtClean="0"/>
                        <a:t> concept model templates:</a:t>
                      </a:r>
                      <a:endParaRPr lang="en-US" sz="2000" dirty="0"/>
                    </a:p>
                  </a:txBody>
                  <a:tcPr anchor="ctr">
                    <a:lnT w="12700" cap="flat" cmpd="sng" algn="ctr">
                      <a:solidFill>
                        <a:scrgbClr r="0" g="0" b="0"/>
                      </a:solidFill>
                      <a:prstDash val="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dash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Yes</a:t>
                      </a:r>
                      <a:endParaRPr lang="en-US" sz="2000" b="1" dirty="0"/>
                    </a:p>
                  </a:txBody>
                  <a:tcPr anchor="ctr">
                    <a:lnT w="12700" cap="flat" cmpd="sng" algn="ctr">
                      <a:solidFill>
                        <a:scrgbClr r="0" g="0" b="0"/>
                      </a:solidFill>
                      <a:prstDash val="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dash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No</a:t>
                      </a:r>
                      <a:endParaRPr lang="en-US" sz="2000" dirty="0"/>
                    </a:p>
                  </a:txBody>
                  <a:tcPr anchor="ctr">
                    <a:lnT w="12700" cap="flat" cmpd="sng" algn="ctr">
                      <a:solidFill>
                        <a:scrgbClr r="0" g="0" b="0"/>
                      </a:solidFill>
                      <a:prstDash val="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dash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rgbClr val="000000"/>
                          </a:solidFill>
                        </a:rPr>
                        <a:t>Generates concept models from templates:</a:t>
                      </a:r>
                      <a:endParaRPr lang="en-US" sz="2000" dirty="0"/>
                    </a:p>
                  </a:txBody>
                  <a:tcPr anchor="ctr">
                    <a:lnT w="12700" cap="flat" cmpd="sng" algn="ctr">
                      <a:solidFill>
                        <a:scrgbClr r="0" g="0" b="0"/>
                      </a:solidFill>
                      <a:prstDash val="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Yes</a:t>
                      </a:r>
                      <a:endParaRPr lang="en-US" sz="2000" b="1" dirty="0"/>
                    </a:p>
                  </a:txBody>
                  <a:tcPr anchor="ctr">
                    <a:lnT w="12700" cap="flat" cmpd="sng" algn="ctr">
                      <a:solidFill>
                        <a:scrgbClr r="0" g="0" b="0"/>
                      </a:solidFill>
                      <a:prstDash val="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No</a:t>
                      </a:r>
                      <a:endParaRPr lang="en-US" sz="2000" dirty="0"/>
                    </a:p>
                  </a:txBody>
                  <a:tcPr anchor="ctr">
                    <a:lnT w="12700" cap="flat" cmpd="sng" algn="ctr">
                      <a:solidFill>
                        <a:scrgbClr r="0" g="0" b="0"/>
                      </a:solidFill>
                      <a:prstDash val="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014831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3526"/>
            <a:ext cx="9045222" cy="840140"/>
          </a:xfrm>
        </p:spPr>
        <p:txBody>
          <a:bodyPr/>
          <a:lstStyle/>
          <a:p>
            <a:r>
              <a:rPr lang="en-US" sz="4000" dirty="0" smtClean="0"/>
              <a:t>Pre-Frankfurt Subtle Extensions</a:t>
            </a:r>
            <a:endParaRPr lang="en-US" sz="40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68111" y="973666"/>
            <a:ext cx="8677443" cy="5616223"/>
          </a:xfrm>
          <a:noFill/>
        </p:spPr>
        <p:txBody>
          <a:bodyPr/>
          <a:lstStyle/>
          <a:p>
            <a:r>
              <a:rPr lang="en-US" sz="2400" dirty="0" smtClean="0"/>
              <a:t>Allow the shadowing of associated </a:t>
            </a:r>
            <a:r>
              <a:rPr lang="en-US" sz="2400" dirty="0"/>
              <a:t>type </a:t>
            </a:r>
            <a:r>
              <a:rPr lang="en-US" sz="2400" dirty="0" smtClean="0"/>
              <a:t>declarations:</a:t>
            </a:r>
          </a:p>
          <a:p>
            <a:pPr lvl="1"/>
            <a:r>
              <a:rPr lang="en-US" sz="2000" dirty="0" smtClean="0"/>
              <a:t>Only over </a:t>
            </a:r>
            <a:r>
              <a:rPr lang="en-US" sz="2000" dirty="0"/>
              <a:t>associated type </a:t>
            </a:r>
            <a:endParaRPr lang="en-US" sz="2000" dirty="0" smtClean="0"/>
          </a:p>
          <a:p>
            <a:pPr marL="457200" lvl="1" indent="0">
              <a:buNone/>
            </a:pPr>
            <a:r>
              <a:rPr lang="en-US" sz="2000" dirty="0"/>
              <a:t>	</a:t>
            </a:r>
            <a:r>
              <a:rPr lang="en-US" sz="2000" dirty="0" smtClean="0"/>
              <a:t>declarations </a:t>
            </a:r>
            <a:r>
              <a:rPr lang="en-US" sz="2000" dirty="0"/>
              <a:t>of refinements</a:t>
            </a:r>
          </a:p>
          <a:p>
            <a:pPr lvl="1"/>
            <a:r>
              <a:rPr lang="en-US" sz="2000" dirty="0"/>
              <a:t>To override </a:t>
            </a:r>
            <a:r>
              <a:rPr lang="en-US" sz="2000" dirty="0" smtClean="0"/>
              <a:t>default</a:t>
            </a:r>
          </a:p>
          <a:p>
            <a:pPr marL="457200" lvl="1" indent="0">
              <a:buNone/>
            </a:pPr>
            <a:r>
              <a:rPr lang="en-US" sz="2000" dirty="0"/>
              <a:t>	</a:t>
            </a:r>
            <a:r>
              <a:rPr lang="en-US" sz="2000" dirty="0" smtClean="0"/>
              <a:t> </a:t>
            </a:r>
            <a:r>
              <a:rPr lang="en-US" sz="2000" dirty="0"/>
              <a:t>implementations</a:t>
            </a:r>
            <a:r>
              <a:rPr lang="en-US" sz="2000" dirty="0" smtClean="0"/>
              <a:t>.</a:t>
            </a:r>
          </a:p>
          <a:p>
            <a:pPr marL="457200" lvl="1" indent="0">
              <a:buNone/>
            </a:pPr>
            <a:endParaRPr lang="en-US" sz="2000" dirty="0"/>
          </a:p>
          <a:p>
            <a:r>
              <a:rPr lang="en-US" sz="2400" dirty="0" smtClean="0"/>
              <a:t>Allow the redefinition </a:t>
            </a:r>
            <a:r>
              <a:rPr lang="en-US" sz="2400" dirty="0"/>
              <a:t>of pre-defined functions, including </a:t>
            </a:r>
            <a:r>
              <a:rPr lang="en-US" sz="2400" dirty="0" err="1"/>
              <a:t>builtins</a:t>
            </a:r>
            <a:r>
              <a:rPr lang="en-US" sz="2400" dirty="0"/>
              <a:t>: </a:t>
            </a:r>
            <a:endParaRPr lang="en-US" sz="2400" dirty="0" smtClean="0"/>
          </a:p>
          <a:p>
            <a:pPr lvl="1"/>
            <a:r>
              <a:rPr lang="en-US" sz="2000" dirty="0" smtClean="0"/>
              <a:t>Once, </a:t>
            </a:r>
            <a:r>
              <a:rPr lang="en-US" sz="2000" dirty="0"/>
              <a:t>in the scope of concept </a:t>
            </a:r>
            <a:endParaRPr lang="en-US" sz="2000" dirty="0" smtClean="0"/>
          </a:p>
          <a:p>
            <a:pPr marL="457200" lvl="1" indent="0">
              <a:buNone/>
            </a:pPr>
            <a:r>
              <a:rPr lang="en-US" sz="2000" dirty="0"/>
              <a:t>	</a:t>
            </a:r>
            <a:r>
              <a:rPr lang="en-US" sz="2000" dirty="0" smtClean="0"/>
              <a:t>definitions </a:t>
            </a:r>
            <a:r>
              <a:rPr lang="en-US" sz="2000" dirty="0"/>
              <a:t>or models</a:t>
            </a:r>
            <a:r>
              <a:rPr lang="en-US" sz="2000" dirty="0" smtClean="0"/>
              <a:t>.</a:t>
            </a:r>
            <a:endParaRPr lang="en-US" sz="2000" dirty="0" smtClean="0">
              <a:solidFill>
                <a:srgbClr val="000000"/>
              </a:solidFill>
            </a:endParaRPr>
          </a:p>
          <a:p>
            <a:pPr marL="457200" lvl="1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1000" dirty="0">
              <a:solidFill>
                <a:srgbClr val="000000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4654888" y="1509888"/>
            <a:ext cx="4107222" cy="1636890"/>
          </a:xfrm>
          <a:prstGeom prst="roundRect">
            <a:avLst>
              <a:gd name="adj" fmla="val 4036"/>
            </a:avLst>
          </a:prstGeom>
          <a:solidFill>
            <a:srgbClr val="EEECE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concept A&lt;</a:t>
            </a:r>
            <a:r>
              <a:rPr lang="en-US" sz="1600" dirty="0" err="1" smtClean="0">
                <a:solidFill>
                  <a:srgbClr val="000090"/>
                </a:solidFill>
                <a:latin typeface="Courier"/>
                <a:cs typeface="Courier"/>
              </a:rPr>
              <a:t>typename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T&gt; {</a:t>
            </a: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b="1" dirty="0" err="1" smtClean="0">
                <a:solidFill>
                  <a:srgbClr val="000090"/>
                </a:solidFill>
                <a:latin typeface="Courier"/>
                <a:cs typeface="Courier"/>
              </a:rPr>
              <a:t>typename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b="1" dirty="0" err="1" smtClean="0">
                <a:solidFill>
                  <a:srgbClr val="000090"/>
                </a:solidFill>
                <a:latin typeface="Courier"/>
                <a:cs typeface="Courier"/>
              </a:rPr>
              <a:t>my_type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= …;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}</a:t>
            </a: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c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oncept B&lt;</a:t>
            </a:r>
            <a:r>
              <a:rPr lang="en-US" sz="1600" dirty="0" err="1" smtClean="0">
                <a:solidFill>
                  <a:srgbClr val="000090"/>
                </a:solidFill>
                <a:latin typeface="Courier"/>
                <a:cs typeface="Courier"/>
              </a:rPr>
              <a:t>typename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T&gt; 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: A&lt;T&gt;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{</a:t>
            </a: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b="1" dirty="0" err="1" smtClean="0">
                <a:solidFill>
                  <a:srgbClr val="000090"/>
                </a:solidFill>
                <a:latin typeface="Courier"/>
                <a:cs typeface="Courier"/>
              </a:rPr>
              <a:t>typename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b="1" dirty="0" err="1" smtClean="0">
                <a:solidFill>
                  <a:srgbClr val="000090"/>
                </a:solidFill>
                <a:latin typeface="Courier"/>
                <a:cs typeface="Courier"/>
              </a:rPr>
              <a:t>my_type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= …;</a:t>
            </a: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}</a:t>
            </a:r>
            <a:endParaRPr lang="en-US" sz="1600" dirty="0" smtClean="0">
              <a:solidFill>
                <a:srgbClr val="000090"/>
              </a:solidFill>
              <a:latin typeface="Courier"/>
              <a:cs typeface="Courier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654888" y="3863622"/>
            <a:ext cx="4107222" cy="1636890"/>
          </a:xfrm>
          <a:prstGeom prst="roundRect">
            <a:avLst>
              <a:gd name="adj" fmla="val 4036"/>
            </a:avLst>
          </a:prstGeom>
          <a:solidFill>
            <a:srgbClr val="EEECE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t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emplate&lt;</a:t>
            </a:r>
            <a:r>
              <a:rPr lang="en-US" sz="1600" dirty="0" err="1" smtClean="0">
                <a:solidFill>
                  <a:srgbClr val="000090"/>
                </a:solidFill>
                <a:latin typeface="Courier"/>
                <a:cs typeface="Courier"/>
              </a:rPr>
              <a:t>typename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T&gt;</a:t>
            </a:r>
          </a:p>
          <a:p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T foo(T)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{ ... }</a:t>
            </a:r>
          </a:p>
          <a:p>
            <a:endParaRPr lang="en-US" sz="1600" dirty="0" smtClean="0">
              <a:solidFill>
                <a:srgbClr val="000090"/>
              </a:solidFill>
              <a:latin typeface="Courier"/>
              <a:cs typeface="Courier"/>
            </a:endParaRP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concept A&lt;</a:t>
            </a:r>
            <a:r>
              <a:rPr lang="en-US" sz="1600" dirty="0" err="1" smtClean="0">
                <a:solidFill>
                  <a:srgbClr val="000090"/>
                </a:solidFill>
                <a:latin typeface="Courier"/>
                <a:cs typeface="Courier"/>
              </a:rPr>
              <a:t>typename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T&gt; {</a:t>
            </a: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T foo(T)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{ ... }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5324670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293" y="274638"/>
            <a:ext cx="8683262" cy="840140"/>
          </a:xfrm>
        </p:spPr>
        <p:txBody>
          <a:bodyPr/>
          <a:lstStyle/>
          <a:p>
            <a:r>
              <a:rPr lang="en-US" sz="4000" dirty="0" smtClean="0"/>
              <a:t>Implementation Workload: </a:t>
            </a:r>
            <a:r>
              <a:rPr lang="en-US" sz="4000" dirty="0" err="1" smtClean="0"/>
              <a:t>Sema</a:t>
            </a:r>
            <a:endParaRPr lang="en-US" sz="4000" dirty="0"/>
          </a:p>
        </p:txBody>
      </p:sp>
      <p:pic>
        <p:nvPicPr>
          <p:cNvPr id="8" name="Picture 7" descr="Sema-Snapsho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443" y="1114778"/>
            <a:ext cx="8790333" cy="5348111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564511" y="2224163"/>
            <a:ext cx="1908711" cy="1077218"/>
          </a:xfrm>
          <a:prstGeom prst="rect">
            <a:avLst/>
          </a:prstGeom>
          <a:solidFill>
            <a:schemeClr val="bg2"/>
          </a:solidFill>
          <a:ln>
            <a:solidFill>
              <a:srgbClr val="000090"/>
            </a:solidFill>
          </a:ln>
        </p:spPr>
        <p:txBody>
          <a:bodyPr wrap="square" rtlCol="0">
            <a:spAutoFit/>
          </a:bodyPr>
          <a:lstStyle/>
          <a:p>
            <a:endParaRPr lang="en-US" sz="500" dirty="0" smtClean="0"/>
          </a:p>
          <a:p>
            <a:r>
              <a:rPr lang="en-US" u="sng" dirty="0" smtClean="0"/>
              <a:t>Infrastructure:</a:t>
            </a:r>
          </a:p>
          <a:p>
            <a:r>
              <a:rPr lang="en-US" b="1" dirty="0" smtClean="0"/>
              <a:t>~ 120  </a:t>
            </a:r>
            <a:r>
              <a:rPr lang="en-US" dirty="0" smtClean="0"/>
              <a:t>functions</a:t>
            </a:r>
          </a:p>
          <a:p>
            <a:r>
              <a:rPr lang="en-US" dirty="0" smtClean="0"/>
              <a:t>(~ 13 pure virtual)</a:t>
            </a:r>
          </a:p>
          <a:p>
            <a:endParaRPr lang="en-US" sz="500" dirty="0" smtClean="0"/>
          </a:p>
        </p:txBody>
      </p:sp>
      <p:sp>
        <p:nvSpPr>
          <p:cNvPr id="14" name="TextBox 13"/>
          <p:cNvSpPr txBox="1"/>
          <p:nvPr/>
        </p:nvSpPr>
        <p:spPr>
          <a:xfrm>
            <a:off x="3944578" y="4908600"/>
            <a:ext cx="1908711" cy="800219"/>
          </a:xfrm>
          <a:prstGeom prst="rect">
            <a:avLst/>
          </a:prstGeom>
          <a:solidFill>
            <a:schemeClr val="bg2"/>
          </a:solidFill>
          <a:ln>
            <a:solidFill>
              <a:srgbClr val="000090"/>
            </a:solidFill>
          </a:ln>
        </p:spPr>
        <p:txBody>
          <a:bodyPr wrap="square" rtlCol="0">
            <a:spAutoFit/>
          </a:bodyPr>
          <a:lstStyle/>
          <a:p>
            <a:endParaRPr lang="en-US" sz="500" dirty="0" smtClean="0"/>
          </a:p>
          <a:p>
            <a:r>
              <a:rPr lang="en-US" u="sng" dirty="0" smtClean="0"/>
              <a:t>Palo Alto:</a:t>
            </a:r>
          </a:p>
          <a:p>
            <a:r>
              <a:rPr lang="en-US" b="1" dirty="0" smtClean="0"/>
              <a:t>~ 40  </a:t>
            </a:r>
            <a:r>
              <a:rPr lang="en-US" dirty="0" smtClean="0"/>
              <a:t>functions</a:t>
            </a:r>
          </a:p>
          <a:p>
            <a:endParaRPr lang="en-US" sz="500" dirty="0" smtClean="0"/>
          </a:p>
        </p:txBody>
      </p:sp>
      <p:sp>
        <p:nvSpPr>
          <p:cNvPr id="15" name="TextBox 14"/>
          <p:cNvSpPr txBox="1"/>
          <p:nvPr/>
        </p:nvSpPr>
        <p:spPr>
          <a:xfrm>
            <a:off x="6905089" y="4916815"/>
            <a:ext cx="1908711" cy="800219"/>
          </a:xfrm>
          <a:prstGeom prst="rect">
            <a:avLst/>
          </a:prstGeom>
          <a:solidFill>
            <a:schemeClr val="bg2"/>
          </a:solidFill>
          <a:ln>
            <a:solidFill>
              <a:srgbClr val="000090"/>
            </a:solidFill>
          </a:ln>
        </p:spPr>
        <p:txBody>
          <a:bodyPr wrap="square" rtlCol="0">
            <a:spAutoFit/>
          </a:bodyPr>
          <a:lstStyle/>
          <a:p>
            <a:endParaRPr lang="en-US" sz="500" dirty="0" smtClean="0"/>
          </a:p>
          <a:p>
            <a:r>
              <a:rPr lang="en-US" u="sng" dirty="0" smtClean="0"/>
              <a:t>Pre-Frankfurt:</a:t>
            </a:r>
          </a:p>
          <a:p>
            <a:r>
              <a:rPr lang="en-US" b="1" dirty="0" smtClean="0"/>
              <a:t>~ 30  </a:t>
            </a:r>
            <a:r>
              <a:rPr lang="en-US" dirty="0" smtClean="0"/>
              <a:t>functions</a:t>
            </a:r>
          </a:p>
          <a:p>
            <a:endParaRPr lang="en-US" sz="500" dirty="0" smtClean="0"/>
          </a:p>
        </p:txBody>
      </p:sp>
      <p:sp>
        <p:nvSpPr>
          <p:cNvPr id="16" name="TextBox 15"/>
          <p:cNvSpPr txBox="1"/>
          <p:nvPr/>
        </p:nvSpPr>
        <p:spPr>
          <a:xfrm>
            <a:off x="978422" y="4916815"/>
            <a:ext cx="1908711" cy="800219"/>
          </a:xfrm>
          <a:prstGeom prst="rect">
            <a:avLst/>
          </a:prstGeom>
          <a:solidFill>
            <a:schemeClr val="bg2"/>
          </a:solidFill>
          <a:ln>
            <a:solidFill>
              <a:srgbClr val="000090"/>
            </a:solidFill>
          </a:ln>
        </p:spPr>
        <p:txBody>
          <a:bodyPr wrap="square" rtlCol="0">
            <a:spAutoFit/>
          </a:bodyPr>
          <a:lstStyle/>
          <a:p>
            <a:endParaRPr lang="en-US" sz="500" dirty="0" smtClean="0"/>
          </a:p>
          <a:p>
            <a:r>
              <a:rPr lang="en-US" u="sng" dirty="0" smtClean="0"/>
              <a:t>Dummy:</a:t>
            </a:r>
          </a:p>
          <a:p>
            <a:r>
              <a:rPr lang="en-US" b="1" dirty="0" smtClean="0"/>
              <a:t>~ 13  </a:t>
            </a:r>
            <a:r>
              <a:rPr lang="en-US" dirty="0" smtClean="0"/>
              <a:t>functions</a:t>
            </a:r>
          </a:p>
          <a:p>
            <a:endParaRPr lang="en-US" sz="500" dirty="0" smtClean="0"/>
          </a:p>
        </p:txBody>
      </p:sp>
    </p:spTree>
    <p:extLst>
      <p:ext uri="{BB962C8B-B14F-4D97-AF65-F5344CB8AC3E}">
        <p14:creationId xmlns:p14="http://schemas.microsoft.com/office/powerpoint/2010/main" val="2204716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293" y="274638"/>
            <a:ext cx="8683262" cy="840140"/>
          </a:xfrm>
        </p:spPr>
        <p:txBody>
          <a:bodyPr/>
          <a:lstStyle/>
          <a:p>
            <a:r>
              <a:rPr lang="en-US" sz="4000" dirty="0" smtClean="0"/>
              <a:t>Clang </a:t>
            </a:r>
            <a:r>
              <a:rPr lang="en-US" sz="4000" dirty="0" smtClean="0">
                <a:sym typeface="Wingdings"/>
              </a:rPr>
              <a:t></a:t>
            </a:r>
            <a:r>
              <a:rPr lang="en-US" sz="4000" dirty="0" smtClean="0"/>
              <a:t> </a:t>
            </a:r>
            <a:r>
              <a:rPr lang="en-US" sz="4000" dirty="0" err="1" smtClean="0"/>
              <a:t>ConceptClang</a:t>
            </a:r>
            <a:r>
              <a:rPr lang="en-US" sz="4000" dirty="0" smtClean="0"/>
              <a:t>: A Sample Case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06311"/>
            <a:ext cx="8229600" cy="4525963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2400" dirty="0" smtClean="0"/>
              <a:t>From:</a:t>
            </a:r>
          </a:p>
          <a:p>
            <a:pPr marL="0" indent="0">
              <a:buNone/>
            </a:pPr>
            <a:r>
              <a:rPr lang="en-US" sz="2400" dirty="0" smtClean="0"/>
              <a:t> 	</a:t>
            </a:r>
            <a:r>
              <a:rPr lang="en-US" sz="2400" b="1" dirty="0" smtClean="0"/>
              <a:t>Type-checking Templates, in Clang</a:t>
            </a:r>
            <a:endParaRPr lang="en-US" sz="2400" b="1" dirty="0"/>
          </a:p>
          <a:p>
            <a:pPr marL="0" indent="0">
              <a:buNone/>
            </a:pPr>
            <a:endParaRPr lang="en-US" sz="1000" dirty="0" smtClean="0"/>
          </a:p>
          <a:p>
            <a:pPr marL="0" indent="0">
              <a:buNone/>
            </a:pPr>
            <a:r>
              <a:rPr lang="en-US" sz="2400" dirty="0" smtClean="0"/>
              <a:t>To:</a:t>
            </a:r>
          </a:p>
          <a:p>
            <a:pPr marL="0" indent="0">
              <a:buNone/>
            </a:pPr>
            <a:r>
              <a:rPr lang="en-US" sz="2400" dirty="0" smtClean="0"/>
              <a:t>	</a:t>
            </a:r>
            <a:r>
              <a:rPr lang="en-US" sz="2400" b="1" dirty="0" smtClean="0"/>
              <a:t>Type-checking Constrained Templates, in </a:t>
            </a:r>
            <a:r>
              <a:rPr lang="en-US" sz="2400" b="1" dirty="0" err="1" smtClean="0"/>
              <a:t>ConceptClang</a:t>
            </a:r>
            <a:endParaRPr lang="en-US" sz="2400" b="1" dirty="0" smtClean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 smtClean="0"/>
              <a:t>	Illustration with a function call expression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3325624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3501" y="883752"/>
            <a:ext cx="4547724" cy="5658556"/>
          </a:xfrm>
          <a:prstGeom prst="rect">
            <a:avLst/>
          </a:prstGeom>
          <a:solidFill>
            <a:schemeClr val="bg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dirty="0"/>
              <a:t>	</a:t>
            </a:r>
            <a:r>
              <a:rPr lang="en-US" dirty="0" smtClean="0"/>
              <a:t>	</a:t>
            </a:r>
            <a:r>
              <a:rPr lang="en-US" dirty="0"/>
              <a:t>	</a:t>
            </a:r>
            <a:r>
              <a:rPr lang="en-US" sz="2400" b="1" dirty="0" smtClean="0">
                <a:solidFill>
                  <a:schemeClr val="bg2">
                    <a:lumMod val="25000"/>
                  </a:schemeClr>
                </a:solidFill>
              </a:rPr>
              <a:t>PARSING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25" name="Rectangle 24"/>
          <p:cNvSpPr/>
          <p:nvPr/>
        </p:nvSpPr>
        <p:spPr>
          <a:xfrm>
            <a:off x="4545749" y="883752"/>
            <a:ext cx="4598251" cy="5658556"/>
          </a:xfrm>
          <a:prstGeom prst="rect">
            <a:avLst/>
          </a:prstGeom>
          <a:solidFill>
            <a:srgbClr val="FFFFFF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dirty="0" smtClean="0"/>
              <a:t>		</a:t>
            </a:r>
            <a:r>
              <a:rPr lang="en-US" sz="2400" b="1" dirty="0" smtClean="0">
                <a:solidFill>
                  <a:schemeClr val="bg2">
                    <a:lumMod val="25000"/>
                  </a:schemeClr>
                </a:solidFill>
              </a:rPr>
              <a:t>INSTANTIATION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9604"/>
            <a:ext cx="8229600" cy="1143000"/>
          </a:xfrm>
          <a:effectLst/>
        </p:spPr>
        <p:txBody>
          <a:bodyPr/>
          <a:lstStyle/>
          <a:p>
            <a:r>
              <a:rPr lang="en-US" sz="4000" dirty="0" smtClean="0"/>
              <a:t>Type-</a:t>
            </a:r>
            <a:r>
              <a:rPr lang="en-US" sz="4000" smtClean="0"/>
              <a:t>checking Templates</a:t>
            </a:r>
            <a:endParaRPr lang="en-US" sz="4000" dirty="0"/>
          </a:p>
        </p:txBody>
      </p:sp>
      <p:sp>
        <p:nvSpPr>
          <p:cNvPr id="11" name="Content Placeholder 2"/>
          <p:cNvSpPr>
            <a:spLocks noGrp="1"/>
          </p:cNvSpPr>
          <p:nvPr>
            <p:ph sz="quarter" idx="1"/>
          </p:nvPr>
        </p:nvSpPr>
        <p:spPr>
          <a:xfrm>
            <a:off x="415734" y="1378622"/>
            <a:ext cx="4038600" cy="4525963"/>
          </a:xfrm>
          <a:effectLst/>
        </p:spPr>
        <p:txBody>
          <a:bodyPr numCol="1"/>
          <a:lstStyle/>
          <a:p>
            <a:pPr marL="0" indent="0">
              <a:buNone/>
            </a:pPr>
            <a:r>
              <a:rPr lang="en-US" sz="2300" dirty="0" smtClean="0"/>
              <a:t>Template Definition:</a:t>
            </a:r>
          </a:p>
          <a:p>
            <a:pPr marL="0" indent="0">
              <a:buNone/>
            </a:pPr>
            <a:endParaRPr lang="en-US" sz="2900" dirty="0"/>
          </a:p>
          <a:p>
            <a:pPr marL="0" indent="0">
              <a:buNone/>
            </a:pPr>
            <a:endParaRPr lang="en-US" sz="2900" dirty="0"/>
          </a:p>
          <a:p>
            <a:pPr marL="0" indent="0">
              <a:buNone/>
            </a:pPr>
            <a:endParaRPr lang="en-US" sz="2900" dirty="0" smtClean="0"/>
          </a:p>
          <a:p>
            <a:pPr marL="0" indent="0">
              <a:buNone/>
            </a:pPr>
            <a:endParaRPr lang="en-US" sz="2900" dirty="0" smtClean="0"/>
          </a:p>
          <a:p>
            <a:pPr marL="0" indent="0">
              <a:buNone/>
            </a:pPr>
            <a:r>
              <a:rPr lang="en-US" sz="2300" dirty="0" smtClean="0"/>
              <a:t>Template Use:</a:t>
            </a:r>
          </a:p>
          <a:p>
            <a:pPr marL="0" indent="0">
              <a:buNone/>
            </a:pPr>
            <a:endParaRPr lang="en-US" sz="3200" dirty="0" smtClean="0"/>
          </a:p>
          <a:p>
            <a:pPr marL="0" indent="0">
              <a:buNone/>
            </a:pPr>
            <a:endParaRPr lang="en-US" sz="3200" dirty="0" smtClean="0"/>
          </a:p>
          <a:p>
            <a:pPr marL="0" indent="0">
              <a:buNone/>
            </a:pPr>
            <a:endParaRPr lang="en-US" sz="3200" dirty="0" smtClean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2"/>
          </p:nvPr>
        </p:nvSpPr>
        <p:spPr>
          <a:xfrm>
            <a:off x="4590733" y="1378622"/>
            <a:ext cx="4038600" cy="4525963"/>
          </a:xfrm>
          <a:effectLst/>
        </p:spPr>
        <p:txBody>
          <a:bodyPr/>
          <a:lstStyle/>
          <a:p>
            <a:pPr marL="0" indent="0">
              <a:buNone/>
            </a:pPr>
            <a:r>
              <a:rPr lang="en-US" sz="2300" dirty="0"/>
              <a:t>Code </a:t>
            </a:r>
            <a:r>
              <a:rPr lang="en-US" sz="2300" dirty="0" smtClean="0"/>
              <a:t>Generation</a:t>
            </a:r>
            <a:r>
              <a:rPr lang="en-US" sz="2300" dirty="0"/>
              <a:t>:</a:t>
            </a:r>
          </a:p>
          <a:p>
            <a:pPr marL="0" indent="0">
              <a:buNone/>
            </a:pPr>
            <a:endParaRPr lang="en-US" sz="3000" dirty="0" smtClean="0"/>
          </a:p>
          <a:p>
            <a:pPr marL="0" indent="0">
              <a:buNone/>
            </a:pPr>
            <a:endParaRPr lang="en-US" sz="3000" dirty="0"/>
          </a:p>
          <a:p>
            <a:pPr marL="0" indent="0">
              <a:buNone/>
            </a:pPr>
            <a:endParaRPr lang="en-US" sz="30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300" dirty="0" smtClean="0"/>
              <a:t>	Specialization:</a:t>
            </a:r>
            <a:endParaRPr lang="en-US" sz="2300" dirty="0"/>
          </a:p>
          <a:p>
            <a:pPr marL="0" indent="0">
              <a:buNone/>
            </a:pPr>
            <a:endParaRPr lang="en-US" sz="2300" dirty="0"/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	 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44800" y="1812363"/>
            <a:ext cx="4267199" cy="1165079"/>
          </a:xfrm>
          <a:prstGeom prst="roundRect">
            <a:avLst>
              <a:gd name="adj" fmla="val 4036"/>
            </a:avLst>
          </a:prstGeom>
          <a:solidFill>
            <a:schemeClr val="bg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template&lt;typename </a:t>
            </a:r>
            <a:r>
              <a:rPr lang="en-US" sz="1600" b="1" dirty="0" err="1" smtClean="0">
                <a:solidFill>
                  <a:srgbClr val="000090"/>
                </a:solidFill>
                <a:latin typeface="Courier"/>
                <a:cs typeface="Courier"/>
              </a:rPr>
              <a:t>Iter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, </a:t>
            </a: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       typename 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T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, </a:t>
            </a: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       typename </a:t>
            </a:r>
            <a:r>
              <a:rPr lang="en-US" sz="1600" b="1" dirty="0" err="1" smtClean="0">
                <a:solidFill>
                  <a:srgbClr val="000090"/>
                </a:solidFill>
                <a:latin typeface="Courier"/>
                <a:cs typeface="Courier"/>
              </a:rPr>
              <a:t>BinOp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&gt;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T accumulate(...) { ... }</a:t>
            </a:r>
            <a:endParaRPr lang="en-US" sz="1600" dirty="0">
              <a:solidFill>
                <a:srgbClr val="000090"/>
              </a:solidFill>
              <a:latin typeface="Courier"/>
              <a:cs typeface="Courier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144799" y="4403163"/>
            <a:ext cx="4267199" cy="1833946"/>
          </a:xfrm>
          <a:prstGeom prst="roundRect">
            <a:avLst>
              <a:gd name="adj" fmla="val 4036"/>
            </a:avLst>
          </a:prstGeom>
          <a:solidFill>
            <a:srgbClr val="EEECE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vector&lt;int&gt; v;</a:t>
            </a: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int i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= accumulate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&lt;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vector&lt;int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&gt;::iterator,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  </a:t>
            </a:r>
          </a:p>
          <a:p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          int, </a:t>
            </a:r>
          </a:p>
          <a:p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          plus&lt;int&gt; &gt;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(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v.begin(), v.end(), 0, </a:t>
            </a:r>
            <a:endParaRPr lang="en-US" sz="1600" dirty="0" smtClean="0">
              <a:solidFill>
                <a:srgbClr val="000090"/>
              </a:solidFill>
              <a:latin typeface="Courier"/>
              <a:cs typeface="Courier"/>
            </a:endParaRP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fr-FR" sz="1600" dirty="0" smtClean="0">
                <a:solidFill>
                  <a:srgbClr val="000090"/>
                </a:solidFill>
                <a:latin typeface="Courier"/>
                <a:cs typeface="Courier"/>
              </a:rPr>
              <a:t>plus</a:t>
            </a:r>
            <a:r>
              <a:rPr lang="fr-FR" sz="1600" dirty="0">
                <a:solidFill>
                  <a:srgbClr val="000090"/>
                </a:solidFill>
                <a:latin typeface="Courier"/>
                <a:cs typeface="Courier"/>
              </a:rPr>
              <a:t>&lt;int&gt;()</a:t>
            </a:r>
            <a:r>
              <a:rPr lang="fr-FR" sz="1600" dirty="0" smtClean="0">
                <a:solidFill>
                  <a:srgbClr val="000090"/>
                </a:solidFill>
                <a:latin typeface="Courier"/>
                <a:cs typeface="Courier"/>
              </a:rPr>
              <a:t>)</a:t>
            </a:r>
            <a:r>
              <a:rPr lang="fr-FR" sz="1600" dirty="0">
                <a:solidFill>
                  <a:srgbClr val="000090"/>
                </a:solidFill>
                <a:latin typeface="Courier"/>
                <a:cs typeface="Courier"/>
              </a:rPr>
              <a:t>;</a:t>
            </a:r>
            <a:endParaRPr lang="en-US" sz="1600" b="1" dirty="0">
              <a:solidFill>
                <a:srgbClr val="000090"/>
              </a:solidFill>
              <a:latin typeface="Courier"/>
              <a:cs typeface="Courier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5194687" y="4784163"/>
            <a:ext cx="3749801" cy="1219200"/>
          </a:xfrm>
          <a:prstGeom prst="roundRect">
            <a:avLst>
              <a:gd name="adj" fmla="val 4036"/>
            </a:avLst>
          </a:prstGeom>
          <a:solidFill>
            <a:schemeClr val="bg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i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nt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accumulate(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vector&lt;int&gt;::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iterator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first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,</a:t>
            </a:r>
          </a:p>
          <a:p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vector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&lt;int&gt;::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iterator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last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,</a:t>
            </a:r>
          </a:p>
          <a:p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int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init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, plus&lt;int&gt;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bin_op);</a:t>
            </a:r>
            <a:endParaRPr lang="en-US" sz="1600" b="1" dirty="0">
              <a:solidFill>
                <a:srgbClr val="000090"/>
              </a:solidFill>
              <a:latin typeface="Courier"/>
              <a:cs typeface="Courier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5065889" y="1812362"/>
            <a:ext cx="3878599" cy="1517857"/>
          </a:xfrm>
          <a:prstGeom prst="roundRect">
            <a:avLst>
              <a:gd name="adj" fmla="val 4036"/>
            </a:avLst>
          </a:prstGeom>
          <a:solidFill>
            <a:schemeClr val="bg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i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nt accumulate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(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vector&lt;int&gt;::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iterator first, </a:t>
            </a: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vector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&lt;int&gt;::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iterator last, </a:t>
            </a: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int init, plus&lt;int&gt; bin_op) </a:t>
            </a:r>
          </a:p>
          <a:p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{ ...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}</a:t>
            </a:r>
            <a:endParaRPr lang="en-US" sz="1600" b="1" dirty="0">
              <a:solidFill>
                <a:srgbClr val="000090"/>
              </a:solidFill>
              <a:latin typeface="Courier"/>
              <a:cs typeface="Courier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494798" y="4973327"/>
            <a:ext cx="2724425" cy="762000"/>
          </a:xfrm>
          <a:prstGeom prst="rect">
            <a:avLst/>
          </a:prstGeom>
          <a:solidFill>
            <a:schemeClr val="tx2">
              <a:lumMod val="20000"/>
              <a:lumOff val="80000"/>
              <a:alpha val="25000"/>
            </a:schemeClr>
          </a:solidFill>
          <a:ln>
            <a:solidFill>
              <a:srgbClr val="00009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1231355" y="1829964"/>
            <a:ext cx="2973757" cy="838200"/>
          </a:xfrm>
          <a:prstGeom prst="rect">
            <a:avLst/>
          </a:prstGeom>
          <a:solidFill>
            <a:schemeClr val="tx2">
              <a:lumMod val="20000"/>
              <a:lumOff val="80000"/>
              <a:alpha val="25000"/>
            </a:schemeClr>
          </a:solidFill>
          <a:ln>
            <a:solidFill>
              <a:srgbClr val="00009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ight Arrow Callout 26"/>
          <p:cNvSpPr/>
          <p:nvPr/>
        </p:nvSpPr>
        <p:spPr>
          <a:xfrm rot="1556093">
            <a:off x="2730987" y="3255571"/>
            <a:ext cx="2514217" cy="2032294"/>
          </a:xfrm>
          <a:prstGeom prst="rightArrowCallout">
            <a:avLst>
              <a:gd name="adj1" fmla="val 12584"/>
              <a:gd name="adj2" fmla="val 12196"/>
              <a:gd name="adj3" fmla="val 12531"/>
              <a:gd name="adj4" fmla="val 11254"/>
            </a:avLst>
          </a:prstGeom>
          <a:solidFill>
            <a:schemeClr val="tx1">
              <a:lumMod val="65000"/>
              <a:lumOff val="35000"/>
            </a:scheme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 rot="20936937">
            <a:off x="2682032" y="3643230"/>
            <a:ext cx="817602" cy="400110"/>
          </a:xfrm>
          <a:prstGeom prst="rect">
            <a:avLst/>
          </a:prstGeom>
          <a:solidFill>
            <a:srgbClr val="CCFFCC"/>
          </a:solidFill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8000"/>
                </a:solidFill>
                <a:effectLst/>
              </a:rPr>
              <a:t>Check</a:t>
            </a:r>
            <a:endParaRPr lang="en-US" sz="2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8000"/>
              </a:solidFill>
              <a:effectLst/>
            </a:endParaRPr>
          </a:p>
        </p:txBody>
      </p:sp>
      <p:sp>
        <p:nvSpPr>
          <p:cNvPr id="22" name="Down Arrow 21"/>
          <p:cNvSpPr/>
          <p:nvPr/>
        </p:nvSpPr>
        <p:spPr>
          <a:xfrm rot="10053170">
            <a:off x="7803131" y="3250209"/>
            <a:ext cx="563949" cy="1579111"/>
          </a:xfrm>
          <a:prstGeom prst="downArrow">
            <a:avLst>
              <a:gd name="adj1" fmla="val 36932"/>
              <a:gd name="adj2" fmla="val 47359"/>
            </a:avLst>
          </a:prstGeom>
          <a:solidFill>
            <a:srgbClr val="40404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 rot="20936937">
            <a:off x="7657332" y="3823417"/>
            <a:ext cx="815723" cy="400110"/>
          </a:xfrm>
          <a:prstGeom prst="rect">
            <a:avLst/>
          </a:prstGeom>
          <a:solidFill>
            <a:srgbClr val="CCFFCC"/>
          </a:solidFill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8000"/>
                </a:solidFill>
                <a:effectLst/>
              </a:rPr>
              <a:t>Once!</a:t>
            </a:r>
            <a:endParaRPr lang="en-US" sz="2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8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770529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/>
          <p:cNvSpPr/>
          <p:nvPr/>
        </p:nvSpPr>
        <p:spPr>
          <a:xfrm>
            <a:off x="3501" y="883752"/>
            <a:ext cx="4547724" cy="5658556"/>
          </a:xfrm>
          <a:prstGeom prst="rect">
            <a:avLst/>
          </a:prstGeom>
          <a:solidFill>
            <a:schemeClr val="bg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dirty="0"/>
              <a:t>	</a:t>
            </a:r>
            <a:r>
              <a:rPr lang="en-US" dirty="0" smtClean="0"/>
              <a:t>	</a:t>
            </a:r>
            <a:r>
              <a:rPr lang="en-US" dirty="0"/>
              <a:t>	</a:t>
            </a:r>
            <a:r>
              <a:rPr lang="en-US" sz="2400" b="1" dirty="0" smtClean="0">
                <a:solidFill>
                  <a:schemeClr val="bg2">
                    <a:lumMod val="25000"/>
                  </a:schemeClr>
                </a:solidFill>
              </a:rPr>
              <a:t>PARSING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2" name="Rectangle 31"/>
          <p:cNvSpPr/>
          <p:nvPr/>
        </p:nvSpPr>
        <p:spPr>
          <a:xfrm>
            <a:off x="4545749" y="883752"/>
            <a:ext cx="4598251" cy="5658556"/>
          </a:xfrm>
          <a:prstGeom prst="rect">
            <a:avLst/>
          </a:prstGeom>
          <a:solidFill>
            <a:srgbClr val="FFFFFF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dirty="0" smtClean="0"/>
              <a:t>		</a:t>
            </a:r>
            <a:r>
              <a:rPr lang="en-US" sz="2400" b="1" dirty="0" smtClean="0">
                <a:solidFill>
                  <a:schemeClr val="bg2">
                    <a:lumMod val="25000"/>
                  </a:schemeClr>
                </a:solidFill>
              </a:rPr>
              <a:t>INSTANTIATION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9604"/>
            <a:ext cx="8229600" cy="1143000"/>
          </a:xfrm>
          <a:effectLst/>
        </p:spPr>
        <p:txBody>
          <a:bodyPr/>
          <a:lstStyle/>
          <a:p>
            <a:r>
              <a:rPr lang="en-US" sz="4000" dirty="0" smtClean="0"/>
              <a:t>Type-checking Constrained Templates</a:t>
            </a:r>
            <a:endParaRPr lang="en-US" sz="4000" dirty="0"/>
          </a:p>
        </p:txBody>
      </p:sp>
      <p:sp>
        <p:nvSpPr>
          <p:cNvPr id="11" name="Content Placeholder 2"/>
          <p:cNvSpPr>
            <a:spLocks noGrp="1"/>
          </p:cNvSpPr>
          <p:nvPr>
            <p:ph sz="quarter" idx="1"/>
          </p:nvPr>
        </p:nvSpPr>
        <p:spPr>
          <a:xfrm>
            <a:off x="144800" y="1378622"/>
            <a:ext cx="4267198" cy="4525963"/>
          </a:xfrm>
          <a:effectLst/>
        </p:spPr>
        <p:txBody>
          <a:bodyPr numCol="1"/>
          <a:lstStyle/>
          <a:p>
            <a:pPr marL="0" indent="0">
              <a:buNone/>
            </a:pPr>
            <a:r>
              <a:rPr lang="en-US" sz="2300" dirty="0" smtClean="0"/>
              <a:t>Constrained Template Definition: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3200" dirty="0" smtClean="0"/>
          </a:p>
          <a:p>
            <a:pPr marL="0" indent="0">
              <a:buNone/>
            </a:pPr>
            <a:r>
              <a:rPr lang="en-US" sz="2300" dirty="0" smtClean="0"/>
              <a:t>Constrained </a:t>
            </a:r>
          </a:p>
          <a:p>
            <a:pPr marL="0" indent="0">
              <a:buNone/>
            </a:pPr>
            <a:r>
              <a:rPr lang="en-US" sz="2300" dirty="0" smtClean="0"/>
              <a:t>Template Use:</a:t>
            </a:r>
          </a:p>
          <a:p>
            <a:pPr marL="0" indent="0">
              <a:buNone/>
            </a:pPr>
            <a:endParaRPr lang="en-US" sz="3200" dirty="0" smtClean="0"/>
          </a:p>
          <a:p>
            <a:pPr marL="0" indent="0">
              <a:buNone/>
            </a:pPr>
            <a:endParaRPr lang="en-US" sz="3200" dirty="0" smtClean="0"/>
          </a:p>
          <a:p>
            <a:pPr marL="0" indent="0">
              <a:buNone/>
            </a:pPr>
            <a:endParaRPr lang="en-US" sz="3200" dirty="0" smtClean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2"/>
          </p:nvPr>
        </p:nvSpPr>
        <p:spPr>
          <a:xfrm>
            <a:off x="4590733" y="1378622"/>
            <a:ext cx="4038600" cy="4525963"/>
          </a:xfrm>
          <a:effectLst/>
        </p:spPr>
        <p:txBody>
          <a:bodyPr/>
          <a:lstStyle/>
          <a:p>
            <a:pPr marL="0" indent="0">
              <a:buNone/>
            </a:pPr>
            <a:r>
              <a:rPr lang="en-US" sz="2300" dirty="0"/>
              <a:t>Code </a:t>
            </a:r>
            <a:r>
              <a:rPr lang="en-US" sz="2300" dirty="0" smtClean="0"/>
              <a:t>Generation</a:t>
            </a:r>
            <a:r>
              <a:rPr lang="en-US" sz="2300" dirty="0"/>
              <a:t>:</a:t>
            </a:r>
          </a:p>
          <a:p>
            <a:pPr marL="0" indent="0">
              <a:buNone/>
            </a:pPr>
            <a:endParaRPr lang="en-US" sz="3000" dirty="0" smtClean="0"/>
          </a:p>
          <a:p>
            <a:pPr marL="0" indent="0">
              <a:buNone/>
            </a:pPr>
            <a:endParaRPr lang="en-US" sz="3000" dirty="0"/>
          </a:p>
          <a:p>
            <a:pPr marL="0" indent="0">
              <a:buNone/>
            </a:pPr>
            <a:endParaRPr lang="en-US" sz="30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300" dirty="0" smtClean="0"/>
              <a:t>	Specialization </a:t>
            </a:r>
            <a:r>
              <a:rPr lang="en-US" sz="2300" b="1" dirty="0" smtClean="0"/>
              <a:t>+ Models</a:t>
            </a:r>
            <a:r>
              <a:rPr lang="en-US" sz="2300" dirty="0" smtClean="0"/>
              <a:t>:</a:t>
            </a:r>
            <a:endParaRPr lang="en-US" sz="2300" dirty="0"/>
          </a:p>
          <a:p>
            <a:pPr marL="0" indent="0">
              <a:buNone/>
            </a:pPr>
            <a:endParaRPr lang="en-US" sz="2300" dirty="0"/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	 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44799" y="4403163"/>
            <a:ext cx="4267199" cy="1833946"/>
          </a:xfrm>
          <a:prstGeom prst="roundRect">
            <a:avLst>
              <a:gd name="adj" fmla="val 4036"/>
            </a:avLst>
          </a:prstGeom>
          <a:solidFill>
            <a:srgbClr val="EEECE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vector&lt;int&gt; v;</a:t>
            </a: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int i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= accumulate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&lt;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vector&lt;int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&gt;::iterator,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  </a:t>
            </a:r>
          </a:p>
          <a:p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          int, </a:t>
            </a:r>
          </a:p>
          <a:p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          plus&lt;int&gt; &gt;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(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v.begin(), v.end(), 0, </a:t>
            </a:r>
            <a:endParaRPr lang="en-US" sz="1600" dirty="0" smtClean="0">
              <a:solidFill>
                <a:srgbClr val="000090"/>
              </a:solidFill>
              <a:latin typeface="Courier"/>
              <a:cs typeface="Courier"/>
            </a:endParaRP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fr-FR" sz="1600" dirty="0" smtClean="0">
                <a:solidFill>
                  <a:srgbClr val="000090"/>
                </a:solidFill>
                <a:latin typeface="Courier"/>
                <a:cs typeface="Courier"/>
              </a:rPr>
              <a:t>plus</a:t>
            </a:r>
            <a:r>
              <a:rPr lang="fr-FR" sz="1600" dirty="0">
                <a:solidFill>
                  <a:srgbClr val="000090"/>
                </a:solidFill>
                <a:latin typeface="Courier"/>
                <a:cs typeface="Courier"/>
              </a:rPr>
              <a:t>&lt;int&gt;()</a:t>
            </a:r>
            <a:r>
              <a:rPr lang="fr-FR" sz="1600" dirty="0" smtClean="0">
                <a:solidFill>
                  <a:srgbClr val="000090"/>
                </a:solidFill>
                <a:latin typeface="Courier"/>
                <a:cs typeface="Courier"/>
              </a:rPr>
              <a:t>)</a:t>
            </a:r>
            <a:r>
              <a:rPr lang="fr-FR" sz="1600" dirty="0">
                <a:solidFill>
                  <a:srgbClr val="000090"/>
                </a:solidFill>
                <a:latin typeface="Courier"/>
                <a:cs typeface="Courier"/>
              </a:rPr>
              <a:t>;</a:t>
            </a:r>
            <a:endParaRPr lang="en-US" sz="1600" b="1" dirty="0">
              <a:solidFill>
                <a:srgbClr val="000090"/>
              </a:solidFill>
              <a:latin typeface="Courier"/>
              <a:cs typeface="Courier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5194687" y="4784163"/>
            <a:ext cx="3749801" cy="1219200"/>
          </a:xfrm>
          <a:prstGeom prst="roundRect">
            <a:avLst>
              <a:gd name="adj" fmla="val 4036"/>
            </a:avLst>
          </a:prstGeom>
          <a:solidFill>
            <a:schemeClr val="bg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i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nt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accumulate(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vector&lt;int&gt;::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iterator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first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,</a:t>
            </a:r>
          </a:p>
          <a:p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vector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&lt;int&gt;::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iterator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last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,</a:t>
            </a:r>
          </a:p>
          <a:p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int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init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, plus&lt;int&gt;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bin_op);</a:t>
            </a:r>
            <a:endParaRPr lang="en-US" sz="1600" b="1" dirty="0">
              <a:solidFill>
                <a:srgbClr val="000090"/>
              </a:solidFill>
              <a:latin typeface="Courier"/>
              <a:cs typeface="Courier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5065889" y="1812362"/>
            <a:ext cx="3878599" cy="1517857"/>
          </a:xfrm>
          <a:prstGeom prst="roundRect">
            <a:avLst>
              <a:gd name="adj" fmla="val 4036"/>
            </a:avLst>
          </a:prstGeom>
          <a:solidFill>
            <a:schemeClr val="bg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i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nt accumulate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(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vector&lt;int&gt;::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iterator first, </a:t>
            </a: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vector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&lt;int&gt;::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iterator last, </a:t>
            </a: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int init, plus&lt;int&gt; bin_op) </a:t>
            </a:r>
          </a:p>
          <a:p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{ ...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}</a:t>
            </a:r>
            <a:endParaRPr lang="en-US" sz="1600" b="1" dirty="0">
              <a:solidFill>
                <a:srgbClr val="000090"/>
              </a:solidFill>
              <a:latin typeface="Courier"/>
              <a:cs typeface="Courier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494798" y="4973327"/>
            <a:ext cx="2724425" cy="762000"/>
          </a:xfrm>
          <a:prstGeom prst="rect">
            <a:avLst/>
          </a:prstGeom>
          <a:solidFill>
            <a:schemeClr val="tx2">
              <a:lumMod val="20000"/>
              <a:lumOff val="80000"/>
              <a:alpha val="25000"/>
            </a:schemeClr>
          </a:solidFill>
          <a:ln>
            <a:solidFill>
              <a:srgbClr val="00009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Down Arrow 21"/>
          <p:cNvSpPr/>
          <p:nvPr/>
        </p:nvSpPr>
        <p:spPr>
          <a:xfrm rot="10053170">
            <a:off x="7803131" y="3250209"/>
            <a:ext cx="563949" cy="1579111"/>
          </a:xfrm>
          <a:prstGeom prst="downArrow">
            <a:avLst>
              <a:gd name="adj1" fmla="val 36932"/>
              <a:gd name="adj2" fmla="val 47359"/>
            </a:avLst>
          </a:prstGeom>
          <a:solidFill>
            <a:srgbClr val="40404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 rot="20936937">
            <a:off x="7657332" y="3823417"/>
            <a:ext cx="815723" cy="400110"/>
          </a:xfrm>
          <a:prstGeom prst="rect">
            <a:avLst/>
          </a:prstGeom>
          <a:solidFill>
            <a:srgbClr val="CCFFCC"/>
          </a:solidFill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8000"/>
                </a:solidFill>
                <a:effectLst/>
              </a:rPr>
              <a:t>Once!</a:t>
            </a:r>
            <a:endParaRPr lang="en-US" sz="2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8000"/>
              </a:solidFill>
              <a:effectLst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144800" y="1812363"/>
            <a:ext cx="4267199" cy="1395627"/>
          </a:xfrm>
          <a:prstGeom prst="roundRect">
            <a:avLst>
              <a:gd name="adj" fmla="val 4036"/>
            </a:avLst>
          </a:prstGeom>
          <a:solidFill>
            <a:schemeClr val="bg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template&lt;</a:t>
            </a:r>
            <a:r>
              <a:rPr lang="en-US" sz="1600" dirty="0" err="1" smtClean="0">
                <a:solidFill>
                  <a:srgbClr val="000090"/>
                </a:solidFill>
                <a:latin typeface="Courier"/>
                <a:cs typeface="Courier"/>
              </a:rPr>
              <a:t>typename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I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, </a:t>
            </a:r>
            <a:r>
              <a:rPr lang="en-US" sz="1600" dirty="0" err="1" smtClean="0">
                <a:solidFill>
                  <a:srgbClr val="000090"/>
                </a:solidFill>
                <a:latin typeface="Courier"/>
                <a:cs typeface="Courier"/>
              </a:rPr>
              <a:t>typename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T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, </a:t>
            </a: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       typename </a:t>
            </a:r>
            <a:r>
              <a:rPr lang="en-US" sz="1600" b="1" dirty="0" err="1" smtClean="0">
                <a:solidFill>
                  <a:srgbClr val="000090"/>
                </a:solidFill>
                <a:latin typeface="Courier"/>
                <a:cs typeface="Courier"/>
              </a:rPr>
              <a:t>BinOp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&gt;</a:t>
            </a: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requires(</a:t>
            </a:r>
            <a:r>
              <a:rPr lang="en-US" sz="1600" b="1" dirty="0" err="1">
                <a:solidFill>
                  <a:srgbClr val="000090"/>
                </a:solidFill>
                <a:latin typeface="Courier"/>
                <a:cs typeface="Courier"/>
              </a:rPr>
              <a:t>InputIterator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&lt;I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&gt;,</a:t>
            </a:r>
          </a:p>
          <a:p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         </a:t>
            </a:r>
            <a:r>
              <a:rPr lang="en-US" sz="1600" b="1" dirty="0" err="1" smtClean="0">
                <a:solidFill>
                  <a:srgbClr val="000090"/>
                </a:solidFill>
                <a:latin typeface="Courier"/>
                <a:cs typeface="Courier"/>
              </a:rPr>
              <a:t>BinaryFunction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&lt;Op&gt;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, ...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)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T accumulate(...) { ... }</a:t>
            </a:r>
            <a:endParaRPr lang="en-US" sz="1600" dirty="0">
              <a:solidFill>
                <a:srgbClr val="000090"/>
              </a:solidFill>
              <a:latin typeface="Courier"/>
              <a:cs typeface="Courier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231355" y="1942852"/>
            <a:ext cx="2973757" cy="413701"/>
          </a:xfrm>
          <a:prstGeom prst="rect">
            <a:avLst/>
          </a:prstGeom>
          <a:solidFill>
            <a:schemeClr val="tx2">
              <a:lumMod val="20000"/>
              <a:lumOff val="80000"/>
              <a:alpha val="25000"/>
            </a:schemeClr>
          </a:solidFill>
          <a:ln>
            <a:solidFill>
              <a:srgbClr val="00009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Rectangle 27"/>
          <p:cNvSpPr/>
          <p:nvPr/>
        </p:nvSpPr>
        <p:spPr>
          <a:xfrm>
            <a:off x="1273688" y="2416986"/>
            <a:ext cx="2973757" cy="413701"/>
          </a:xfrm>
          <a:prstGeom prst="rect">
            <a:avLst/>
          </a:prstGeom>
          <a:solidFill>
            <a:schemeClr val="tx2">
              <a:lumMod val="20000"/>
              <a:lumOff val="80000"/>
              <a:alpha val="25000"/>
            </a:schemeClr>
          </a:solidFill>
          <a:ln>
            <a:solidFill>
              <a:srgbClr val="00009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Right Arrow Callout 29"/>
          <p:cNvSpPr/>
          <p:nvPr/>
        </p:nvSpPr>
        <p:spPr>
          <a:xfrm rot="1556093">
            <a:off x="2694270" y="3442908"/>
            <a:ext cx="2450477" cy="1849702"/>
          </a:xfrm>
          <a:prstGeom prst="rightArrowCallout">
            <a:avLst>
              <a:gd name="adj1" fmla="val 12584"/>
              <a:gd name="adj2" fmla="val 12196"/>
              <a:gd name="adj3" fmla="val 12531"/>
              <a:gd name="adj4" fmla="val 11254"/>
            </a:avLst>
          </a:prstGeom>
          <a:solidFill>
            <a:schemeClr val="tx1">
              <a:lumMod val="65000"/>
              <a:lumOff val="35000"/>
            </a:scheme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ectangle 25"/>
          <p:cNvSpPr/>
          <p:nvPr/>
        </p:nvSpPr>
        <p:spPr>
          <a:xfrm rot="20936937">
            <a:off x="2588258" y="3461774"/>
            <a:ext cx="817602" cy="400110"/>
          </a:xfrm>
          <a:prstGeom prst="rect">
            <a:avLst/>
          </a:prstGeom>
          <a:solidFill>
            <a:srgbClr val="CCFFCC"/>
          </a:solidFill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8000"/>
                </a:solidFill>
                <a:effectLst/>
              </a:rPr>
              <a:t>Check</a:t>
            </a:r>
          </a:p>
        </p:txBody>
      </p:sp>
      <p:sp>
        <p:nvSpPr>
          <p:cNvPr id="29" name="Rectangle 28"/>
          <p:cNvSpPr/>
          <p:nvPr/>
        </p:nvSpPr>
        <p:spPr>
          <a:xfrm rot="20936937">
            <a:off x="2092153" y="3822107"/>
            <a:ext cx="2108269" cy="400110"/>
          </a:xfrm>
          <a:prstGeom prst="rect">
            <a:avLst/>
          </a:prstGeom>
          <a:solidFill>
            <a:srgbClr val="CCFFCC"/>
          </a:solidFill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8000"/>
                </a:solidFill>
                <a:effectLst/>
              </a:rPr>
              <a:t>Constraints-Check</a:t>
            </a:r>
            <a:endParaRPr lang="en-US" sz="2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8000"/>
              </a:solidFill>
              <a:effectLst/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5065889" y="5904585"/>
            <a:ext cx="3951111" cy="839051"/>
          </a:xfrm>
          <a:prstGeom prst="roundRect">
            <a:avLst>
              <a:gd name="adj" fmla="val 4036"/>
            </a:avLst>
          </a:prstGeom>
          <a:solidFill>
            <a:schemeClr val="bg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b="1" dirty="0" err="1" smtClean="0">
                <a:solidFill>
                  <a:srgbClr val="000090"/>
                </a:solidFill>
                <a:latin typeface="Courier New"/>
                <a:cs typeface="Courier New"/>
              </a:rPr>
              <a:t>InputIterator</a:t>
            </a:r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&lt;vector</a:t>
            </a:r>
            <a:r>
              <a:rPr lang="en-US" sz="1600" b="1" dirty="0">
                <a:solidFill>
                  <a:srgbClr val="000090"/>
                </a:solidFill>
                <a:latin typeface="Courier New"/>
                <a:cs typeface="Courier New"/>
              </a:rPr>
              <a:t>&lt;int&gt;::</a:t>
            </a:r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iterator&gt;, </a:t>
            </a:r>
            <a:r>
              <a:rPr lang="en-US" sz="1600" b="1" dirty="0" err="1" smtClean="0">
                <a:solidFill>
                  <a:srgbClr val="000090"/>
                </a:solidFill>
                <a:latin typeface="Courier New"/>
                <a:cs typeface="Courier New"/>
              </a:rPr>
              <a:t>BinaryFunction</a:t>
            </a:r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&lt;</a:t>
            </a:r>
            <a:r>
              <a:rPr lang="en-US" sz="1600" b="1" dirty="0" err="1" smtClean="0">
                <a:solidFill>
                  <a:srgbClr val="000090"/>
                </a:solidFill>
                <a:latin typeface="Courier New"/>
                <a:cs typeface="Courier New"/>
              </a:rPr>
              <a:t>bin_op</a:t>
            </a:r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&gt;, ...</a:t>
            </a:r>
            <a:endParaRPr lang="en-US" sz="1600" b="1" dirty="0">
              <a:solidFill>
                <a:srgbClr val="000090"/>
              </a:solidFill>
              <a:latin typeface="Courier New"/>
              <a:cs typeface="Courier New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5065889" y="5904585"/>
            <a:ext cx="3951111" cy="828946"/>
          </a:xfrm>
          <a:prstGeom prst="rect">
            <a:avLst/>
          </a:prstGeom>
          <a:solidFill>
            <a:schemeClr val="tx2">
              <a:lumMod val="20000"/>
              <a:lumOff val="80000"/>
              <a:alpha val="25000"/>
            </a:schemeClr>
          </a:solidFill>
          <a:ln>
            <a:solidFill>
              <a:srgbClr val="00009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2589261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9604"/>
            <a:ext cx="8229600" cy="1143000"/>
          </a:xfrm>
          <a:effectLst/>
        </p:spPr>
        <p:txBody>
          <a:bodyPr/>
          <a:lstStyle/>
          <a:p>
            <a:r>
              <a:rPr lang="en-US" sz="4000" dirty="0" smtClean="0"/>
              <a:t>(Non)Dependent Entity References</a:t>
            </a:r>
            <a:endParaRPr lang="en-US" sz="40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199" y="959556"/>
            <a:ext cx="8390467" cy="5166608"/>
          </a:xfrm>
        </p:spPr>
        <p:txBody>
          <a:bodyPr/>
          <a:lstStyle/>
          <a:p>
            <a:r>
              <a:rPr lang="en-US" sz="2400" dirty="0" smtClean="0"/>
              <a:t>An entity reference: refers to an entity</a:t>
            </a:r>
          </a:p>
          <a:p>
            <a:pPr lvl="1"/>
            <a:r>
              <a:rPr lang="en-US" sz="2000" dirty="0"/>
              <a:t>e</a:t>
            </a:r>
            <a:r>
              <a:rPr lang="en-US" sz="2000" dirty="0" smtClean="0"/>
              <a:t>.g. A </a:t>
            </a:r>
            <a:r>
              <a:rPr lang="en-US" sz="2000" b="1" dirty="0" smtClean="0"/>
              <a:t>function call expression</a:t>
            </a:r>
            <a:r>
              <a:rPr lang="en-US" sz="2000" dirty="0" smtClean="0"/>
              <a:t>: refers to a function declaration</a:t>
            </a:r>
          </a:p>
          <a:p>
            <a:pPr lvl="1"/>
            <a:r>
              <a:rPr lang="en-US" sz="2000" dirty="0" smtClean="0"/>
              <a:t>e.g. The </a:t>
            </a:r>
            <a:r>
              <a:rPr lang="en-US" sz="2000" b="1" dirty="0" smtClean="0"/>
              <a:t>use of a type</a:t>
            </a:r>
            <a:r>
              <a:rPr lang="en-US" sz="2000" dirty="0" smtClean="0"/>
              <a:t> to declare a variable</a:t>
            </a:r>
          </a:p>
          <a:p>
            <a:r>
              <a:rPr lang="en-US" sz="2400" dirty="0" smtClean="0"/>
              <a:t>A dependent entity reference:</a:t>
            </a:r>
          </a:p>
          <a:p>
            <a:pPr lvl="1"/>
            <a:r>
              <a:rPr lang="en-US" sz="2000" dirty="0" smtClean="0"/>
              <a:t> depends on a template parameter</a:t>
            </a:r>
          </a:p>
          <a:p>
            <a:r>
              <a:rPr lang="en-US" sz="2400" dirty="0" smtClean="0"/>
              <a:t>A non-dependent entity reference:</a:t>
            </a:r>
          </a:p>
          <a:p>
            <a:pPr lvl="1"/>
            <a:r>
              <a:rPr lang="en-US" sz="2000" dirty="0"/>
              <a:t>d</a:t>
            </a:r>
            <a:r>
              <a:rPr lang="en-US" sz="2000" dirty="0" smtClean="0"/>
              <a:t>oes not depend on a template parameter</a:t>
            </a:r>
            <a:endParaRPr lang="en-US" sz="2000" dirty="0"/>
          </a:p>
        </p:txBody>
      </p:sp>
      <p:sp>
        <p:nvSpPr>
          <p:cNvPr id="23" name="Rectangle 22"/>
          <p:cNvSpPr/>
          <p:nvPr/>
        </p:nvSpPr>
        <p:spPr>
          <a:xfrm>
            <a:off x="239887" y="3892783"/>
            <a:ext cx="8607779" cy="2400774"/>
          </a:xfrm>
          <a:prstGeom prst="rect">
            <a:avLst/>
          </a:prstGeom>
          <a:solidFill>
            <a:srgbClr val="EEECE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b="1" cap="small" dirty="0" smtClean="0">
                <a:solidFill>
                  <a:srgbClr val="000090"/>
                </a:solidFill>
                <a:uFill>
                  <a:solidFill>
                    <a:srgbClr val="000090"/>
                  </a:solidFill>
                </a:uFill>
              </a:rPr>
              <a:t>Example: Accumulate – All dependent Entity References</a:t>
            </a:r>
          </a:p>
          <a:p>
            <a:endParaRPr lang="en-US" sz="1600" b="1" dirty="0" smtClean="0">
              <a:solidFill>
                <a:srgbClr val="000090"/>
              </a:solidFill>
              <a:latin typeface="Courier New"/>
              <a:cs typeface="Courier New"/>
            </a:endParaRP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template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&lt;typename </a:t>
            </a:r>
            <a:r>
              <a:rPr lang="en-US" sz="1600" b="1" dirty="0" err="1" smtClean="0">
                <a:solidFill>
                  <a:srgbClr val="000090"/>
                </a:solidFill>
                <a:latin typeface="Courier"/>
                <a:cs typeface="Courier"/>
              </a:rPr>
              <a:t>InputIterator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, 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typename 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T, 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typename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b="1" dirty="0" err="1" smtClean="0">
                <a:solidFill>
                  <a:srgbClr val="000090"/>
                </a:solidFill>
                <a:latin typeface="Courier"/>
                <a:cs typeface="Courier"/>
              </a:rPr>
              <a:t>BinaryFunction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&gt;</a:t>
            </a:r>
            <a:endParaRPr lang="en-US" sz="1600" dirty="0">
              <a:solidFill>
                <a:srgbClr val="000090"/>
              </a:solidFill>
              <a:latin typeface="Courier"/>
              <a:cs typeface="Courier"/>
            </a:endParaRP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T accumulate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(</a:t>
            </a:r>
            <a:r>
              <a:rPr lang="en-US" sz="1600" b="1" dirty="0" err="1" smtClean="0">
                <a:solidFill>
                  <a:srgbClr val="000090"/>
                </a:solidFill>
                <a:latin typeface="Courier"/>
                <a:cs typeface="Courier"/>
              </a:rPr>
              <a:t>InputIterator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first, </a:t>
            </a:r>
            <a:r>
              <a:rPr lang="en-US" sz="1600" b="1" dirty="0" err="1" smtClean="0">
                <a:solidFill>
                  <a:srgbClr val="000090"/>
                </a:solidFill>
                <a:latin typeface="Courier"/>
                <a:cs typeface="Courier"/>
              </a:rPr>
              <a:t>InputIterator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last, </a:t>
            </a:r>
            <a:endParaRPr lang="en-US" sz="1600" dirty="0" smtClean="0">
              <a:solidFill>
                <a:srgbClr val="000090"/>
              </a:solidFill>
              <a:latin typeface="Courier"/>
              <a:cs typeface="Courier"/>
            </a:endParaRP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           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T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init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, </a:t>
            </a:r>
            <a:r>
              <a:rPr lang="en-US" sz="1600" b="1" dirty="0" err="1" smtClean="0">
                <a:solidFill>
                  <a:srgbClr val="000090"/>
                </a:solidFill>
                <a:latin typeface="Courier"/>
                <a:cs typeface="Courier"/>
              </a:rPr>
              <a:t>BinaryFunction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bin_op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) {</a:t>
            </a:r>
          </a:p>
          <a:p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for (; 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first != last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;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 ++first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)</a:t>
            </a:r>
          </a:p>
          <a:p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    </a:t>
            </a:r>
            <a:r>
              <a:rPr lang="en-US" sz="1600" b="1" dirty="0" err="1">
                <a:solidFill>
                  <a:srgbClr val="000090"/>
                </a:solidFill>
                <a:latin typeface="Courier"/>
                <a:cs typeface="Courier"/>
              </a:rPr>
              <a:t>init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 = </a:t>
            </a:r>
            <a:r>
              <a:rPr lang="en-US" sz="1600" b="1" dirty="0" err="1">
                <a:solidFill>
                  <a:srgbClr val="000090"/>
                </a:solidFill>
                <a:latin typeface="Courier"/>
                <a:cs typeface="Courier"/>
              </a:rPr>
              <a:t>bin_op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(</a:t>
            </a:r>
            <a:r>
              <a:rPr lang="en-US" sz="1600" b="1" dirty="0" err="1">
                <a:solidFill>
                  <a:srgbClr val="000090"/>
                </a:solidFill>
                <a:latin typeface="Courier"/>
                <a:cs typeface="Courier"/>
              </a:rPr>
              <a:t>init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, *first)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;</a:t>
            </a: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 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return </a:t>
            </a:r>
            <a:r>
              <a:rPr lang="en-US" sz="1600" b="1" dirty="0" err="1">
                <a:solidFill>
                  <a:srgbClr val="000090"/>
                </a:solidFill>
                <a:latin typeface="Courier"/>
                <a:cs typeface="Courier"/>
              </a:rPr>
              <a:t>init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;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}</a:t>
            </a:r>
          </a:p>
          <a:p>
            <a:endParaRPr lang="en-US" sz="1600" dirty="0" smtClean="0">
              <a:solidFill>
                <a:srgbClr val="000090"/>
              </a:solidFill>
              <a:latin typeface="Courier New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4047554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9604"/>
            <a:ext cx="8229600" cy="1143000"/>
          </a:xfrm>
          <a:effectLst/>
        </p:spPr>
        <p:txBody>
          <a:bodyPr/>
          <a:lstStyle/>
          <a:p>
            <a:r>
              <a:rPr lang="en-US" sz="4000" dirty="0" smtClean="0"/>
              <a:t>(Non)Dependent Entity References</a:t>
            </a:r>
            <a:endParaRPr lang="en-US" sz="40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199" y="959556"/>
            <a:ext cx="8390467" cy="5166608"/>
          </a:xfrm>
        </p:spPr>
        <p:txBody>
          <a:bodyPr/>
          <a:lstStyle/>
          <a:p>
            <a:r>
              <a:rPr lang="en-US" sz="2400" dirty="0" smtClean="0"/>
              <a:t>An entity reference: refers to an entity</a:t>
            </a:r>
          </a:p>
          <a:p>
            <a:pPr lvl="1"/>
            <a:r>
              <a:rPr lang="en-US" sz="2000" dirty="0"/>
              <a:t>e</a:t>
            </a:r>
            <a:r>
              <a:rPr lang="en-US" sz="2000" dirty="0" smtClean="0"/>
              <a:t>.g. A </a:t>
            </a:r>
            <a:r>
              <a:rPr lang="en-US" sz="2000" b="1" dirty="0" smtClean="0"/>
              <a:t>function call expression</a:t>
            </a:r>
            <a:r>
              <a:rPr lang="en-US" sz="2000" dirty="0" smtClean="0"/>
              <a:t>: refers to a function declaration</a:t>
            </a:r>
          </a:p>
          <a:p>
            <a:pPr lvl="1"/>
            <a:r>
              <a:rPr lang="en-US" sz="2000" dirty="0" smtClean="0"/>
              <a:t>e.g. The </a:t>
            </a:r>
            <a:r>
              <a:rPr lang="en-US" sz="2000" b="1" dirty="0" smtClean="0"/>
              <a:t>use of a type</a:t>
            </a:r>
            <a:r>
              <a:rPr lang="en-US" sz="2000" dirty="0" smtClean="0"/>
              <a:t> to declare a variable</a:t>
            </a:r>
          </a:p>
          <a:p>
            <a:r>
              <a:rPr lang="en-US" sz="2400" dirty="0" smtClean="0"/>
              <a:t>A dependent entity reference:</a:t>
            </a:r>
          </a:p>
          <a:p>
            <a:pPr lvl="1"/>
            <a:r>
              <a:rPr lang="en-US" sz="2000" dirty="0" smtClean="0"/>
              <a:t> depends on a template parameter</a:t>
            </a:r>
          </a:p>
          <a:p>
            <a:r>
              <a:rPr lang="en-US" sz="2400" dirty="0" smtClean="0"/>
              <a:t>A non-dependent entity reference:</a:t>
            </a:r>
          </a:p>
          <a:p>
            <a:pPr lvl="1"/>
            <a:r>
              <a:rPr lang="en-US" sz="2000" dirty="0"/>
              <a:t>d</a:t>
            </a:r>
            <a:r>
              <a:rPr lang="en-US" sz="2000" dirty="0" smtClean="0"/>
              <a:t>oes not depend on a template parameter</a:t>
            </a:r>
            <a:endParaRPr lang="en-US" sz="2000" dirty="0"/>
          </a:p>
        </p:txBody>
      </p:sp>
      <p:sp>
        <p:nvSpPr>
          <p:cNvPr id="23" name="Rectangle 22"/>
          <p:cNvSpPr/>
          <p:nvPr/>
        </p:nvSpPr>
        <p:spPr>
          <a:xfrm>
            <a:off x="239887" y="3892783"/>
            <a:ext cx="8607779" cy="2795884"/>
          </a:xfrm>
          <a:prstGeom prst="rect">
            <a:avLst/>
          </a:prstGeom>
          <a:solidFill>
            <a:srgbClr val="EEECE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b="1" cap="small" dirty="0" smtClean="0">
                <a:solidFill>
                  <a:srgbClr val="000090"/>
                </a:solidFill>
                <a:uFill>
                  <a:solidFill>
                    <a:srgbClr val="000090"/>
                  </a:solidFill>
                </a:uFill>
              </a:rPr>
              <a:t>Example: Accumulate_int – Some dependent Entity References</a:t>
            </a:r>
          </a:p>
          <a:p>
            <a:endParaRPr lang="en-US" sz="1600" b="1" dirty="0" smtClean="0">
              <a:solidFill>
                <a:srgbClr val="000090"/>
              </a:solidFill>
              <a:latin typeface="Courier New"/>
              <a:cs typeface="Courier New"/>
            </a:endParaRP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template&lt;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template&lt;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typename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T, 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typename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A = allocator&lt;T&gt; &gt; </a:t>
            </a:r>
            <a:endParaRPr lang="en-US" sz="1600" dirty="0" smtClean="0">
              <a:solidFill>
                <a:srgbClr val="000090"/>
              </a:solidFill>
              <a:latin typeface="Courier"/>
              <a:cs typeface="Courier"/>
            </a:endParaRP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       class 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Container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&gt;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int accumulate_int(</a:t>
            </a:r>
            <a:r>
              <a:rPr lang="en-US" sz="1600" b="1" dirty="0" err="1" smtClean="0">
                <a:solidFill>
                  <a:srgbClr val="000090"/>
                </a:solidFill>
                <a:latin typeface="Courier"/>
                <a:cs typeface="Courier"/>
              </a:rPr>
              <a:t>typename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 Container&lt;int&gt;::iterator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first, 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                  </a:t>
            </a:r>
            <a:r>
              <a:rPr lang="en-US" sz="1600" b="1" dirty="0" err="1" smtClean="0">
                <a:solidFill>
                  <a:srgbClr val="000090"/>
                </a:solidFill>
                <a:latin typeface="Courier"/>
                <a:cs typeface="Courier"/>
              </a:rPr>
              <a:t>typename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 Container&lt;int&gt;::iterator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last, 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                  int </a:t>
            </a:r>
            <a:r>
              <a:rPr lang="en-US" sz="1600" dirty="0" err="1" smtClean="0">
                <a:solidFill>
                  <a:srgbClr val="000090"/>
                </a:solidFill>
                <a:latin typeface="Courier"/>
                <a:cs typeface="Courier"/>
              </a:rPr>
              <a:t>init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, </a:t>
            </a:r>
            <a:r>
              <a:rPr lang="en-US" sz="1600" dirty="0" err="1" smtClean="0">
                <a:solidFill>
                  <a:srgbClr val="000090"/>
                </a:solidFill>
                <a:latin typeface="Courier"/>
                <a:cs typeface="Courier"/>
              </a:rPr>
              <a:t>BinOp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&lt;int&gt;&amp; </a:t>
            </a:r>
            <a:r>
              <a:rPr lang="en-US" sz="1600" dirty="0" err="1" smtClean="0">
                <a:solidFill>
                  <a:srgbClr val="000090"/>
                </a:solidFill>
                <a:latin typeface="Courier"/>
                <a:cs typeface="Courier"/>
              </a:rPr>
              <a:t>bin_op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) {</a:t>
            </a:r>
          </a:p>
          <a:p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for (; 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first != last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;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 ++first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)</a:t>
            </a:r>
          </a:p>
          <a:p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    </a:t>
            </a:r>
            <a:r>
              <a:rPr lang="en-US" sz="1600" dirty="0" err="1" smtClean="0">
                <a:solidFill>
                  <a:srgbClr val="000090"/>
                </a:solidFill>
                <a:latin typeface="Courier"/>
                <a:cs typeface="Courier"/>
              </a:rPr>
              <a:t>init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= </a:t>
            </a:r>
            <a:r>
              <a:rPr lang="en-US" sz="1600" dirty="0" err="1" smtClean="0">
                <a:solidFill>
                  <a:srgbClr val="000090"/>
                </a:solidFill>
                <a:latin typeface="Courier"/>
                <a:cs typeface="Courier"/>
              </a:rPr>
              <a:t>bin_op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(</a:t>
            </a:r>
            <a:r>
              <a:rPr lang="en-US" sz="1600" dirty="0" err="1" smtClean="0">
                <a:solidFill>
                  <a:srgbClr val="000090"/>
                </a:solidFill>
                <a:latin typeface="Courier"/>
                <a:cs typeface="Courier"/>
              </a:rPr>
              <a:t>init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,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 *first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);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 return </a:t>
            </a:r>
            <a:r>
              <a:rPr lang="en-US" sz="1600" dirty="0" err="1" smtClean="0">
                <a:solidFill>
                  <a:srgbClr val="000090"/>
                </a:solidFill>
                <a:latin typeface="Courier"/>
                <a:cs typeface="Courier"/>
              </a:rPr>
              <a:t>init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;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}</a:t>
            </a:r>
          </a:p>
          <a:p>
            <a:endParaRPr lang="en-US" sz="1600" dirty="0" smtClean="0">
              <a:solidFill>
                <a:srgbClr val="000090"/>
              </a:solidFill>
              <a:latin typeface="Courier New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2960274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/>
          <p:cNvSpPr/>
          <p:nvPr/>
        </p:nvSpPr>
        <p:spPr>
          <a:xfrm>
            <a:off x="3501" y="883752"/>
            <a:ext cx="4547724" cy="5658556"/>
          </a:xfrm>
          <a:prstGeom prst="rect">
            <a:avLst/>
          </a:prstGeom>
          <a:solidFill>
            <a:schemeClr val="bg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dirty="0"/>
              <a:t>	</a:t>
            </a:r>
            <a:r>
              <a:rPr lang="en-US" dirty="0" smtClean="0"/>
              <a:t>	</a:t>
            </a:r>
            <a:r>
              <a:rPr lang="en-US" dirty="0"/>
              <a:t>	</a:t>
            </a:r>
            <a:r>
              <a:rPr lang="en-US" sz="2400" b="1" dirty="0" smtClean="0">
                <a:solidFill>
                  <a:schemeClr val="bg2">
                    <a:lumMod val="25000"/>
                  </a:schemeClr>
                </a:solidFill>
              </a:rPr>
              <a:t>PARSING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4545749" y="883752"/>
            <a:ext cx="4598251" cy="5658556"/>
          </a:xfrm>
          <a:prstGeom prst="rect">
            <a:avLst/>
          </a:prstGeom>
          <a:solidFill>
            <a:srgbClr val="FFFFFF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dirty="0" smtClean="0"/>
              <a:t>		</a:t>
            </a:r>
            <a:r>
              <a:rPr lang="en-US" sz="2400" b="1" dirty="0" smtClean="0">
                <a:solidFill>
                  <a:schemeClr val="bg2">
                    <a:lumMod val="25000"/>
                  </a:schemeClr>
                </a:solidFill>
              </a:rPr>
              <a:t>INSTANTIATION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445" y="199604"/>
            <a:ext cx="8494888" cy="1143000"/>
          </a:xfrm>
          <a:effectLst/>
        </p:spPr>
        <p:txBody>
          <a:bodyPr/>
          <a:lstStyle/>
          <a:p>
            <a:r>
              <a:rPr lang="en-US" sz="4000" dirty="0" smtClean="0"/>
              <a:t>Templates: No Separate </a:t>
            </a:r>
            <a:r>
              <a:rPr lang="en-US" sz="4000" dirty="0"/>
              <a:t>T</a:t>
            </a:r>
            <a:r>
              <a:rPr lang="en-US" sz="4000" dirty="0" smtClean="0"/>
              <a:t>ype-checking</a:t>
            </a:r>
            <a:endParaRPr lang="en-US" sz="4000" dirty="0"/>
          </a:p>
        </p:txBody>
      </p:sp>
      <p:sp>
        <p:nvSpPr>
          <p:cNvPr id="11" name="Content Placeholder 2"/>
          <p:cNvSpPr>
            <a:spLocks noGrp="1"/>
          </p:cNvSpPr>
          <p:nvPr>
            <p:ph sz="quarter" idx="1"/>
          </p:nvPr>
        </p:nvSpPr>
        <p:spPr>
          <a:xfrm>
            <a:off x="415734" y="1378622"/>
            <a:ext cx="4038600" cy="4525963"/>
          </a:xfrm>
          <a:effectLst/>
        </p:spPr>
        <p:txBody>
          <a:bodyPr numCol="1"/>
          <a:lstStyle/>
          <a:p>
            <a:pPr marL="0" indent="0">
              <a:buNone/>
            </a:pPr>
            <a:r>
              <a:rPr lang="en-US" sz="2300" dirty="0" smtClean="0"/>
              <a:t>Template Definition:</a:t>
            </a:r>
          </a:p>
          <a:p>
            <a:pPr marL="0" indent="0">
              <a:buNone/>
            </a:pPr>
            <a:endParaRPr lang="en-US" sz="2900" dirty="0"/>
          </a:p>
          <a:p>
            <a:pPr marL="0" indent="0">
              <a:buNone/>
            </a:pPr>
            <a:endParaRPr lang="en-US" sz="2900" dirty="0"/>
          </a:p>
          <a:p>
            <a:pPr marL="0" indent="0">
              <a:buNone/>
            </a:pPr>
            <a:endParaRPr lang="en-US" sz="2900" dirty="0" smtClean="0"/>
          </a:p>
          <a:p>
            <a:pPr marL="0" indent="0">
              <a:buNone/>
            </a:pPr>
            <a:endParaRPr lang="en-US" sz="2900" dirty="0" smtClean="0"/>
          </a:p>
          <a:p>
            <a:pPr marL="0" indent="0">
              <a:buNone/>
            </a:pPr>
            <a:r>
              <a:rPr lang="en-US" sz="2300" dirty="0" smtClean="0"/>
              <a:t>Template Use:</a:t>
            </a:r>
          </a:p>
          <a:p>
            <a:pPr marL="0" indent="0">
              <a:buNone/>
            </a:pPr>
            <a:endParaRPr lang="en-US" sz="3200" dirty="0" smtClean="0"/>
          </a:p>
          <a:p>
            <a:pPr marL="0" indent="0">
              <a:buNone/>
            </a:pPr>
            <a:endParaRPr lang="en-US" sz="3200" dirty="0" smtClean="0"/>
          </a:p>
          <a:p>
            <a:pPr marL="0" indent="0">
              <a:buNone/>
            </a:pPr>
            <a:endParaRPr lang="en-US" sz="3200" dirty="0" smtClean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2"/>
          </p:nvPr>
        </p:nvSpPr>
        <p:spPr>
          <a:xfrm>
            <a:off x="4590732" y="1378622"/>
            <a:ext cx="4324877" cy="4787931"/>
          </a:xfrm>
          <a:effectLst/>
        </p:spPr>
        <p:txBody>
          <a:bodyPr/>
          <a:lstStyle/>
          <a:p>
            <a:pPr marL="0" indent="0">
              <a:buNone/>
            </a:pPr>
            <a:r>
              <a:rPr lang="en-US" sz="2300" dirty="0" smtClean="0"/>
              <a:t>	Code Generation:</a:t>
            </a:r>
            <a:endParaRPr lang="en-US" sz="2300" dirty="0"/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3200" dirty="0" smtClean="0"/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        Specialization:</a:t>
            </a:r>
            <a:endParaRPr lang="en-US" sz="2400" dirty="0"/>
          </a:p>
        </p:txBody>
      </p:sp>
      <p:sp>
        <p:nvSpPr>
          <p:cNvPr id="16" name="Rounded Rectangle 15"/>
          <p:cNvSpPr/>
          <p:nvPr/>
        </p:nvSpPr>
        <p:spPr>
          <a:xfrm>
            <a:off x="4896555" y="1833332"/>
            <a:ext cx="4120445" cy="1525110"/>
          </a:xfrm>
          <a:prstGeom prst="roundRect">
            <a:avLst>
              <a:gd name="adj" fmla="val 4036"/>
            </a:avLst>
          </a:prstGeom>
          <a:solidFill>
            <a:schemeClr val="bg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i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nt accumulate_int(...) 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{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 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for (; 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first != last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;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 ++first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)</a:t>
            </a:r>
          </a:p>
          <a:p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    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init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= 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bin_op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(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init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,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 *first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);</a:t>
            </a: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 return 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init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;</a:t>
            </a:r>
            <a:endParaRPr lang="en-US" sz="1600" dirty="0">
              <a:solidFill>
                <a:srgbClr val="000090"/>
              </a:solidFill>
              <a:latin typeface="Courier"/>
              <a:cs typeface="Courier"/>
            </a:endParaRP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}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801008" y="2958332"/>
            <a:ext cx="2810254" cy="400110"/>
          </a:xfrm>
          <a:prstGeom prst="rect">
            <a:avLst/>
          </a:prstGeom>
          <a:solidFill>
            <a:srgbClr val="FFFFFF"/>
          </a:solidFill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8000"/>
                </a:solidFill>
                <a:effectLst/>
              </a:rPr>
              <a:t>Type-check  dependent</a:t>
            </a:r>
            <a:endParaRPr lang="en-US" sz="2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8000"/>
              </a:solidFill>
              <a:effectLst/>
            </a:endParaRPr>
          </a:p>
        </p:txBody>
      </p:sp>
      <p:sp>
        <p:nvSpPr>
          <p:cNvPr id="26" name="Down Arrow 25"/>
          <p:cNvSpPr/>
          <p:nvPr/>
        </p:nvSpPr>
        <p:spPr>
          <a:xfrm rot="16200000">
            <a:off x="4500828" y="4314651"/>
            <a:ext cx="398490" cy="731632"/>
          </a:xfrm>
          <a:prstGeom prst="downArrow">
            <a:avLst>
              <a:gd name="adj1" fmla="val 36932"/>
              <a:gd name="adj2" fmla="val 44433"/>
            </a:avLst>
          </a:prstGeom>
          <a:solidFill>
            <a:srgbClr val="40404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Rounded Rectangle 29"/>
          <p:cNvSpPr/>
          <p:nvPr/>
        </p:nvSpPr>
        <p:spPr>
          <a:xfrm>
            <a:off x="144800" y="1812362"/>
            <a:ext cx="4267199" cy="1786696"/>
          </a:xfrm>
          <a:prstGeom prst="roundRect">
            <a:avLst>
              <a:gd name="adj" fmla="val 4036"/>
            </a:avLst>
          </a:prstGeom>
          <a:solidFill>
            <a:schemeClr val="bg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t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emplate&lt;... 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c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lass 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Container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&gt;</a:t>
            </a:r>
          </a:p>
          <a:p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int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accumulate_int(...) { </a:t>
            </a:r>
            <a:endParaRPr lang="en-US" sz="1600" dirty="0">
              <a:solidFill>
                <a:srgbClr val="000090"/>
              </a:solidFill>
              <a:latin typeface="Courier"/>
              <a:cs typeface="Courier"/>
            </a:endParaRP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 for 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(; first != last; ++first)</a:t>
            </a:r>
          </a:p>
          <a:p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    </a:t>
            </a:r>
            <a:r>
              <a:rPr lang="en-US" sz="1600" b="1" dirty="0" err="1" smtClean="0">
                <a:solidFill>
                  <a:srgbClr val="000090"/>
                </a:solidFill>
                <a:latin typeface="Courier"/>
                <a:cs typeface="Courier"/>
              </a:rPr>
              <a:t>init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= </a:t>
            </a:r>
            <a:r>
              <a:rPr lang="en-US" sz="1600" b="1" dirty="0" err="1">
                <a:solidFill>
                  <a:srgbClr val="000090"/>
                </a:solidFill>
                <a:latin typeface="Courier"/>
                <a:cs typeface="Courier"/>
              </a:rPr>
              <a:t>bin_op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(</a:t>
            </a:r>
            <a:r>
              <a:rPr lang="en-US" sz="1600" b="1" dirty="0" err="1">
                <a:solidFill>
                  <a:srgbClr val="000090"/>
                </a:solidFill>
                <a:latin typeface="Courier"/>
                <a:cs typeface="Courier"/>
              </a:rPr>
              <a:t>init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, 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*first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)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;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 return </a:t>
            </a:r>
            <a:r>
              <a:rPr lang="en-US" sz="1600" b="1" dirty="0" err="1">
                <a:solidFill>
                  <a:srgbClr val="000090"/>
                </a:solidFill>
                <a:latin typeface="Courier"/>
                <a:cs typeface="Courier"/>
              </a:rPr>
              <a:t>init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;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}</a:t>
            </a:r>
            <a:endParaRPr lang="en-US" sz="1600" dirty="0">
              <a:solidFill>
                <a:srgbClr val="000090"/>
              </a:solidFill>
              <a:latin typeface="Courier"/>
              <a:cs typeface="Courier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1217245" y="1904998"/>
            <a:ext cx="2674010" cy="239889"/>
          </a:xfrm>
          <a:prstGeom prst="rect">
            <a:avLst/>
          </a:prstGeom>
          <a:solidFill>
            <a:schemeClr val="tx2">
              <a:lumMod val="20000"/>
              <a:lumOff val="80000"/>
              <a:alpha val="25000"/>
            </a:schemeClr>
          </a:solidFill>
          <a:ln>
            <a:solidFill>
              <a:srgbClr val="00009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861302" y="3144276"/>
            <a:ext cx="3159839" cy="400110"/>
          </a:xfrm>
          <a:prstGeom prst="rect">
            <a:avLst/>
          </a:prstGeom>
          <a:solidFill>
            <a:schemeClr val="bg1"/>
          </a:solidFill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8000"/>
                </a:solidFill>
                <a:effectLst/>
              </a:rPr>
              <a:t>Type-check  non-dependent</a:t>
            </a:r>
            <a:endParaRPr lang="en-US" sz="2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8000"/>
              </a:solidFill>
              <a:effectLst/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144799" y="4403163"/>
            <a:ext cx="4267199" cy="1501422"/>
          </a:xfrm>
          <a:prstGeom prst="roundRect">
            <a:avLst>
              <a:gd name="adj" fmla="val 4036"/>
            </a:avLst>
          </a:prstGeom>
          <a:solidFill>
            <a:srgbClr val="EEECE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vector&lt;int&gt; v;</a:t>
            </a: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int i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= accumulate_int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&lt;vector&gt;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(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v.begin(), v.end(), 0, </a:t>
            </a:r>
            <a:r>
              <a:rPr lang="fr-FR" sz="1600" dirty="0" err="1" smtClean="0">
                <a:solidFill>
                  <a:srgbClr val="000090"/>
                </a:solidFill>
                <a:latin typeface="Courier"/>
                <a:cs typeface="Courier"/>
              </a:rPr>
              <a:t>add_int</a:t>
            </a:r>
            <a:r>
              <a:rPr lang="fr-FR" sz="1600" dirty="0" smtClean="0">
                <a:solidFill>
                  <a:srgbClr val="000090"/>
                </a:solidFill>
                <a:latin typeface="Courier"/>
                <a:cs typeface="Courier"/>
              </a:rPr>
              <a:t>)</a:t>
            </a:r>
            <a:r>
              <a:rPr lang="fr-FR" sz="1600" dirty="0">
                <a:solidFill>
                  <a:srgbClr val="000090"/>
                </a:solidFill>
                <a:latin typeface="Courier"/>
                <a:cs typeface="Courier"/>
              </a:rPr>
              <a:t>;</a:t>
            </a:r>
            <a:endParaRPr lang="en-US" sz="1600" b="1" dirty="0">
              <a:solidFill>
                <a:srgbClr val="000090"/>
              </a:solidFill>
              <a:latin typeface="Courier"/>
              <a:cs typeface="Courier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2931698" y="5050099"/>
            <a:ext cx="1030111" cy="261893"/>
          </a:xfrm>
          <a:prstGeom prst="rect">
            <a:avLst/>
          </a:prstGeom>
          <a:solidFill>
            <a:schemeClr val="tx2">
              <a:lumMod val="20000"/>
              <a:lumOff val="80000"/>
              <a:alpha val="25000"/>
            </a:schemeClr>
          </a:solidFill>
          <a:ln>
            <a:solidFill>
              <a:srgbClr val="00009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524001" y="4422248"/>
            <a:ext cx="2810254" cy="400110"/>
          </a:xfrm>
          <a:prstGeom prst="rect">
            <a:avLst/>
          </a:prstGeom>
          <a:solidFill>
            <a:srgbClr val="FFFFFF"/>
          </a:solidFill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8000"/>
                </a:solidFill>
                <a:effectLst/>
              </a:rPr>
              <a:t>C</a:t>
            </a:r>
            <a:r>
              <a:rPr lang="en-US" sz="2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8000"/>
                </a:solidFill>
                <a:effectLst/>
              </a:rPr>
              <a:t>heck  arguments</a:t>
            </a:r>
            <a:endParaRPr lang="en-US" sz="2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8000"/>
              </a:solidFill>
              <a:effectLst/>
            </a:endParaRPr>
          </a:p>
        </p:txBody>
      </p:sp>
      <p:sp>
        <p:nvSpPr>
          <p:cNvPr id="36" name="Rounded Rectangle 35"/>
          <p:cNvSpPr/>
          <p:nvPr/>
        </p:nvSpPr>
        <p:spPr>
          <a:xfrm>
            <a:off x="5065889" y="4494162"/>
            <a:ext cx="3951111" cy="1219200"/>
          </a:xfrm>
          <a:prstGeom prst="roundRect">
            <a:avLst>
              <a:gd name="adj" fmla="val 4036"/>
            </a:avLst>
          </a:prstGeom>
          <a:solidFill>
            <a:schemeClr val="bg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int accumulate_int(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vector&lt;int&gt;::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iterator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first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,</a:t>
            </a:r>
          </a:p>
          <a:p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vector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&lt;int&gt;::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iterator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last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,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int </a:t>
            </a:r>
            <a:r>
              <a:rPr lang="en-US" sz="1600" dirty="0" err="1" smtClean="0">
                <a:solidFill>
                  <a:srgbClr val="000090"/>
                </a:solidFill>
                <a:latin typeface="Courier"/>
                <a:cs typeface="Courier"/>
              </a:rPr>
              <a:t>init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, </a:t>
            </a:r>
            <a:r>
              <a:rPr lang="en-US" sz="1600" dirty="0" err="1" smtClean="0">
                <a:solidFill>
                  <a:srgbClr val="000090"/>
                </a:solidFill>
                <a:latin typeface="Courier"/>
                <a:cs typeface="Courier"/>
              </a:rPr>
              <a:t>BinOp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&lt;int&gt;&amp; </a:t>
            </a:r>
            <a:r>
              <a:rPr lang="en-US" sz="1600" dirty="0" err="1" smtClean="0">
                <a:solidFill>
                  <a:srgbClr val="000090"/>
                </a:solidFill>
                <a:latin typeface="Courier"/>
                <a:cs typeface="Courier"/>
              </a:rPr>
              <a:t>bin_op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);</a:t>
            </a:r>
            <a:endParaRPr lang="en-US" sz="1600" b="1" dirty="0">
              <a:solidFill>
                <a:srgbClr val="000090"/>
              </a:solidFill>
              <a:latin typeface="Courier"/>
              <a:cs typeface="Courier"/>
            </a:endParaRPr>
          </a:p>
        </p:txBody>
      </p:sp>
      <p:sp>
        <p:nvSpPr>
          <p:cNvPr id="27" name="Right Arrow Callout 26"/>
          <p:cNvSpPr/>
          <p:nvPr/>
        </p:nvSpPr>
        <p:spPr>
          <a:xfrm rot="18879216">
            <a:off x="4461500" y="2926414"/>
            <a:ext cx="969265" cy="1526674"/>
          </a:xfrm>
          <a:prstGeom prst="rightArrowCallout">
            <a:avLst>
              <a:gd name="adj1" fmla="val 16099"/>
              <a:gd name="adj2" fmla="val 15284"/>
              <a:gd name="adj3" fmla="val 12531"/>
              <a:gd name="adj4" fmla="val 16731"/>
            </a:avLst>
          </a:prstGeom>
          <a:solidFill>
            <a:schemeClr val="tx1">
              <a:lumMod val="65000"/>
              <a:lumOff val="35000"/>
            </a:scheme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8012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6" grpId="0" animBg="1"/>
      <p:bldP spid="21" grpId="0" animBg="1"/>
      <p:bldP spid="19" grpId="0" animBg="1"/>
      <p:bldP spid="27" grpId="0" animBg="1"/>
      <p:bldP spid="27" grpId="1" animBg="1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/>
          <p:cNvSpPr/>
          <p:nvPr/>
        </p:nvSpPr>
        <p:spPr>
          <a:xfrm>
            <a:off x="3501" y="883752"/>
            <a:ext cx="4547724" cy="5658556"/>
          </a:xfrm>
          <a:prstGeom prst="rect">
            <a:avLst/>
          </a:prstGeom>
          <a:solidFill>
            <a:schemeClr val="bg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dirty="0"/>
              <a:t>	</a:t>
            </a:r>
            <a:r>
              <a:rPr lang="en-US" dirty="0" smtClean="0"/>
              <a:t>	</a:t>
            </a:r>
            <a:r>
              <a:rPr lang="en-US" dirty="0"/>
              <a:t>	</a:t>
            </a:r>
            <a:r>
              <a:rPr lang="en-US" sz="2400" b="1" dirty="0" smtClean="0">
                <a:solidFill>
                  <a:schemeClr val="bg2">
                    <a:lumMod val="25000"/>
                  </a:schemeClr>
                </a:solidFill>
              </a:rPr>
              <a:t>PARSING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2" name="Rectangle 31"/>
          <p:cNvSpPr/>
          <p:nvPr/>
        </p:nvSpPr>
        <p:spPr>
          <a:xfrm>
            <a:off x="4545749" y="883752"/>
            <a:ext cx="4598251" cy="5658556"/>
          </a:xfrm>
          <a:prstGeom prst="rect">
            <a:avLst/>
          </a:prstGeom>
          <a:solidFill>
            <a:srgbClr val="FFFFFF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dirty="0" smtClean="0"/>
              <a:t>		</a:t>
            </a:r>
            <a:r>
              <a:rPr lang="en-US" sz="2400" b="1" dirty="0" smtClean="0">
                <a:solidFill>
                  <a:schemeClr val="bg2">
                    <a:lumMod val="25000"/>
                  </a:schemeClr>
                </a:solidFill>
              </a:rPr>
              <a:t>INSTANTIATION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9604"/>
            <a:ext cx="8229600" cy="1143000"/>
          </a:xfrm>
          <a:effectLst/>
        </p:spPr>
        <p:txBody>
          <a:bodyPr/>
          <a:lstStyle/>
          <a:p>
            <a:r>
              <a:rPr lang="en-US" sz="4000" dirty="0" smtClean="0"/>
              <a:t>Type-checking Constrained Templates</a:t>
            </a:r>
            <a:endParaRPr lang="en-US" sz="4000" dirty="0"/>
          </a:p>
        </p:txBody>
      </p:sp>
      <p:sp>
        <p:nvSpPr>
          <p:cNvPr id="11" name="Content Placeholder 2"/>
          <p:cNvSpPr>
            <a:spLocks noGrp="1"/>
          </p:cNvSpPr>
          <p:nvPr>
            <p:ph sz="quarter" idx="1"/>
          </p:nvPr>
        </p:nvSpPr>
        <p:spPr>
          <a:xfrm>
            <a:off x="144800" y="1378622"/>
            <a:ext cx="4267198" cy="4525963"/>
          </a:xfrm>
          <a:effectLst/>
        </p:spPr>
        <p:txBody>
          <a:bodyPr numCol="1"/>
          <a:lstStyle/>
          <a:p>
            <a:pPr marL="0" indent="0">
              <a:buNone/>
            </a:pPr>
            <a:r>
              <a:rPr lang="en-US" sz="2300" dirty="0" smtClean="0"/>
              <a:t>Constrained Template Definition: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3200" dirty="0" smtClean="0"/>
          </a:p>
          <a:p>
            <a:pPr marL="0" indent="0">
              <a:buNone/>
            </a:pPr>
            <a:r>
              <a:rPr lang="en-US" sz="2300" dirty="0" smtClean="0"/>
              <a:t>Constrained </a:t>
            </a:r>
          </a:p>
          <a:p>
            <a:pPr marL="0" indent="0">
              <a:buNone/>
            </a:pPr>
            <a:r>
              <a:rPr lang="en-US" sz="2300" dirty="0" smtClean="0"/>
              <a:t>Template Use:</a:t>
            </a:r>
          </a:p>
          <a:p>
            <a:pPr marL="0" indent="0">
              <a:buNone/>
            </a:pPr>
            <a:endParaRPr lang="en-US" sz="3200" dirty="0" smtClean="0"/>
          </a:p>
          <a:p>
            <a:pPr marL="0" indent="0">
              <a:buNone/>
            </a:pPr>
            <a:endParaRPr lang="en-US" sz="3200" dirty="0" smtClean="0"/>
          </a:p>
          <a:p>
            <a:pPr marL="0" indent="0">
              <a:buNone/>
            </a:pPr>
            <a:endParaRPr lang="en-US" sz="3200" dirty="0" smtClean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2"/>
          </p:nvPr>
        </p:nvSpPr>
        <p:spPr>
          <a:xfrm>
            <a:off x="4590733" y="1378622"/>
            <a:ext cx="4038600" cy="4525963"/>
          </a:xfrm>
          <a:effectLst/>
        </p:spPr>
        <p:txBody>
          <a:bodyPr/>
          <a:lstStyle/>
          <a:p>
            <a:pPr marL="0" indent="0">
              <a:buNone/>
            </a:pPr>
            <a:r>
              <a:rPr lang="en-US" sz="2300" dirty="0"/>
              <a:t>Code </a:t>
            </a:r>
            <a:r>
              <a:rPr lang="en-US" sz="2300" dirty="0" smtClean="0"/>
              <a:t>Generation</a:t>
            </a:r>
            <a:r>
              <a:rPr lang="en-US" sz="2300" dirty="0"/>
              <a:t>:</a:t>
            </a:r>
          </a:p>
          <a:p>
            <a:pPr marL="0" indent="0">
              <a:buNone/>
            </a:pPr>
            <a:endParaRPr lang="en-US" sz="3000" dirty="0" smtClean="0"/>
          </a:p>
          <a:p>
            <a:pPr marL="0" indent="0">
              <a:buNone/>
            </a:pPr>
            <a:endParaRPr lang="en-US" sz="3000" dirty="0"/>
          </a:p>
          <a:p>
            <a:pPr marL="0" indent="0">
              <a:buNone/>
            </a:pPr>
            <a:endParaRPr lang="en-US" sz="30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300" dirty="0" smtClean="0"/>
              <a:t>	Specialization </a:t>
            </a:r>
            <a:r>
              <a:rPr lang="en-US" sz="2300" b="1" dirty="0" smtClean="0"/>
              <a:t>+ Models</a:t>
            </a:r>
            <a:r>
              <a:rPr lang="en-US" sz="2300" dirty="0" smtClean="0"/>
              <a:t>:</a:t>
            </a:r>
            <a:endParaRPr lang="en-US" sz="2300" dirty="0"/>
          </a:p>
          <a:p>
            <a:pPr marL="0" indent="0">
              <a:buNone/>
            </a:pPr>
            <a:endParaRPr lang="en-US" sz="2300" dirty="0"/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	 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44799" y="4403163"/>
            <a:ext cx="4267199" cy="1833946"/>
          </a:xfrm>
          <a:prstGeom prst="roundRect">
            <a:avLst>
              <a:gd name="adj" fmla="val 4036"/>
            </a:avLst>
          </a:prstGeom>
          <a:solidFill>
            <a:srgbClr val="EEECE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vector&lt;int&gt; v;</a:t>
            </a: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int i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= accumulate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&lt;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vector&lt;int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&gt;::iterator,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  </a:t>
            </a:r>
          </a:p>
          <a:p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          int, </a:t>
            </a:r>
          </a:p>
          <a:p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          plus&lt;int&gt; &gt;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(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v.begin(), v.end(), 0, </a:t>
            </a:r>
            <a:endParaRPr lang="en-US" sz="1600" dirty="0" smtClean="0">
              <a:solidFill>
                <a:srgbClr val="000090"/>
              </a:solidFill>
              <a:latin typeface="Courier"/>
              <a:cs typeface="Courier"/>
            </a:endParaRP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fr-FR" sz="1600" dirty="0" smtClean="0">
                <a:solidFill>
                  <a:srgbClr val="000090"/>
                </a:solidFill>
                <a:latin typeface="Courier"/>
                <a:cs typeface="Courier"/>
              </a:rPr>
              <a:t>plus</a:t>
            </a:r>
            <a:r>
              <a:rPr lang="fr-FR" sz="1600" dirty="0">
                <a:solidFill>
                  <a:srgbClr val="000090"/>
                </a:solidFill>
                <a:latin typeface="Courier"/>
                <a:cs typeface="Courier"/>
              </a:rPr>
              <a:t>&lt;int&gt;()</a:t>
            </a:r>
            <a:r>
              <a:rPr lang="fr-FR" sz="1600" dirty="0" smtClean="0">
                <a:solidFill>
                  <a:srgbClr val="000090"/>
                </a:solidFill>
                <a:latin typeface="Courier"/>
                <a:cs typeface="Courier"/>
              </a:rPr>
              <a:t>)</a:t>
            </a:r>
            <a:r>
              <a:rPr lang="fr-FR" sz="1600" dirty="0">
                <a:solidFill>
                  <a:srgbClr val="000090"/>
                </a:solidFill>
                <a:latin typeface="Courier"/>
                <a:cs typeface="Courier"/>
              </a:rPr>
              <a:t>;</a:t>
            </a:r>
            <a:endParaRPr lang="en-US" sz="1600" b="1" dirty="0">
              <a:solidFill>
                <a:srgbClr val="000090"/>
              </a:solidFill>
              <a:latin typeface="Courier"/>
              <a:cs typeface="Courier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5194687" y="4784163"/>
            <a:ext cx="3749801" cy="1219200"/>
          </a:xfrm>
          <a:prstGeom prst="roundRect">
            <a:avLst>
              <a:gd name="adj" fmla="val 4036"/>
            </a:avLst>
          </a:prstGeom>
          <a:solidFill>
            <a:schemeClr val="bg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i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nt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accumulate(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vector&lt;int&gt;::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iterator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first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,</a:t>
            </a:r>
          </a:p>
          <a:p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vector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&lt;int&gt;::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iterator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last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,</a:t>
            </a:r>
          </a:p>
          <a:p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int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init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, plus&lt;int&gt;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bin_op);</a:t>
            </a:r>
            <a:endParaRPr lang="en-US" sz="1600" b="1" dirty="0">
              <a:solidFill>
                <a:srgbClr val="000090"/>
              </a:solidFill>
              <a:latin typeface="Courier"/>
              <a:cs typeface="Courier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5065889" y="1812362"/>
            <a:ext cx="3878599" cy="1517857"/>
          </a:xfrm>
          <a:prstGeom prst="roundRect">
            <a:avLst>
              <a:gd name="adj" fmla="val 4036"/>
            </a:avLst>
          </a:prstGeom>
          <a:solidFill>
            <a:schemeClr val="bg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i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nt accumulate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(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vector&lt;int&gt;::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iterator first, </a:t>
            </a: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vector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&lt;int&gt;::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iterator last, </a:t>
            </a: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int init, plus&lt;int&gt; bin_op) </a:t>
            </a:r>
          </a:p>
          <a:p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{ ...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}</a:t>
            </a:r>
            <a:endParaRPr lang="en-US" sz="1600" b="1" dirty="0">
              <a:solidFill>
                <a:srgbClr val="000090"/>
              </a:solidFill>
              <a:latin typeface="Courier"/>
              <a:cs typeface="Courier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494798" y="4973327"/>
            <a:ext cx="2724425" cy="762000"/>
          </a:xfrm>
          <a:prstGeom prst="rect">
            <a:avLst/>
          </a:prstGeom>
          <a:solidFill>
            <a:schemeClr val="tx2">
              <a:lumMod val="20000"/>
              <a:lumOff val="80000"/>
              <a:alpha val="25000"/>
            </a:schemeClr>
          </a:solidFill>
          <a:ln>
            <a:solidFill>
              <a:srgbClr val="00009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Down Arrow 21"/>
          <p:cNvSpPr/>
          <p:nvPr/>
        </p:nvSpPr>
        <p:spPr>
          <a:xfrm rot="10053170">
            <a:off x="7803131" y="3250209"/>
            <a:ext cx="563949" cy="1579111"/>
          </a:xfrm>
          <a:prstGeom prst="downArrow">
            <a:avLst>
              <a:gd name="adj1" fmla="val 36932"/>
              <a:gd name="adj2" fmla="val 47359"/>
            </a:avLst>
          </a:prstGeom>
          <a:solidFill>
            <a:srgbClr val="40404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 rot="20936937">
            <a:off x="7657332" y="3823417"/>
            <a:ext cx="815723" cy="400110"/>
          </a:xfrm>
          <a:prstGeom prst="rect">
            <a:avLst/>
          </a:prstGeom>
          <a:solidFill>
            <a:srgbClr val="CCFFCC"/>
          </a:solidFill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8000"/>
                </a:solidFill>
                <a:effectLst/>
              </a:rPr>
              <a:t>Once!</a:t>
            </a:r>
            <a:endParaRPr lang="en-US" sz="2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8000"/>
              </a:solidFill>
              <a:effectLst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144800" y="1812363"/>
            <a:ext cx="4267199" cy="1395627"/>
          </a:xfrm>
          <a:prstGeom prst="roundRect">
            <a:avLst>
              <a:gd name="adj" fmla="val 4036"/>
            </a:avLst>
          </a:prstGeom>
          <a:solidFill>
            <a:schemeClr val="bg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template&lt;</a:t>
            </a:r>
            <a:r>
              <a:rPr lang="en-US" sz="1600" dirty="0" err="1" smtClean="0">
                <a:solidFill>
                  <a:srgbClr val="000090"/>
                </a:solidFill>
                <a:latin typeface="Courier"/>
                <a:cs typeface="Courier"/>
              </a:rPr>
              <a:t>typename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I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, </a:t>
            </a:r>
            <a:r>
              <a:rPr lang="en-US" sz="1600" dirty="0" err="1" smtClean="0">
                <a:solidFill>
                  <a:srgbClr val="000090"/>
                </a:solidFill>
                <a:latin typeface="Courier"/>
                <a:cs typeface="Courier"/>
              </a:rPr>
              <a:t>typename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T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, </a:t>
            </a: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       typename </a:t>
            </a:r>
            <a:r>
              <a:rPr lang="en-US" sz="1600" b="1" dirty="0" err="1" smtClean="0">
                <a:solidFill>
                  <a:srgbClr val="000090"/>
                </a:solidFill>
                <a:latin typeface="Courier"/>
                <a:cs typeface="Courier"/>
              </a:rPr>
              <a:t>BinOp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&gt;</a:t>
            </a: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requires(</a:t>
            </a:r>
            <a:r>
              <a:rPr lang="en-US" sz="1600" b="1" dirty="0" err="1">
                <a:solidFill>
                  <a:srgbClr val="000090"/>
                </a:solidFill>
                <a:latin typeface="Courier"/>
                <a:cs typeface="Courier"/>
              </a:rPr>
              <a:t>InputIterator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&lt;I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&gt;,</a:t>
            </a:r>
          </a:p>
          <a:p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         </a:t>
            </a:r>
            <a:r>
              <a:rPr lang="en-US" sz="1600" b="1" dirty="0" err="1" smtClean="0">
                <a:solidFill>
                  <a:srgbClr val="000090"/>
                </a:solidFill>
                <a:latin typeface="Courier"/>
                <a:cs typeface="Courier"/>
              </a:rPr>
              <a:t>BinaryFunction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&lt;Op&gt;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, ...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)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T accumulate(...) { ... }</a:t>
            </a:r>
            <a:endParaRPr lang="en-US" sz="1600" dirty="0">
              <a:solidFill>
                <a:srgbClr val="000090"/>
              </a:solidFill>
              <a:latin typeface="Courier"/>
              <a:cs typeface="Courier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231355" y="1942852"/>
            <a:ext cx="2973757" cy="413701"/>
          </a:xfrm>
          <a:prstGeom prst="rect">
            <a:avLst/>
          </a:prstGeom>
          <a:solidFill>
            <a:schemeClr val="tx2">
              <a:lumMod val="20000"/>
              <a:lumOff val="80000"/>
              <a:alpha val="25000"/>
            </a:schemeClr>
          </a:solidFill>
          <a:ln>
            <a:solidFill>
              <a:srgbClr val="00009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Rectangle 27"/>
          <p:cNvSpPr/>
          <p:nvPr/>
        </p:nvSpPr>
        <p:spPr>
          <a:xfrm>
            <a:off x="1273688" y="2416986"/>
            <a:ext cx="2973757" cy="413701"/>
          </a:xfrm>
          <a:prstGeom prst="rect">
            <a:avLst/>
          </a:prstGeom>
          <a:solidFill>
            <a:schemeClr val="tx2">
              <a:lumMod val="20000"/>
              <a:lumOff val="80000"/>
              <a:alpha val="25000"/>
            </a:schemeClr>
          </a:solidFill>
          <a:ln>
            <a:solidFill>
              <a:srgbClr val="00009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Right Arrow Callout 29"/>
          <p:cNvSpPr/>
          <p:nvPr/>
        </p:nvSpPr>
        <p:spPr>
          <a:xfrm rot="1556093">
            <a:off x="2694270" y="3442908"/>
            <a:ext cx="2450477" cy="1849702"/>
          </a:xfrm>
          <a:prstGeom prst="rightArrowCallout">
            <a:avLst>
              <a:gd name="adj1" fmla="val 12584"/>
              <a:gd name="adj2" fmla="val 12196"/>
              <a:gd name="adj3" fmla="val 12531"/>
              <a:gd name="adj4" fmla="val 11254"/>
            </a:avLst>
          </a:prstGeom>
          <a:solidFill>
            <a:schemeClr val="tx1">
              <a:lumMod val="65000"/>
              <a:lumOff val="35000"/>
            </a:scheme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ectangle 25"/>
          <p:cNvSpPr/>
          <p:nvPr/>
        </p:nvSpPr>
        <p:spPr>
          <a:xfrm rot="20936937">
            <a:off x="2588258" y="3461774"/>
            <a:ext cx="817602" cy="400110"/>
          </a:xfrm>
          <a:prstGeom prst="rect">
            <a:avLst/>
          </a:prstGeom>
          <a:solidFill>
            <a:srgbClr val="CCFFCC"/>
          </a:solidFill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8000"/>
                </a:solidFill>
                <a:effectLst/>
              </a:rPr>
              <a:t>Check</a:t>
            </a:r>
          </a:p>
        </p:txBody>
      </p:sp>
      <p:sp>
        <p:nvSpPr>
          <p:cNvPr id="29" name="Rectangle 28"/>
          <p:cNvSpPr/>
          <p:nvPr/>
        </p:nvSpPr>
        <p:spPr>
          <a:xfrm rot="20936937">
            <a:off x="2092153" y="3822107"/>
            <a:ext cx="2108269" cy="400110"/>
          </a:xfrm>
          <a:prstGeom prst="rect">
            <a:avLst/>
          </a:prstGeom>
          <a:solidFill>
            <a:srgbClr val="CCFFCC"/>
          </a:solidFill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8000"/>
                </a:solidFill>
                <a:effectLst/>
              </a:rPr>
              <a:t>Constraints-Check</a:t>
            </a:r>
            <a:endParaRPr lang="en-US" sz="2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8000"/>
              </a:solidFill>
              <a:effectLst/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5065889" y="5904585"/>
            <a:ext cx="3951111" cy="839051"/>
          </a:xfrm>
          <a:prstGeom prst="roundRect">
            <a:avLst>
              <a:gd name="adj" fmla="val 4036"/>
            </a:avLst>
          </a:prstGeom>
          <a:solidFill>
            <a:schemeClr val="bg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b="1" dirty="0" err="1" smtClean="0">
                <a:solidFill>
                  <a:srgbClr val="000090"/>
                </a:solidFill>
                <a:latin typeface="Courier New"/>
                <a:cs typeface="Courier New"/>
              </a:rPr>
              <a:t>InputIterator</a:t>
            </a:r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&lt;vector</a:t>
            </a:r>
            <a:r>
              <a:rPr lang="en-US" sz="1600" b="1" dirty="0">
                <a:solidFill>
                  <a:srgbClr val="000090"/>
                </a:solidFill>
                <a:latin typeface="Courier New"/>
                <a:cs typeface="Courier New"/>
              </a:rPr>
              <a:t>&lt;int&gt;::</a:t>
            </a:r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iterator&gt;, </a:t>
            </a:r>
            <a:r>
              <a:rPr lang="en-US" sz="1600" b="1" dirty="0" err="1" smtClean="0">
                <a:solidFill>
                  <a:srgbClr val="000090"/>
                </a:solidFill>
                <a:latin typeface="Courier New"/>
                <a:cs typeface="Courier New"/>
              </a:rPr>
              <a:t>BinaryFunction</a:t>
            </a:r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&lt;</a:t>
            </a:r>
            <a:r>
              <a:rPr lang="en-US" sz="1600" b="1" dirty="0" err="1" smtClean="0">
                <a:solidFill>
                  <a:srgbClr val="000090"/>
                </a:solidFill>
                <a:latin typeface="Courier New"/>
                <a:cs typeface="Courier New"/>
              </a:rPr>
              <a:t>bin_op</a:t>
            </a:r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&gt;, ...</a:t>
            </a:r>
            <a:endParaRPr lang="en-US" sz="1600" b="1" dirty="0">
              <a:solidFill>
                <a:srgbClr val="000090"/>
              </a:solidFill>
              <a:latin typeface="Courier New"/>
              <a:cs typeface="Courier New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5065889" y="5904585"/>
            <a:ext cx="3951111" cy="828946"/>
          </a:xfrm>
          <a:prstGeom prst="rect">
            <a:avLst/>
          </a:prstGeom>
          <a:solidFill>
            <a:schemeClr val="tx2">
              <a:lumMod val="20000"/>
              <a:lumOff val="80000"/>
              <a:alpha val="25000"/>
            </a:schemeClr>
          </a:solidFill>
          <a:ln>
            <a:solidFill>
              <a:srgbClr val="00009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2870419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/>
          <p:cNvSpPr/>
          <p:nvPr/>
        </p:nvSpPr>
        <p:spPr>
          <a:xfrm>
            <a:off x="3501" y="883752"/>
            <a:ext cx="4547724" cy="5658556"/>
          </a:xfrm>
          <a:prstGeom prst="rect">
            <a:avLst/>
          </a:prstGeom>
          <a:solidFill>
            <a:schemeClr val="bg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dirty="0"/>
              <a:t>	</a:t>
            </a:r>
            <a:r>
              <a:rPr lang="en-US" dirty="0" smtClean="0"/>
              <a:t>	</a:t>
            </a:r>
            <a:r>
              <a:rPr lang="en-US" dirty="0"/>
              <a:t>	</a:t>
            </a:r>
            <a:r>
              <a:rPr lang="en-US" sz="2400" b="1" dirty="0" smtClean="0">
                <a:solidFill>
                  <a:schemeClr val="bg2">
                    <a:lumMod val="25000"/>
                  </a:schemeClr>
                </a:solidFill>
              </a:rPr>
              <a:t>PARSING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3" name="Rectangle 32"/>
          <p:cNvSpPr/>
          <p:nvPr/>
        </p:nvSpPr>
        <p:spPr>
          <a:xfrm>
            <a:off x="4545749" y="883752"/>
            <a:ext cx="4598251" cy="5658556"/>
          </a:xfrm>
          <a:prstGeom prst="rect">
            <a:avLst/>
          </a:prstGeom>
          <a:solidFill>
            <a:srgbClr val="FFFFFF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dirty="0" smtClean="0"/>
              <a:t>		</a:t>
            </a:r>
            <a:r>
              <a:rPr lang="en-US" sz="2400" b="1" dirty="0" smtClean="0">
                <a:solidFill>
                  <a:schemeClr val="bg2">
                    <a:lumMod val="25000"/>
                  </a:schemeClr>
                </a:solidFill>
              </a:rPr>
              <a:t>INSTANTIATION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445" y="199604"/>
            <a:ext cx="8494888" cy="1143000"/>
          </a:xfrm>
          <a:effectLst/>
        </p:spPr>
        <p:txBody>
          <a:bodyPr/>
          <a:lstStyle/>
          <a:p>
            <a:r>
              <a:rPr lang="en-US" sz="4000" dirty="0" smtClean="0"/>
              <a:t>Separate </a:t>
            </a:r>
            <a:r>
              <a:rPr lang="en-US" sz="4000" dirty="0"/>
              <a:t>T</a:t>
            </a:r>
            <a:r>
              <a:rPr lang="en-US" sz="4000" dirty="0" smtClean="0"/>
              <a:t>ype-</a:t>
            </a:r>
            <a:r>
              <a:rPr lang="en-US" sz="4000" dirty="0"/>
              <a:t>c</a:t>
            </a:r>
            <a:r>
              <a:rPr lang="en-US" sz="4000" dirty="0" smtClean="0"/>
              <a:t>hecking ?</a:t>
            </a:r>
            <a:endParaRPr lang="en-US" sz="4000" dirty="0"/>
          </a:p>
        </p:txBody>
      </p:sp>
      <p:sp>
        <p:nvSpPr>
          <p:cNvPr id="11" name="Content Placeholder 2"/>
          <p:cNvSpPr>
            <a:spLocks noGrp="1"/>
          </p:cNvSpPr>
          <p:nvPr>
            <p:ph sz="quarter" idx="1"/>
          </p:nvPr>
        </p:nvSpPr>
        <p:spPr>
          <a:xfrm>
            <a:off x="166511" y="1378622"/>
            <a:ext cx="4245487" cy="4525963"/>
          </a:xfrm>
          <a:effectLst/>
        </p:spPr>
        <p:txBody>
          <a:bodyPr numCol="1"/>
          <a:lstStyle/>
          <a:p>
            <a:pPr marL="0" indent="0">
              <a:buNone/>
            </a:pPr>
            <a:r>
              <a:rPr lang="en-US" sz="2300" dirty="0" smtClean="0"/>
              <a:t>Constrained Template Definition:</a:t>
            </a:r>
          </a:p>
          <a:p>
            <a:pPr marL="0" indent="0">
              <a:buNone/>
            </a:pPr>
            <a:endParaRPr lang="en-US" sz="2900" dirty="0"/>
          </a:p>
          <a:p>
            <a:pPr marL="0" indent="0">
              <a:buNone/>
            </a:pPr>
            <a:endParaRPr lang="en-US" sz="2900" dirty="0"/>
          </a:p>
          <a:p>
            <a:pPr marL="0" indent="0">
              <a:buNone/>
            </a:pPr>
            <a:endParaRPr lang="en-US" sz="2900" dirty="0" smtClean="0"/>
          </a:p>
          <a:p>
            <a:pPr marL="0" indent="0">
              <a:buNone/>
            </a:pPr>
            <a:endParaRPr lang="en-US" sz="2900" dirty="0" smtClean="0"/>
          </a:p>
          <a:p>
            <a:pPr marL="0" indent="0">
              <a:buNone/>
            </a:pPr>
            <a:r>
              <a:rPr lang="en-US" sz="2300" dirty="0" smtClean="0"/>
              <a:t>Constrained Template Use:</a:t>
            </a:r>
          </a:p>
          <a:p>
            <a:pPr marL="0" indent="0">
              <a:buNone/>
            </a:pPr>
            <a:endParaRPr lang="en-US" sz="3200" dirty="0" smtClean="0"/>
          </a:p>
          <a:p>
            <a:pPr marL="0" indent="0">
              <a:buNone/>
            </a:pPr>
            <a:endParaRPr lang="en-US" sz="3200" dirty="0" smtClean="0"/>
          </a:p>
          <a:p>
            <a:pPr marL="0" indent="0">
              <a:buNone/>
            </a:pPr>
            <a:endParaRPr lang="en-US" sz="3200" dirty="0" smtClean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2"/>
          </p:nvPr>
        </p:nvSpPr>
        <p:spPr>
          <a:xfrm>
            <a:off x="4590732" y="1378622"/>
            <a:ext cx="4324877" cy="4787931"/>
          </a:xfrm>
          <a:effectLst/>
        </p:spPr>
        <p:txBody>
          <a:bodyPr/>
          <a:lstStyle/>
          <a:p>
            <a:pPr marL="0" indent="0">
              <a:buNone/>
            </a:pPr>
            <a:r>
              <a:rPr lang="en-US" sz="2300" dirty="0" smtClean="0"/>
              <a:t>	Code Generation:</a:t>
            </a:r>
            <a:endParaRPr lang="en-US" sz="2300" dirty="0"/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3200" dirty="0" smtClean="0"/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        Specialization + Models: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16" name="Rounded Rectangle 15"/>
          <p:cNvSpPr/>
          <p:nvPr/>
        </p:nvSpPr>
        <p:spPr>
          <a:xfrm>
            <a:off x="4896555" y="1833332"/>
            <a:ext cx="4120445" cy="1525110"/>
          </a:xfrm>
          <a:prstGeom prst="roundRect">
            <a:avLst>
              <a:gd name="adj" fmla="val 4036"/>
            </a:avLst>
          </a:prstGeom>
          <a:solidFill>
            <a:schemeClr val="bg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i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nt accumulate(...) 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{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 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for (; first != last; ++first)</a:t>
            </a: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   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init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= 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bin_op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(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init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, *first);</a:t>
            </a: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 return 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init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;</a:t>
            </a:r>
            <a:endParaRPr lang="en-US" sz="1600" dirty="0">
              <a:solidFill>
                <a:srgbClr val="000090"/>
              </a:solidFill>
              <a:latin typeface="Courier"/>
              <a:cs typeface="Courier"/>
            </a:endParaRP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}</a:t>
            </a:r>
          </a:p>
        </p:txBody>
      </p:sp>
      <p:sp>
        <p:nvSpPr>
          <p:cNvPr id="26" name="Down Arrow 25"/>
          <p:cNvSpPr/>
          <p:nvPr/>
        </p:nvSpPr>
        <p:spPr>
          <a:xfrm rot="16200000">
            <a:off x="4500828" y="4314651"/>
            <a:ext cx="398490" cy="731632"/>
          </a:xfrm>
          <a:prstGeom prst="downArrow">
            <a:avLst>
              <a:gd name="adj1" fmla="val 36932"/>
              <a:gd name="adj2" fmla="val 44433"/>
            </a:avLst>
          </a:prstGeom>
          <a:solidFill>
            <a:srgbClr val="40404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Rounded Rectangle 29"/>
          <p:cNvSpPr/>
          <p:nvPr/>
        </p:nvSpPr>
        <p:spPr>
          <a:xfrm>
            <a:off x="144800" y="1812362"/>
            <a:ext cx="4267199" cy="1786696"/>
          </a:xfrm>
          <a:prstGeom prst="roundRect">
            <a:avLst>
              <a:gd name="adj" fmla="val 4036"/>
            </a:avLst>
          </a:prstGeom>
          <a:solidFill>
            <a:schemeClr val="bg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template&lt;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typename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I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, 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typename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T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, </a:t>
            </a: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        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typename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b="1" dirty="0" err="1">
                <a:solidFill>
                  <a:srgbClr val="000090"/>
                </a:solidFill>
                <a:latin typeface="Courier"/>
                <a:cs typeface="Courier"/>
              </a:rPr>
              <a:t>BinOp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&gt;</a:t>
            </a: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requires(</a:t>
            </a:r>
            <a:r>
              <a:rPr lang="en-US" sz="1600" b="1" dirty="0" err="1">
                <a:solidFill>
                  <a:srgbClr val="000090"/>
                </a:solidFill>
                <a:latin typeface="Courier"/>
                <a:cs typeface="Courier"/>
              </a:rPr>
              <a:t>InputIterator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&lt;I&gt;,</a:t>
            </a:r>
          </a:p>
          <a:p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         </a:t>
            </a:r>
            <a:r>
              <a:rPr lang="en-US" sz="1600" b="1" dirty="0" err="1">
                <a:solidFill>
                  <a:srgbClr val="000090"/>
                </a:solidFill>
                <a:latin typeface="Courier"/>
                <a:cs typeface="Courier"/>
              </a:rPr>
              <a:t>BinaryFunction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&lt;Op&gt;, ...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)</a:t>
            </a: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T accumulate(...) { ... }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565484" y="3144276"/>
            <a:ext cx="1751476" cy="400110"/>
          </a:xfrm>
          <a:prstGeom prst="rect">
            <a:avLst/>
          </a:prstGeom>
          <a:solidFill>
            <a:srgbClr val="FFFFFF"/>
          </a:solidFill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8000"/>
                </a:solidFill>
                <a:effectLst/>
              </a:rPr>
              <a:t>Type-check  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8000"/>
                </a:solidFill>
                <a:effectLst/>
              </a:rPr>
              <a:t>a</a:t>
            </a:r>
            <a:r>
              <a:rPr lang="en-US" sz="2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8000"/>
                </a:solidFill>
                <a:effectLst/>
              </a:rPr>
              <a:t>ll</a:t>
            </a:r>
            <a:endParaRPr lang="en-US" sz="2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8000"/>
              </a:solidFill>
              <a:effectLst/>
            </a:endParaRPr>
          </a:p>
        </p:txBody>
      </p:sp>
      <p:sp>
        <p:nvSpPr>
          <p:cNvPr id="36" name="Rounded Rectangle 35"/>
          <p:cNvSpPr/>
          <p:nvPr/>
        </p:nvSpPr>
        <p:spPr>
          <a:xfrm>
            <a:off x="5065889" y="4494162"/>
            <a:ext cx="3951111" cy="1219200"/>
          </a:xfrm>
          <a:prstGeom prst="roundRect">
            <a:avLst>
              <a:gd name="adj" fmla="val 4036"/>
            </a:avLst>
          </a:prstGeom>
          <a:solidFill>
            <a:schemeClr val="bg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int accumulate(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vector&lt;int&gt;::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iterator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first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,</a:t>
            </a:r>
          </a:p>
          <a:p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vector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&lt;int&gt;::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iterator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last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,</a:t>
            </a:r>
          </a:p>
          <a:p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 int 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init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, plus&lt;int&gt; 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bin_op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)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;</a:t>
            </a:r>
            <a:endParaRPr lang="en-US" sz="1600" b="1" dirty="0">
              <a:solidFill>
                <a:srgbClr val="000090"/>
              </a:solidFill>
              <a:latin typeface="Courier"/>
              <a:cs typeface="Courier"/>
            </a:endParaRPr>
          </a:p>
        </p:txBody>
      </p:sp>
      <p:sp>
        <p:nvSpPr>
          <p:cNvPr id="27" name="Right Arrow Callout 26"/>
          <p:cNvSpPr/>
          <p:nvPr/>
        </p:nvSpPr>
        <p:spPr>
          <a:xfrm rot="18879216">
            <a:off x="4461500" y="2926414"/>
            <a:ext cx="969265" cy="1526674"/>
          </a:xfrm>
          <a:prstGeom prst="rightArrowCallout">
            <a:avLst>
              <a:gd name="adj1" fmla="val 16099"/>
              <a:gd name="adj2" fmla="val 15284"/>
              <a:gd name="adj3" fmla="val 12531"/>
              <a:gd name="adj4" fmla="val 16731"/>
            </a:avLst>
          </a:prstGeom>
          <a:solidFill>
            <a:schemeClr val="tx1">
              <a:lumMod val="65000"/>
              <a:lumOff val="35000"/>
            </a:scheme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Rectangle 27"/>
          <p:cNvSpPr/>
          <p:nvPr/>
        </p:nvSpPr>
        <p:spPr>
          <a:xfrm>
            <a:off x="1231355" y="1942852"/>
            <a:ext cx="2973757" cy="413701"/>
          </a:xfrm>
          <a:prstGeom prst="rect">
            <a:avLst/>
          </a:prstGeom>
          <a:solidFill>
            <a:schemeClr val="tx2">
              <a:lumMod val="20000"/>
              <a:lumOff val="80000"/>
              <a:alpha val="25000"/>
            </a:schemeClr>
          </a:solidFill>
          <a:ln>
            <a:solidFill>
              <a:srgbClr val="00009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 28"/>
          <p:cNvSpPr/>
          <p:nvPr/>
        </p:nvSpPr>
        <p:spPr>
          <a:xfrm>
            <a:off x="1273688" y="2416986"/>
            <a:ext cx="2973757" cy="413701"/>
          </a:xfrm>
          <a:prstGeom prst="rect">
            <a:avLst/>
          </a:prstGeom>
          <a:solidFill>
            <a:schemeClr val="tx2">
              <a:lumMod val="20000"/>
              <a:lumOff val="80000"/>
              <a:alpha val="25000"/>
            </a:schemeClr>
          </a:solidFill>
          <a:ln>
            <a:solidFill>
              <a:srgbClr val="00009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Rounded Rectangle 38"/>
          <p:cNvSpPr/>
          <p:nvPr/>
        </p:nvSpPr>
        <p:spPr>
          <a:xfrm>
            <a:off x="144799" y="4323969"/>
            <a:ext cx="4267199" cy="1833946"/>
          </a:xfrm>
          <a:prstGeom prst="roundRect">
            <a:avLst>
              <a:gd name="adj" fmla="val 4036"/>
            </a:avLst>
          </a:prstGeom>
          <a:solidFill>
            <a:srgbClr val="EEECE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vector&lt;int&gt; v;</a:t>
            </a: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int i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= accumulate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&lt;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vector&lt;int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&gt;::iterator,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  </a:t>
            </a:r>
          </a:p>
          <a:p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          int, </a:t>
            </a:r>
          </a:p>
          <a:p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          plus&lt;int&gt; &gt;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(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v.begin(), v.end(), 0, </a:t>
            </a:r>
            <a:endParaRPr lang="en-US" sz="1600" dirty="0" smtClean="0">
              <a:solidFill>
                <a:srgbClr val="000090"/>
              </a:solidFill>
              <a:latin typeface="Courier"/>
              <a:cs typeface="Courier"/>
            </a:endParaRP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fr-FR" sz="1600" dirty="0" smtClean="0">
                <a:solidFill>
                  <a:srgbClr val="000090"/>
                </a:solidFill>
                <a:latin typeface="Courier"/>
                <a:cs typeface="Courier"/>
              </a:rPr>
              <a:t>plus</a:t>
            </a:r>
            <a:r>
              <a:rPr lang="fr-FR" sz="1600" dirty="0">
                <a:solidFill>
                  <a:srgbClr val="000090"/>
                </a:solidFill>
                <a:latin typeface="Courier"/>
                <a:cs typeface="Courier"/>
              </a:rPr>
              <a:t>&lt;int&gt;()</a:t>
            </a:r>
            <a:r>
              <a:rPr lang="fr-FR" sz="1600" dirty="0" smtClean="0">
                <a:solidFill>
                  <a:srgbClr val="000090"/>
                </a:solidFill>
                <a:latin typeface="Courier"/>
                <a:cs typeface="Courier"/>
              </a:rPr>
              <a:t>)</a:t>
            </a:r>
            <a:r>
              <a:rPr lang="fr-FR" sz="1600" dirty="0">
                <a:solidFill>
                  <a:srgbClr val="000090"/>
                </a:solidFill>
                <a:latin typeface="Courier"/>
                <a:cs typeface="Courier"/>
              </a:rPr>
              <a:t>;</a:t>
            </a:r>
            <a:endParaRPr lang="en-US" sz="1600" b="1" dirty="0">
              <a:solidFill>
                <a:srgbClr val="000090"/>
              </a:solidFill>
              <a:latin typeface="Courier"/>
              <a:cs typeface="Courier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1494798" y="4904826"/>
            <a:ext cx="2724425" cy="762000"/>
          </a:xfrm>
          <a:prstGeom prst="rect">
            <a:avLst/>
          </a:prstGeom>
          <a:solidFill>
            <a:schemeClr val="tx2">
              <a:lumMod val="20000"/>
              <a:lumOff val="80000"/>
              <a:alpha val="25000"/>
            </a:schemeClr>
          </a:solidFill>
          <a:ln>
            <a:solidFill>
              <a:srgbClr val="00009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524001" y="4422248"/>
            <a:ext cx="2810254" cy="400110"/>
          </a:xfrm>
          <a:prstGeom prst="rect">
            <a:avLst/>
          </a:prstGeom>
          <a:solidFill>
            <a:srgbClr val="FFFFFF"/>
          </a:solidFill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8000"/>
                </a:solidFill>
                <a:effectLst/>
              </a:rPr>
              <a:t>C</a:t>
            </a:r>
            <a:r>
              <a:rPr lang="en-US" sz="2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8000"/>
                </a:solidFill>
                <a:effectLst/>
              </a:rPr>
              <a:t>heck  arguments</a:t>
            </a:r>
            <a:endParaRPr lang="en-US" sz="2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8000"/>
              </a:solidFill>
              <a:effectLst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903111" y="4898988"/>
            <a:ext cx="3431144" cy="400110"/>
          </a:xfrm>
          <a:prstGeom prst="rect">
            <a:avLst/>
          </a:prstGeom>
          <a:solidFill>
            <a:srgbClr val="FFFFFF"/>
          </a:solidFill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8000"/>
                </a:solidFill>
                <a:effectLst/>
              </a:rPr>
              <a:t>Constraints</a:t>
            </a:r>
            <a:r>
              <a:rPr lang="en-US" sz="2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8000"/>
                </a:solidFill>
                <a:effectLst/>
              </a:rPr>
              <a:t>-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8000"/>
                </a:solidFill>
                <a:effectLst/>
              </a:rPr>
              <a:t>c</a:t>
            </a:r>
            <a:r>
              <a:rPr lang="en-US" sz="2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8000"/>
                </a:solidFill>
                <a:effectLst/>
              </a:rPr>
              <a:t>heck  arguments</a:t>
            </a:r>
            <a:endParaRPr lang="en-US" sz="2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8000"/>
              </a:solidFill>
              <a:effectLst/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5065889" y="5703257"/>
            <a:ext cx="3951111" cy="839051"/>
          </a:xfrm>
          <a:prstGeom prst="roundRect">
            <a:avLst>
              <a:gd name="adj" fmla="val 4036"/>
            </a:avLst>
          </a:prstGeom>
          <a:solidFill>
            <a:schemeClr val="bg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b="1" dirty="0" err="1" smtClean="0">
                <a:solidFill>
                  <a:srgbClr val="000090"/>
                </a:solidFill>
                <a:latin typeface="Courier New"/>
                <a:cs typeface="Courier New"/>
              </a:rPr>
              <a:t>InputIterator</a:t>
            </a:r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&lt;vector</a:t>
            </a:r>
            <a:r>
              <a:rPr lang="en-US" sz="1600" b="1" dirty="0">
                <a:solidFill>
                  <a:srgbClr val="000090"/>
                </a:solidFill>
                <a:latin typeface="Courier New"/>
                <a:cs typeface="Courier New"/>
              </a:rPr>
              <a:t>&lt;int&gt;::</a:t>
            </a:r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iterator&gt;, </a:t>
            </a:r>
            <a:r>
              <a:rPr lang="en-US" sz="1600" b="1" dirty="0" err="1" smtClean="0">
                <a:solidFill>
                  <a:srgbClr val="000090"/>
                </a:solidFill>
                <a:latin typeface="Courier New"/>
                <a:cs typeface="Courier New"/>
              </a:rPr>
              <a:t>BinaryFunction</a:t>
            </a:r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&lt;</a:t>
            </a:r>
            <a:r>
              <a:rPr lang="en-US" sz="1600" b="1" dirty="0" err="1" smtClean="0">
                <a:solidFill>
                  <a:srgbClr val="000090"/>
                </a:solidFill>
                <a:latin typeface="Courier New"/>
                <a:cs typeface="Courier New"/>
              </a:rPr>
              <a:t>bin_op</a:t>
            </a:r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&gt;, ...</a:t>
            </a:r>
            <a:endParaRPr lang="en-US" sz="1600" b="1" dirty="0">
              <a:solidFill>
                <a:srgbClr val="000090"/>
              </a:solidFill>
              <a:latin typeface="Courier New"/>
              <a:cs typeface="Courier New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5065889" y="5703257"/>
            <a:ext cx="3951111" cy="828946"/>
          </a:xfrm>
          <a:prstGeom prst="rect">
            <a:avLst/>
          </a:prstGeom>
          <a:solidFill>
            <a:schemeClr val="tx2">
              <a:lumMod val="20000"/>
              <a:lumOff val="80000"/>
              <a:alpha val="25000"/>
            </a:schemeClr>
          </a:solidFill>
          <a:ln>
            <a:solidFill>
              <a:srgbClr val="00009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3594333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/>
          <p:cNvSpPr/>
          <p:nvPr/>
        </p:nvSpPr>
        <p:spPr>
          <a:xfrm>
            <a:off x="3501" y="883752"/>
            <a:ext cx="4547724" cy="5658556"/>
          </a:xfrm>
          <a:prstGeom prst="rect">
            <a:avLst/>
          </a:prstGeom>
          <a:solidFill>
            <a:schemeClr val="bg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dirty="0"/>
              <a:t>	</a:t>
            </a:r>
            <a:r>
              <a:rPr lang="en-US" dirty="0" smtClean="0"/>
              <a:t>	</a:t>
            </a:r>
            <a:r>
              <a:rPr lang="en-US" dirty="0"/>
              <a:t>	</a:t>
            </a:r>
            <a:r>
              <a:rPr lang="en-US" sz="2400" b="1" dirty="0" smtClean="0">
                <a:solidFill>
                  <a:schemeClr val="bg2">
                    <a:lumMod val="25000"/>
                  </a:schemeClr>
                </a:solidFill>
              </a:rPr>
              <a:t>PARSING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3" name="Rectangle 32"/>
          <p:cNvSpPr/>
          <p:nvPr/>
        </p:nvSpPr>
        <p:spPr>
          <a:xfrm>
            <a:off x="4545749" y="883752"/>
            <a:ext cx="4598251" cy="5658556"/>
          </a:xfrm>
          <a:prstGeom prst="rect">
            <a:avLst/>
          </a:prstGeom>
          <a:solidFill>
            <a:srgbClr val="FFFFFF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dirty="0" smtClean="0"/>
              <a:t>		</a:t>
            </a:r>
            <a:r>
              <a:rPr lang="en-US" sz="2400" b="1" dirty="0" smtClean="0">
                <a:solidFill>
                  <a:schemeClr val="bg2">
                    <a:lumMod val="25000"/>
                  </a:schemeClr>
                </a:solidFill>
              </a:rPr>
              <a:t>INSTANTIATION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445" y="199604"/>
            <a:ext cx="8494888" cy="1143000"/>
          </a:xfrm>
          <a:effectLst/>
        </p:spPr>
        <p:txBody>
          <a:bodyPr/>
          <a:lstStyle/>
          <a:p>
            <a:r>
              <a:rPr lang="en-US" sz="4000" dirty="0" smtClean="0"/>
              <a:t>Not Quite Separate </a:t>
            </a:r>
            <a:r>
              <a:rPr lang="en-US" sz="4000" dirty="0"/>
              <a:t>T</a:t>
            </a:r>
            <a:r>
              <a:rPr lang="en-US" sz="4000" dirty="0" smtClean="0"/>
              <a:t>ype-</a:t>
            </a:r>
            <a:r>
              <a:rPr lang="en-US" sz="4000" dirty="0"/>
              <a:t>c</a:t>
            </a:r>
            <a:r>
              <a:rPr lang="en-US" sz="4000" dirty="0" smtClean="0"/>
              <a:t>hecking</a:t>
            </a:r>
            <a:endParaRPr lang="en-US" sz="4000" dirty="0"/>
          </a:p>
        </p:txBody>
      </p:sp>
      <p:sp>
        <p:nvSpPr>
          <p:cNvPr id="11" name="Content Placeholder 2"/>
          <p:cNvSpPr>
            <a:spLocks noGrp="1"/>
          </p:cNvSpPr>
          <p:nvPr>
            <p:ph sz="quarter" idx="1"/>
          </p:nvPr>
        </p:nvSpPr>
        <p:spPr>
          <a:xfrm>
            <a:off x="166511" y="1378622"/>
            <a:ext cx="4245487" cy="4525963"/>
          </a:xfrm>
          <a:effectLst/>
        </p:spPr>
        <p:txBody>
          <a:bodyPr numCol="1"/>
          <a:lstStyle/>
          <a:p>
            <a:pPr marL="0" indent="0">
              <a:buNone/>
            </a:pPr>
            <a:r>
              <a:rPr lang="en-US" sz="2300" dirty="0" smtClean="0"/>
              <a:t>Constrained Template Definition:</a:t>
            </a:r>
          </a:p>
          <a:p>
            <a:pPr marL="0" indent="0">
              <a:buNone/>
            </a:pPr>
            <a:endParaRPr lang="en-US" sz="2900" dirty="0"/>
          </a:p>
          <a:p>
            <a:pPr marL="0" indent="0">
              <a:buNone/>
            </a:pPr>
            <a:endParaRPr lang="en-US" sz="2900" dirty="0"/>
          </a:p>
          <a:p>
            <a:pPr marL="0" indent="0">
              <a:buNone/>
            </a:pPr>
            <a:endParaRPr lang="en-US" sz="2900" dirty="0" smtClean="0"/>
          </a:p>
          <a:p>
            <a:pPr marL="0" indent="0">
              <a:buNone/>
            </a:pPr>
            <a:endParaRPr lang="en-US" sz="2900" dirty="0" smtClean="0"/>
          </a:p>
          <a:p>
            <a:pPr marL="0" indent="0">
              <a:buNone/>
            </a:pPr>
            <a:r>
              <a:rPr lang="en-US" sz="2300" dirty="0" smtClean="0"/>
              <a:t>Constrained Template Use:</a:t>
            </a:r>
          </a:p>
          <a:p>
            <a:pPr marL="0" indent="0">
              <a:buNone/>
            </a:pPr>
            <a:endParaRPr lang="en-US" sz="3200" dirty="0" smtClean="0"/>
          </a:p>
          <a:p>
            <a:pPr marL="0" indent="0">
              <a:buNone/>
            </a:pPr>
            <a:endParaRPr lang="en-US" sz="3200" dirty="0" smtClean="0"/>
          </a:p>
          <a:p>
            <a:pPr marL="0" indent="0">
              <a:buNone/>
            </a:pPr>
            <a:endParaRPr lang="en-US" sz="3200" dirty="0" smtClean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2"/>
          </p:nvPr>
        </p:nvSpPr>
        <p:spPr>
          <a:xfrm>
            <a:off x="4590732" y="1378622"/>
            <a:ext cx="4324877" cy="4787931"/>
          </a:xfrm>
          <a:effectLst/>
        </p:spPr>
        <p:txBody>
          <a:bodyPr/>
          <a:lstStyle/>
          <a:p>
            <a:pPr marL="0" indent="0">
              <a:buNone/>
            </a:pPr>
            <a:r>
              <a:rPr lang="en-US" sz="2300" dirty="0" smtClean="0"/>
              <a:t>	Code Generation:</a:t>
            </a:r>
            <a:endParaRPr lang="en-US" sz="2300" dirty="0"/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3200" dirty="0" smtClean="0"/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        Specialization + Models:</a:t>
            </a:r>
            <a:endParaRPr lang="en-US" sz="2400" dirty="0"/>
          </a:p>
        </p:txBody>
      </p:sp>
      <p:sp>
        <p:nvSpPr>
          <p:cNvPr id="16" name="Rounded Rectangle 15"/>
          <p:cNvSpPr/>
          <p:nvPr/>
        </p:nvSpPr>
        <p:spPr>
          <a:xfrm>
            <a:off x="4896555" y="1833332"/>
            <a:ext cx="4120445" cy="1525110"/>
          </a:xfrm>
          <a:prstGeom prst="roundRect">
            <a:avLst>
              <a:gd name="adj" fmla="val 4036"/>
            </a:avLst>
          </a:prstGeom>
          <a:solidFill>
            <a:schemeClr val="bg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i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nt accumulate(...) 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{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 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for (; first != last; ++first)</a:t>
            </a: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   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init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= 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bin_op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(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init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, *first);</a:t>
            </a: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 return 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init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;</a:t>
            </a:r>
            <a:endParaRPr lang="en-US" sz="1600" dirty="0">
              <a:solidFill>
                <a:srgbClr val="000090"/>
              </a:solidFill>
              <a:latin typeface="Courier"/>
              <a:cs typeface="Courier"/>
            </a:endParaRP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}</a:t>
            </a:r>
          </a:p>
        </p:txBody>
      </p:sp>
      <p:sp>
        <p:nvSpPr>
          <p:cNvPr id="26" name="Down Arrow 25"/>
          <p:cNvSpPr/>
          <p:nvPr/>
        </p:nvSpPr>
        <p:spPr>
          <a:xfrm rot="16200000">
            <a:off x="4500828" y="4314651"/>
            <a:ext cx="398490" cy="731632"/>
          </a:xfrm>
          <a:prstGeom prst="downArrow">
            <a:avLst>
              <a:gd name="adj1" fmla="val 36932"/>
              <a:gd name="adj2" fmla="val 44433"/>
            </a:avLst>
          </a:prstGeom>
          <a:solidFill>
            <a:srgbClr val="40404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Rounded Rectangle 29"/>
          <p:cNvSpPr/>
          <p:nvPr/>
        </p:nvSpPr>
        <p:spPr>
          <a:xfrm>
            <a:off x="144800" y="1812362"/>
            <a:ext cx="4267199" cy="1786696"/>
          </a:xfrm>
          <a:prstGeom prst="roundRect">
            <a:avLst>
              <a:gd name="adj" fmla="val 4036"/>
            </a:avLst>
          </a:prstGeom>
          <a:solidFill>
            <a:schemeClr val="bg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template&lt;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typename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I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, 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typename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T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, </a:t>
            </a: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        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typename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b="1" dirty="0" err="1">
                <a:solidFill>
                  <a:srgbClr val="000090"/>
                </a:solidFill>
                <a:latin typeface="Courier"/>
                <a:cs typeface="Courier"/>
              </a:rPr>
              <a:t>BinOp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&gt;</a:t>
            </a: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requires(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InputIterator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&lt;I&gt;,</a:t>
            </a: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        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BinaryFunction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&lt;Op&gt;, ...)</a:t>
            </a: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T accumulate(...) { ... }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565484" y="3144276"/>
            <a:ext cx="1751476" cy="400110"/>
          </a:xfrm>
          <a:prstGeom prst="rect">
            <a:avLst/>
          </a:prstGeom>
          <a:solidFill>
            <a:srgbClr val="FFFFFF"/>
          </a:solidFill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8000"/>
                </a:solidFill>
                <a:effectLst/>
              </a:rPr>
              <a:t>Type-check  all</a:t>
            </a:r>
            <a:endParaRPr lang="en-US" sz="2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8000"/>
              </a:solidFill>
              <a:effectLst/>
            </a:endParaRPr>
          </a:p>
        </p:txBody>
      </p:sp>
      <p:sp>
        <p:nvSpPr>
          <p:cNvPr id="36" name="Rounded Rectangle 35"/>
          <p:cNvSpPr/>
          <p:nvPr/>
        </p:nvSpPr>
        <p:spPr>
          <a:xfrm>
            <a:off x="5065889" y="4494162"/>
            <a:ext cx="3951111" cy="1219200"/>
          </a:xfrm>
          <a:prstGeom prst="roundRect">
            <a:avLst>
              <a:gd name="adj" fmla="val 4036"/>
            </a:avLst>
          </a:prstGeom>
          <a:solidFill>
            <a:schemeClr val="bg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int accumulate(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vector&lt;int&gt;::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iterator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first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,</a:t>
            </a:r>
          </a:p>
          <a:p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vector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&lt;int&gt;::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iterator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last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,</a:t>
            </a:r>
          </a:p>
          <a:p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 int 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init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, plus&lt;int&gt; 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bin_op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)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;</a:t>
            </a:r>
            <a:endParaRPr lang="en-US" sz="1600" b="1" dirty="0">
              <a:solidFill>
                <a:srgbClr val="000090"/>
              </a:solidFill>
              <a:latin typeface="Courier"/>
              <a:cs typeface="Courier"/>
            </a:endParaRPr>
          </a:p>
        </p:txBody>
      </p:sp>
      <p:sp>
        <p:nvSpPr>
          <p:cNvPr id="27" name="Right Arrow Callout 26"/>
          <p:cNvSpPr/>
          <p:nvPr/>
        </p:nvSpPr>
        <p:spPr>
          <a:xfrm rot="18879216">
            <a:off x="4461500" y="2926414"/>
            <a:ext cx="969265" cy="1526674"/>
          </a:xfrm>
          <a:prstGeom prst="rightArrowCallout">
            <a:avLst>
              <a:gd name="adj1" fmla="val 16099"/>
              <a:gd name="adj2" fmla="val 15284"/>
              <a:gd name="adj3" fmla="val 12531"/>
              <a:gd name="adj4" fmla="val 16731"/>
            </a:avLst>
          </a:prstGeom>
          <a:solidFill>
            <a:schemeClr val="tx1">
              <a:lumMod val="65000"/>
              <a:lumOff val="35000"/>
            </a:scheme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Rectangle 27"/>
          <p:cNvSpPr/>
          <p:nvPr/>
        </p:nvSpPr>
        <p:spPr>
          <a:xfrm>
            <a:off x="1231355" y="1942852"/>
            <a:ext cx="2973757" cy="413701"/>
          </a:xfrm>
          <a:prstGeom prst="rect">
            <a:avLst/>
          </a:prstGeom>
          <a:solidFill>
            <a:schemeClr val="tx2">
              <a:lumMod val="20000"/>
              <a:lumOff val="80000"/>
              <a:alpha val="25000"/>
            </a:schemeClr>
          </a:solidFill>
          <a:ln>
            <a:solidFill>
              <a:srgbClr val="00009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 28"/>
          <p:cNvSpPr/>
          <p:nvPr/>
        </p:nvSpPr>
        <p:spPr>
          <a:xfrm>
            <a:off x="1273688" y="2416986"/>
            <a:ext cx="2973757" cy="413701"/>
          </a:xfrm>
          <a:prstGeom prst="rect">
            <a:avLst/>
          </a:prstGeom>
          <a:solidFill>
            <a:schemeClr val="tx2">
              <a:lumMod val="20000"/>
              <a:lumOff val="80000"/>
              <a:alpha val="25000"/>
            </a:schemeClr>
          </a:solidFill>
          <a:ln>
            <a:solidFill>
              <a:srgbClr val="00009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Rounded Rectangle 38"/>
          <p:cNvSpPr/>
          <p:nvPr/>
        </p:nvSpPr>
        <p:spPr>
          <a:xfrm>
            <a:off x="144799" y="4323969"/>
            <a:ext cx="4267199" cy="1833946"/>
          </a:xfrm>
          <a:prstGeom prst="roundRect">
            <a:avLst>
              <a:gd name="adj" fmla="val 4036"/>
            </a:avLst>
          </a:prstGeom>
          <a:solidFill>
            <a:srgbClr val="EEECE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vector&lt;int&gt; v;</a:t>
            </a: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int i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= accumulate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&lt;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vector&lt;int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&gt;::iterator,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  </a:t>
            </a:r>
          </a:p>
          <a:p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          int, </a:t>
            </a:r>
          </a:p>
          <a:p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          plus&lt;int&gt; &gt;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(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v.begin(), v.end(), 0, </a:t>
            </a:r>
            <a:endParaRPr lang="en-US" sz="1600" dirty="0" smtClean="0">
              <a:solidFill>
                <a:srgbClr val="000090"/>
              </a:solidFill>
              <a:latin typeface="Courier"/>
              <a:cs typeface="Courier"/>
            </a:endParaRP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fr-FR" sz="1600" dirty="0" smtClean="0">
                <a:solidFill>
                  <a:srgbClr val="000090"/>
                </a:solidFill>
                <a:latin typeface="Courier"/>
                <a:cs typeface="Courier"/>
              </a:rPr>
              <a:t>plus</a:t>
            </a:r>
            <a:r>
              <a:rPr lang="fr-FR" sz="1600" dirty="0">
                <a:solidFill>
                  <a:srgbClr val="000090"/>
                </a:solidFill>
                <a:latin typeface="Courier"/>
                <a:cs typeface="Courier"/>
              </a:rPr>
              <a:t>&lt;int&gt;()</a:t>
            </a:r>
            <a:r>
              <a:rPr lang="fr-FR" sz="1600" dirty="0" smtClean="0">
                <a:solidFill>
                  <a:srgbClr val="000090"/>
                </a:solidFill>
                <a:latin typeface="Courier"/>
                <a:cs typeface="Courier"/>
              </a:rPr>
              <a:t>)</a:t>
            </a:r>
            <a:r>
              <a:rPr lang="fr-FR" sz="1600" dirty="0">
                <a:solidFill>
                  <a:srgbClr val="000090"/>
                </a:solidFill>
                <a:latin typeface="Courier"/>
                <a:cs typeface="Courier"/>
              </a:rPr>
              <a:t>;</a:t>
            </a:r>
            <a:endParaRPr lang="en-US" sz="1600" b="1" dirty="0">
              <a:solidFill>
                <a:srgbClr val="000090"/>
              </a:solidFill>
              <a:latin typeface="Courier"/>
              <a:cs typeface="Courier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1494798" y="4904826"/>
            <a:ext cx="2724425" cy="762000"/>
          </a:xfrm>
          <a:prstGeom prst="rect">
            <a:avLst/>
          </a:prstGeom>
          <a:solidFill>
            <a:schemeClr val="tx2">
              <a:lumMod val="20000"/>
              <a:lumOff val="80000"/>
              <a:alpha val="25000"/>
            </a:schemeClr>
          </a:solidFill>
          <a:ln>
            <a:solidFill>
              <a:srgbClr val="00009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524001" y="4422248"/>
            <a:ext cx="2810254" cy="400110"/>
          </a:xfrm>
          <a:prstGeom prst="rect">
            <a:avLst/>
          </a:prstGeom>
          <a:solidFill>
            <a:srgbClr val="FFFFFF"/>
          </a:solidFill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8000"/>
                </a:solidFill>
                <a:effectLst/>
              </a:rPr>
              <a:t>C</a:t>
            </a:r>
            <a:r>
              <a:rPr lang="en-US" sz="2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8000"/>
                </a:solidFill>
                <a:effectLst/>
              </a:rPr>
              <a:t>heck  arguments</a:t>
            </a:r>
            <a:endParaRPr lang="en-US" sz="2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8000"/>
              </a:solidFill>
              <a:effectLst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5572138" y="2917290"/>
            <a:ext cx="2527640" cy="400110"/>
          </a:xfrm>
          <a:prstGeom prst="rect">
            <a:avLst/>
          </a:prstGeom>
          <a:solidFill>
            <a:srgbClr val="FFFFFF"/>
          </a:solidFill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8000"/>
                </a:solidFill>
                <a:effectLst/>
              </a:rPr>
              <a:t>Potential ambiguities</a:t>
            </a:r>
            <a:endParaRPr lang="en-US" sz="2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8000"/>
              </a:solidFill>
              <a:effectLst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903111" y="4898988"/>
            <a:ext cx="3431144" cy="400110"/>
          </a:xfrm>
          <a:prstGeom prst="rect">
            <a:avLst/>
          </a:prstGeom>
          <a:solidFill>
            <a:srgbClr val="FFFFFF"/>
          </a:solidFill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8000"/>
                </a:solidFill>
                <a:effectLst/>
              </a:rPr>
              <a:t>Constraints</a:t>
            </a:r>
            <a:r>
              <a:rPr lang="en-US" sz="2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8000"/>
                </a:solidFill>
                <a:effectLst/>
              </a:rPr>
              <a:t>-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8000"/>
                </a:solidFill>
                <a:effectLst/>
              </a:rPr>
              <a:t>c</a:t>
            </a:r>
            <a:r>
              <a:rPr lang="en-US" sz="2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8000"/>
                </a:solidFill>
                <a:effectLst/>
              </a:rPr>
              <a:t>heck  arguments</a:t>
            </a:r>
            <a:endParaRPr lang="en-US" sz="2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8000"/>
              </a:solidFill>
              <a:effectLst/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5065889" y="5703257"/>
            <a:ext cx="3951111" cy="839051"/>
          </a:xfrm>
          <a:prstGeom prst="roundRect">
            <a:avLst>
              <a:gd name="adj" fmla="val 4036"/>
            </a:avLst>
          </a:prstGeom>
          <a:solidFill>
            <a:schemeClr val="bg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b="1" dirty="0" err="1" smtClean="0">
                <a:solidFill>
                  <a:srgbClr val="000090"/>
                </a:solidFill>
                <a:latin typeface="Courier New"/>
                <a:cs typeface="Courier New"/>
              </a:rPr>
              <a:t>InputIterator</a:t>
            </a:r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&lt;vector</a:t>
            </a:r>
            <a:r>
              <a:rPr lang="en-US" sz="1600" b="1" dirty="0">
                <a:solidFill>
                  <a:srgbClr val="000090"/>
                </a:solidFill>
                <a:latin typeface="Courier New"/>
                <a:cs typeface="Courier New"/>
              </a:rPr>
              <a:t>&lt;int&gt;::</a:t>
            </a:r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iterator&gt;, </a:t>
            </a:r>
            <a:r>
              <a:rPr lang="en-US" sz="1600" b="1" dirty="0" err="1" smtClean="0">
                <a:solidFill>
                  <a:srgbClr val="000090"/>
                </a:solidFill>
                <a:latin typeface="Courier New"/>
                <a:cs typeface="Courier New"/>
              </a:rPr>
              <a:t>BinaryFunction</a:t>
            </a:r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&lt;</a:t>
            </a:r>
            <a:r>
              <a:rPr lang="en-US" sz="1600" b="1" dirty="0" err="1" smtClean="0">
                <a:solidFill>
                  <a:srgbClr val="000090"/>
                </a:solidFill>
                <a:latin typeface="Courier New"/>
                <a:cs typeface="Courier New"/>
              </a:rPr>
              <a:t>bin_op</a:t>
            </a:r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&gt;, ...</a:t>
            </a:r>
            <a:endParaRPr lang="en-US" sz="1600" b="1" dirty="0">
              <a:solidFill>
                <a:srgbClr val="000090"/>
              </a:solidFill>
              <a:latin typeface="Courier New"/>
              <a:cs typeface="Courier New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5065889" y="5703257"/>
            <a:ext cx="3951111" cy="828946"/>
          </a:xfrm>
          <a:prstGeom prst="rect">
            <a:avLst/>
          </a:prstGeom>
          <a:solidFill>
            <a:schemeClr val="tx2">
              <a:lumMod val="20000"/>
              <a:lumOff val="80000"/>
              <a:alpha val="25000"/>
            </a:schemeClr>
          </a:solidFill>
          <a:ln>
            <a:solidFill>
              <a:srgbClr val="00009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3950058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</p:bld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/>
          <p:cNvSpPr/>
          <p:nvPr/>
        </p:nvSpPr>
        <p:spPr>
          <a:xfrm>
            <a:off x="3501" y="883752"/>
            <a:ext cx="4547724" cy="5658556"/>
          </a:xfrm>
          <a:prstGeom prst="rect">
            <a:avLst/>
          </a:prstGeom>
          <a:solidFill>
            <a:schemeClr val="bg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dirty="0"/>
              <a:t>	</a:t>
            </a:r>
            <a:r>
              <a:rPr lang="en-US" dirty="0" smtClean="0"/>
              <a:t>	</a:t>
            </a:r>
            <a:r>
              <a:rPr lang="en-US" dirty="0"/>
              <a:t>	</a:t>
            </a:r>
            <a:r>
              <a:rPr lang="en-US" sz="2400" b="1" dirty="0" smtClean="0">
                <a:solidFill>
                  <a:schemeClr val="bg2">
                    <a:lumMod val="25000"/>
                  </a:schemeClr>
                </a:solidFill>
              </a:rPr>
              <a:t>PARSING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7" name="Rectangle 36"/>
          <p:cNvSpPr/>
          <p:nvPr/>
        </p:nvSpPr>
        <p:spPr>
          <a:xfrm>
            <a:off x="4545749" y="883752"/>
            <a:ext cx="4598251" cy="5658556"/>
          </a:xfrm>
          <a:prstGeom prst="rect">
            <a:avLst/>
          </a:prstGeom>
          <a:solidFill>
            <a:srgbClr val="FFFFFF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dirty="0" smtClean="0"/>
              <a:t>		</a:t>
            </a:r>
            <a:r>
              <a:rPr lang="en-US" sz="2400" b="1" dirty="0" smtClean="0">
                <a:solidFill>
                  <a:schemeClr val="bg2">
                    <a:lumMod val="25000"/>
                  </a:schemeClr>
                </a:solidFill>
              </a:rPr>
              <a:t>INSTANTIATION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445" y="199604"/>
            <a:ext cx="8494888" cy="1143000"/>
          </a:xfrm>
          <a:effectLst/>
        </p:spPr>
        <p:txBody>
          <a:bodyPr/>
          <a:lstStyle/>
          <a:p>
            <a:r>
              <a:rPr lang="en-US" sz="4000" dirty="0" smtClean="0"/>
              <a:t>Type-checking Templates</a:t>
            </a:r>
            <a:endParaRPr lang="en-US" sz="4000" dirty="0"/>
          </a:p>
        </p:txBody>
      </p:sp>
      <p:sp>
        <p:nvSpPr>
          <p:cNvPr id="11" name="Content Placeholder 2"/>
          <p:cNvSpPr>
            <a:spLocks noGrp="1"/>
          </p:cNvSpPr>
          <p:nvPr>
            <p:ph sz="quarter" idx="1"/>
          </p:nvPr>
        </p:nvSpPr>
        <p:spPr>
          <a:xfrm>
            <a:off x="415734" y="1378622"/>
            <a:ext cx="4038600" cy="4525963"/>
          </a:xfrm>
          <a:effectLst/>
        </p:spPr>
        <p:txBody>
          <a:bodyPr numCol="1"/>
          <a:lstStyle/>
          <a:p>
            <a:pPr marL="0" indent="0">
              <a:buNone/>
            </a:pPr>
            <a:r>
              <a:rPr lang="en-US" sz="2300" dirty="0" smtClean="0"/>
              <a:t>Template Definition:</a:t>
            </a:r>
          </a:p>
          <a:p>
            <a:pPr marL="0" indent="0">
              <a:buNone/>
            </a:pPr>
            <a:endParaRPr lang="en-US" sz="2900" dirty="0"/>
          </a:p>
          <a:p>
            <a:pPr marL="0" indent="0">
              <a:buNone/>
            </a:pPr>
            <a:endParaRPr lang="en-US" sz="2900" dirty="0"/>
          </a:p>
          <a:p>
            <a:pPr marL="0" indent="0">
              <a:buNone/>
            </a:pPr>
            <a:endParaRPr lang="en-US" sz="2900" dirty="0" smtClean="0"/>
          </a:p>
          <a:p>
            <a:pPr marL="0" indent="0">
              <a:buNone/>
            </a:pPr>
            <a:endParaRPr lang="en-US" sz="2900" dirty="0" smtClean="0"/>
          </a:p>
          <a:p>
            <a:pPr marL="0" indent="0">
              <a:buNone/>
            </a:pPr>
            <a:r>
              <a:rPr lang="en-US" sz="2300" dirty="0" smtClean="0"/>
              <a:t>Template Use:</a:t>
            </a:r>
          </a:p>
          <a:p>
            <a:pPr marL="0" indent="0">
              <a:buNone/>
            </a:pPr>
            <a:endParaRPr lang="en-US" sz="3200" dirty="0" smtClean="0"/>
          </a:p>
          <a:p>
            <a:pPr marL="0" indent="0">
              <a:buNone/>
            </a:pPr>
            <a:endParaRPr lang="en-US" sz="3200" dirty="0" smtClean="0"/>
          </a:p>
          <a:p>
            <a:pPr marL="0" indent="0">
              <a:buNone/>
            </a:pPr>
            <a:endParaRPr lang="en-US" sz="3200" dirty="0" smtClean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2"/>
          </p:nvPr>
        </p:nvSpPr>
        <p:spPr>
          <a:xfrm>
            <a:off x="4590732" y="1378622"/>
            <a:ext cx="4324877" cy="4787931"/>
          </a:xfrm>
          <a:effectLst/>
        </p:spPr>
        <p:txBody>
          <a:bodyPr/>
          <a:lstStyle/>
          <a:p>
            <a:pPr marL="0" indent="0">
              <a:buNone/>
            </a:pPr>
            <a:r>
              <a:rPr lang="en-US" sz="2300" dirty="0" smtClean="0"/>
              <a:t>	Code Generation:</a:t>
            </a:r>
            <a:endParaRPr lang="en-US" sz="2300" dirty="0"/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3200" dirty="0" smtClean="0"/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        Specialization:</a:t>
            </a:r>
            <a:endParaRPr lang="en-US" sz="2400" dirty="0"/>
          </a:p>
        </p:txBody>
      </p:sp>
      <p:sp>
        <p:nvSpPr>
          <p:cNvPr id="16" name="Rounded Rectangle 15"/>
          <p:cNvSpPr/>
          <p:nvPr/>
        </p:nvSpPr>
        <p:spPr>
          <a:xfrm>
            <a:off x="4896555" y="1833332"/>
            <a:ext cx="4120445" cy="1525110"/>
          </a:xfrm>
          <a:prstGeom prst="roundRect">
            <a:avLst>
              <a:gd name="adj" fmla="val 4036"/>
            </a:avLst>
          </a:prstGeom>
          <a:solidFill>
            <a:schemeClr val="bg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i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nt accumulate(...) 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{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 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for (; 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first != last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;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 ++first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)</a:t>
            </a:r>
          </a:p>
          <a:p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    </a:t>
            </a:r>
            <a:r>
              <a:rPr lang="en-US" sz="1600" b="1" dirty="0" err="1">
                <a:solidFill>
                  <a:srgbClr val="000090"/>
                </a:solidFill>
                <a:latin typeface="Courier"/>
                <a:cs typeface="Courier"/>
              </a:rPr>
              <a:t>init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 = </a:t>
            </a:r>
            <a:r>
              <a:rPr lang="en-US" sz="1600" b="1" dirty="0" err="1">
                <a:solidFill>
                  <a:srgbClr val="000090"/>
                </a:solidFill>
                <a:latin typeface="Courier"/>
                <a:cs typeface="Courier"/>
              </a:rPr>
              <a:t>bin_op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(</a:t>
            </a:r>
            <a:r>
              <a:rPr lang="en-US" sz="1600" b="1" dirty="0" err="1">
                <a:solidFill>
                  <a:srgbClr val="000090"/>
                </a:solidFill>
                <a:latin typeface="Courier"/>
                <a:cs typeface="Courier"/>
              </a:rPr>
              <a:t>init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, *first);</a:t>
            </a: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 return </a:t>
            </a:r>
            <a:r>
              <a:rPr lang="en-US" sz="1600" b="1" dirty="0" err="1">
                <a:solidFill>
                  <a:srgbClr val="000090"/>
                </a:solidFill>
                <a:latin typeface="Courier"/>
                <a:cs typeface="Courier"/>
              </a:rPr>
              <a:t>init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;</a:t>
            </a:r>
            <a:endParaRPr lang="en-US" sz="1600" dirty="0">
              <a:solidFill>
                <a:srgbClr val="000090"/>
              </a:solidFill>
              <a:latin typeface="Courier"/>
              <a:cs typeface="Courier"/>
            </a:endParaRP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}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801008" y="2958332"/>
            <a:ext cx="2810254" cy="400110"/>
          </a:xfrm>
          <a:prstGeom prst="rect">
            <a:avLst/>
          </a:prstGeom>
          <a:solidFill>
            <a:srgbClr val="FFFFFF"/>
          </a:solidFill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8000"/>
                </a:solidFill>
                <a:effectLst/>
              </a:rPr>
              <a:t>Type-check  dependent</a:t>
            </a:r>
            <a:endParaRPr lang="en-US" sz="2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8000"/>
              </a:solidFill>
              <a:effectLst/>
            </a:endParaRPr>
          </a:p>
        </p:txBody>
      </p:sp>
      <p:sp>
        <p:nvSpPr>
          <p:cNvPr id="26" name="Down Arrow 25"/>
          <p:cNvSpPr/>
          <p:nvPr/>
        </p:nvSpPr>
        <p:spPr>
          <a:xfrm rot="16200000">
            <a:off x="4500828" y="4314651"/>
            <a:ext cx="398490" cy="731632"/>
          </a:xfrm>
          <a:prstGeom prst="downArrow">
            <a:avLst>
              <a:gd name="adj1" fmla="val 36932"/>
              <a:gd name="adj2" fmla="val 44433"/>
            </a:avLst>
          </a:prstGeom>
          <a:solidFill>
            <a:srgbClr val="40404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Rounded Rectangle 27"/>
          <p:cNvSpPr/>
          <p:nvPr/>
        </p:nvSpPr>
        <p:spPr>
          <a:xfrm>
            <a:off x="144800" y="1812362"/>
            <a:ext cx="4267199" cy="1786696"/>
          </a:xfrm>
          <a:prstGeom prst="roundRect">
            <a:avLst>
              <a:gd name="adj" fmla="val 4036"/>
            </a:avLst>
          </a:prstGeom>
          <a:solidFill>
            <a:schemeClr val="bg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template&lt;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typename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I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, 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typename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T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, </a:t>
            </a: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        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typename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b="1" dirty="0" err="1">
                <a:solidFill>
                  <a:srgbClr val="000090"/>
                </a:solidFill>
                <a:latin typeface="Courier"/>
                <a:cs typeface="Courier"/>
              </a:rPr>
              <a:t>BinOp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&gt;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T 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accumulate(...) { </a:t>
            </a:r>
            <a:endParaRPr lang="en-US" sz="1600" dirty="0" smtClean="0">
              <a:solidFill>
                <a:srgbClr val="000090"/>
              </a:solidFill>
              <a:latin typeface="Courier"/>
              <a:cs typeface="Courier"/>
            </a:endParaRP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 for 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(; first != last; ++first)</a:t>
            </a: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   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init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= 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bin_op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(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init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, *first);</a:t>
            </a: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 return 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init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;</a:t>
            </a:r>
            <a:endParaRPr lang="en-US" sz="1600" dirty="0">
              <a:solidFill>
                <a:srgbClr val="000090"/>
              </a:solidFill>
              <a:latin typeface="Courier"/>
              <a:cs typeface="Courier"/>
            </a:endParaRP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}</a:t>
            </a:r>
            <a:endParaRPr lang="en-US" sz="1600" dirty="0">
              <a:solidFill>
                <a:srgbClr val="000090"/>
              </a:solidFill>
              <a:latin typeface="Courier"/>
              <a:cs typeface="Courier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1217245" y="1919109"/>
            <a:ext cx="2816720" cy="451555"/>
          </a:xfrm>
          <a:prstGeom prst="rect">
            <a:avLst/>
          </a:prstGeom>
          <a:solidFill>
            <a:schemeClr val="tx2">
              <a:lumMod val="20000"/>
              <a:lumOff val="80000"/>
              <a:alpha val="25000"/>
            </a:schemeClr>
          </a:solidFill>
          <a:ln>
            <a:solidFill>
              <a:srgbClr val="00009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861302" y="3144276"/>
            <a:ext cx="3159839" cy="400110"/>
          </a:xfrm>
          <a:prstGeom prst="rect">
            <a:avLst/>
          </a:prstGeom>
          <a:solidFill>
            <a:srgbClr val="FFFFFF"/>
          </a:solidFill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8000"/>
                </a:solidFill>
                <a:effectLst/>
              </a:rPr>
              <a:t>Type-check  non-dependent</a:t>
            </a:r>
            <a:endParaRPr lang="en-US" sz="2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8000"/>
              </a:solidFill>
              <a:effectLst/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144799" y="4323969"/>
            <a:ext cx="4267199" cy="1833946"/>
          </a:xfrm>
          <a:prstGeom prst="roundRect">
            <a:avLst>
              <a:gd name="adj" fmla="val 4036"/>
            </a:avLst>
          </a:prstGeom>
          <a:solidFill>
            <a:srgbClr val="EEECE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vector&lt;int&gt; v;</a:t>
            </a: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int i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= accumulate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&lt;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vector&lt;int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&gt;::iterator,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  </a:t>
            </a:r>
          </a:p>
          <a:p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          int, </a:t>
            </a:r>
          </a:p>
          <a:p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          plus&lt;int&gt; &gt;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(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v.begin(), v.end(), 0, </a:t>
            </a:r>
            <a:endParaRPr lang="en-US" sz="1600" dirty="0" smtClean="0">
              <a:solidFill>
                <a:srgbClr val="000090"/>
              </a:solidFill>
              <a:latin typeface="Courier"/>
              <a:cs typeface="Courier"/>
            </a:endParaRP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fr-FR" sz="1600" dirty="0" smtClean="0">
                <a:solidFill>
                  <a:srgbClr val="000090"/>
                </a:solidFill>
                <a:latin typeface="Courier"/>
                <a:cs typeface="Courier"/>
              </a:rPr>
              <a:t>plus</a:t>
            </a:r>
            <a:r>
              <a:rPr lang="fr-FR" sz="1600" dirty="0">
                <a:solidFill>
                  <a:srgbClr val="000090"/>
                </a:solidFill>
                <a:latin typeface="Courier"/>
                <a:cs typeface="Courier"/>
              </a:rPr>
              <a:t>&lt;int&gt;()</a:t>
            </a:r>
            <a:r>
              <a:rPr lang="fr-FR" sz="1600" dirty="0" smtClean="0">
                <a:solidFill>
                  <a:srgbClr val="000090"/>
                </a:solidFill>
                <a:latin typeface="Courier"/>
                <a:cs typeface="Courier"/>
              </a:rPr>
              <a:t>)</a:t>
            </a:r>
            <a:r>
              <a:rPr lang="fr-FR" sz="1600" dirty="0">
                <a:solidFill>
                  <a:srgbClr val="000090"/>
                </a:solidFill>
                <a:latin typeface="Courier"/>
                <a:cs typeface="Courier"/>
              </a:rPr>
              <a:t>;</a:t>
            </a:r>
            <a:endParaRPr lang="en-US" sz="1600" b="1" dirty="0">
              <a:solidFill>
                <a:srgbClr val="000090"/>
              </a:solidFill>
              <a:latin typeface="Courier"/>
              <a:cs typeface="Courier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1494798" y="4904826"/>
            <a:ext cx="2724425" cy="762000"/>
          </a:xfrm>
          <a:prstGeom prst="rect">
            <a:avLst/>
          </a:prstGeom>
          <a:solidFill>
            <a:schemeClr val="tx2">
              <a:lumMod val="20000"/>
              <a:lumOff val="80000"/>
              <a:alpha val="25000"/>
            </a:schemeClr>
          </a:solidFill>
          <a:ln>
            <a:solidFill>
              <a:srgbClr val="00009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524001" y="4422248"/>
            <a:ext cx="2810254" cy="400110"/>
          </a:xfrm>
          <a:prstGeom prst="rect">
            <a:avLst/>
          </a:prstGeom>
          <a:solidFill>
            <a:srgbClr val="FFFFFF"/>
          </a:solidFill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8000"/>
                </a:solidFill>
                <a:effectLst/>
              </a:rPr>
              <a:t>C</a:t>
            </a:r>
            <a:r>
              <a:rPr lang="en-US" sz="2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8000"/>
                </a:solidFill>
                <a:effectLst/>
              </a:rPr>
              <a:t>heck  arguments</a:t>
            </a:r>
            <a:endParaRPr lang="en-US" sz="2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8000"/>
              </a:solidFill>
              <a:effectLst/>
            </a:endParaRPr>
          </a:p>
        </p:txBody>
      </p:sp>
      <p:sp>
        <p:nvSpPr>
          <p:cNvPr id="36" name="Rounded Rectangle 35"/>
          <p:cNvSpPr/>
          <p:nvPr/>
        </p:nvSpPr>
        <p:spPr>
          <a:xfrm>
            <a:off x="5065889" y="4494162"/>
            <a:ext cx="3951111" cy="1219200"/>
          </a:xfrm>
          <a:prstGeom prst="roundRect">
            <a:avLst>
              <a:gd name="adj" fmla="val 4036"/>
            </a:avLst>
          </a:prstGeom>
          <a:solidFill>
            <a:schemeClr val="bg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int accumulate(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vector&lt;int&gt;::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iterator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first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,</a:t>
            </a:r>
          </a:p>
          <a:p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vector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&lt;int&gt;::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iterator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last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,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int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init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, 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plus&lt;int&gt; 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bin_op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)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;</a:t>
            </a:r>
            <a:endParaRPr lang="en-US" sz="1600" b="1" dirty="0">
              <a:solidFill>
                <a:srgbClr val="000090"/>
              </a:solidFill>
              <a:latin typeface="Courier"/>
              <a:cs typeface="Courier"/>
            </a:endParaRPr>
          </a:p>
        </p:txBody>
      </p:sp>
      <p:sp>
        <p:nvSpPr>
          <p:cNvPr id="27" name="Right Arrow Callout 26"/>
          <p:cNvSpPr/>
          <p:nvPr/>
        </p:nvSpPr>
        <p:spPr>
          <a:xfrm rot="18879216">
            <a:off x="4461500" y="2926414"/>
            <a:ext cx="969265" cy="1526674"/>
          </a:xfrm>
          <a:prstGeom prst="rightArrowCallout">
            <a:avLst>
              <a:gd name="adj1" fmla="val 16099"/>
              <a:gd name="adj2" fmla="val 15284"/>
              <a:gd name="adj3" fmla="val 12531"/>
              <a:gd name="adj4" fmla="val 16731"/>
            </a:avLst>
          </a:prstGeom>
          <a:solidFill>
            <a:schemeClr val="tx1">
              <a:lumMod val="65000"/>
              <a:lumOff val="35000"/>
            </a:scheme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8539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/>
          <p:cNvSpPr/>
          <p:nvPr/>
        </p:nvSpPr>
        <p:spPr>
          <a:xfrm>
            <a:off x="3501" y="883752"/>
            <a:ext cx="4547724" cy="5658556"/>
          </a:xfrm>
          <a:prstGeom prst="rect">
            <a:avLst/>
          </a:prstGeom>
          <a:solidFill>
            <a:schemeClr val="bg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dirty="0"/>
              <a:t>	</a:t>
            </a:r>
            <a:r>
              <a:rPr lang="en-US" dirty="0" smtClean="0"/>
              <a:t>	</a:t>
            </a:r>
            <a:r>
              <a:rPr lang="en-US" dirty="0"/>
              <a:t>	</a:t>
            </a:r>
            <a:r>
              <a:rPr lang="en-US" sz="2400" b="1" dirty="0" smtClean="0">
                <a:solidFill>
                  <a:schemeClr val="bg2">
                    <a:lumMod val="25000"/>
                  </a:schemeClr>
                </a:solidFill>
              </a:rPr>
              <a:t>PARSING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3" name="Rectangle 32"/>
          <p:cNvSpPr/>
          <p:nvPr/>
        </p:nvSpPr>
        <p:spPr>
          <a:xfrm>
            <a:off x="4545749" y="883752"/>
            <a:ext cx="4598251" cy="5658556"/>
          </a:xfrm>
          <a:prstGeom prst="rect">
            <a:avLst/>
          </a:prstGeom>
          <a:solidFill>
            <a:srgbClr val="FFFFFF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dirty="0" smtClean="0"/>
              <a:t>		</a:t>
            </a:r>
            <a:r>
              <a:rPr lang="en-US" sz="2400" b="1" dirty="0" smtClean="0">
                <a:solidFill>
                  <a:schemeClr val="bg2">
                    <a:lumMod val="25000"/>
                  </a:schemeClr>
                </a:solidFill>
              </a:rPr>
              <a:t>INSTANTIATION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445" y="199604"/>
            <a:ext cx="8494888" cy="1143000"/>
          </a:xfrm>
          <a:effectLst/>
        </p:spPr>
        <p:txBody>
          <a:bodyPr/>
          <a:lstStyle/>
          <a:p>
            <a:r>
              <a:rPr lang="en-US" sz="4000" dirty="0" smtClean="0"/>
              <a:t>Type-</a:t>
            </a:r>
            <a:r>
              <a:rPr lang="en-US" sz="4000" dirty="0"/>
              <a:t>c</a:t>
            </a:r>
            <a:r>
              <a:rPr lang="en-US" sz="4000" dirty="0" smtClean="0"/>
              <a:t>hecking Constrained Templates</a:t>
            </a:r>
            <a:endParaRPr lang="en-US" sz="4000" dirty="0"/>
          </a:p>
        </p:txBody>
      </p:sp>
      <p:sp>
        <p:nvSpPr>
          <p:cNvPr id="11" name="Content Placeholder 2"/>
          <p:cNvSpPr>
            <a:spLocks noGrp="1"/>
          </p:cNvSpPr>
          <p:nvPr>
            <p:ph sz="quarter" idx="1"/>
          </p:nvPr>
        </p:nvSpPr>
        <p:spPr>
          <a:xfrm>
            <a:off x="166511" y="1350400"/>
            <a:ext cx="4245487" cy="4525963"/>
          </a:xfrm>
          <a:effectLst/>
        </p:spPr>
        <p:txBody>
          <a:bodyPr numCol="1"/>
          <a:lstStyle/>
          <a:p>
            <a:pPr marL="0" indent="0">
              <a:buNone/>
            </a:pPr>
            <a:r>
              <a:rPr lang="en-US" sz="2300" dirty="0" smtClean="0"/>
              <a:t>Constrained Template Definition:</a:t>
            </a:r>
          </a:p>
          <a:p>
            <a:pPr marL="0" indent="0">
              <a:buNone/>
            </a:pPr>
            <a:endParaRPr lang="en-US" sz="2900" dirty="0"/>
          </a:p>
          <a:p>
            <a:pPr marL="0" indent="0">
              <a:buNone/>
            </a:pPr>
            <a:endParaRPr lang="en-US" sz="2900" dirty="0"/>
          </a:p>
          <a:p>
            <a:pPr marL="0" indent="0">
              <a:buNone/>
            </a:pPr>
            <a:endParaRPr lang="en-US" sz="2900" dirty="0" smtClean="0"/>
          </a:p>
          <a:p>
            <a:pPr marL="0" indent="0">
              <a:buNone/>
            </a:pPr>
            <a:endParaRPr lang="en-US" sz="2900" dirty="0" smtClean="0"/>
          </a:p>
          <a:p>
            <a:pPr marL="0" indent="0">
              <a:buNone/>
            </a:pPr>
            <a:r>
              <a:rPr lang="en-US" sz="2300" dirty="0" smtClean="0"/>
              <a:t>Constrained Template Use:</a:t>
            </a:r>
          </a:p>
          <a:p>
            <a:pPr marL="0" indent="0">
              <a:buNone/>
            </a:pPr>
            <a:endParaRPr lang="en-US" sz="3200" dirty="0" smtClean="0"/>
          </a:p>
          <a:p>
            <a:pPr marL="0" indent="0">
              <a:buNone/>
            </a:pPr>
            <a:endParaRPr lang="en-US" sz="3200" dirty="0" smtClean="0"/>
          </a:p>
          <a:p>
            <a:pPr marL="0" indent="0">
              <a:buNone/>
            </a:pPr>
            <a:endParaRPr lang="en-US" sz="3200" dirty="0" smtClean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2"/>
          </p:nvPr>
        </p:nvSpPr>
        <p:spPr>
          <a:xfrm>
            <a:off x="4590732" y="1350400"/>
            <a:ext cx="4324877" cy="4787931"/>
          </a:xfrm>
          <a:effectLst/>
        </p:spPr>
        <p:txBody>
          <a:bodyPr/>
          <a:lstStyle/>
          <a:p>
            <a:pPr marL="0" indent="0">
              <a:buNone/>
            </a:pPr>
            <a:r>
              <a:rPr lang="en-US" sz="2300" dirty="0" smtClean="0"/>
              <a:t>	Code Generation:</a:t>
            </a:r>
            <a:endParaRPr lang="en-US" sz="2300" dirty="0"/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3200" dirty="0" smtClean="0"/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        Specialization + Models:</a:t>
            </a:r>
            <a:endParaRPr lang="en-US" sz="2400" dirty="0"/>
          </a:p>
        </p:txBody>
      </p:sp>
      <p:sp>
        <p:nvSpPr>
          <p:cNvPr id="16" name="Rounded Rectangle 15"/>
          <p:cNvSpPr/>
          <p:nvPr/>
        </p:nvSpPr>
        <p:spPr>
          <a:xfrm>
            <a:off x="4896555" y="1805110"/>
            <a:ext cx="4120445" cy="1525110"/>
          </a:xfrm>
          <a:prstGeom prst="roundRect">
            <a:avLst>
              <a:gd name="adj" fmla="val 4036"/>
            </a:avLst>
          </a:prstGeom>
          <a:solidFill>
            <a:schemeClr val="bg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i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nt accumulate(...) 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{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 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for (; first != last; ++first)</a:t>
            </a: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   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init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= 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bin_op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(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init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, *first);</a:t>
            </a: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 return 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init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;</a:t>
            </a:r>
            <a:endParaRPr lang="en-US" sz="1600" dirty="0">
              <a:solidFill>
                <a:srgbClr val="000090"/>
              </a:solidFill>
              <a:latin typeface="Courier"/>
              <a:cs typeface="Courier"/>
            </a:endParaRP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}</a:t>
            </a:r>
          </a:p>
        </p:txBody>
      </p:sp>
      <p:sp>
        <p:nvSpPr>
          <p:cNvPr id="26" name="Down Arrow 25"/>
          <p:cNvSpPr/>
          <p:nvPr/>
        </p:nvSpPr>
        <p:spPr>
          <a:xfrm rot="16200000">
            <a:off x="4500828" y="4286429"/>
            <a:ext cx="398490" cy="731632"/>
          </a:xfrm>
          <a:prstGeom prst="downArrow">
            <a:avLst>
              <a:gd name="adj1" fmla="val 36932"/>
              <a:gd name="adj2" fmla="val 44433"/>
            </a:avLst>
          </a:prstGeom>
          <a:solidFill>
            <a:srgbClr val="40404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Rounded Rectangle 29"/>
          <p:cNvSpPr/>
          <p:nvPr/>
        </p:nvSpPr>
        <p:spPr>
          <a:xfrm>
            <a:off x="144800" y="1784140"/>
            <a:ext cx="4267199" cy="1786696"/>
          </a:xfrm>
          <a:prstGeom prst="roundRect">
            <a:avLst>
              <a:gd name="adj" fmla="val 4036"/>
            </a:avLst>
          </a:prstGeom>
          <a:solidFill>
            <a:schemeClr val="bg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template&lt;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typename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I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, 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typename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T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, </a:t>
            </a: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        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typename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b="1" dirty="0" err="1">
                <a:solidFill>
                  <a:srgbClr val="000090"/>
                </a:solidFill>
                <a:latin typeface="Courier"/>
                <a:cs typeface="Courier"/>
              </a:rPr>
              <a:t>BinOp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&gt;</a:t>
            </a: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requires(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InputIterator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&lt;I&gt;,</a:t>
            </a: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        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BinaryFunction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&lt;Op&gt;, ...)</a:t>
            </a: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T accumulate(...) 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{ ... }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565484" y="3116054"/>
            <a:ext cx="1751476" cy="400110"/>
          </a:xfrm>
          <a:prstGeom prst="rect">
            <a:avLst/>
          </a:prstGeom>
          <a:solidFill>
            <a:srgbClr val="FFFFFF"/>
          </a:solidFill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8000"/>
                </a:solidFill>
                <a:effectLst/>
              </a:rPr>
              <a:t>Type-check  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8000"/>
                </a:solidFill>
                <a:effectLst/>
              </a:rPr>
              <a:t>a</a:t>
            </a:r>
            <a:r>
              <a:rPr lang="en-US" sz="2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8000"/>
                </a:solidFill>
                <a:effectLst/>
              </a:rPr>
              <a:t>ll</a:t>
            </a:r>
            <a:endParaRPr lang="en-US" sz="2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8000"/>
              </a:solidFill>
              <a:effectLst/>
            </a:endParaRPr>
          </a:p>
        </p:txBody>
      </p:sp>
      <p:sp>
        <p:nvSpPr>
          <p:cNvPr id="36" name="Rounded Rectangle 35"/>
          <p:cNvSpPr/>
          <p:nvPr/>
        </p:nvSpPr>
        <p:spPr>
          <a:xfrm>
            <a:off x="5065889" y="4465940"/>
            <a:ext cx="3951111" cy="1219200"/>
          </a:xfrm>
          <a:prstGeom prst="roundRect">
            <a:avLst>
              <a:gd name="adj" fmla="val 4036"/>
            </a:avLst>
          </a:prstGeom>
          <a:solidFill>
            <a:schemeClr val="bg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int accumulate(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vector&lt;int&gt;::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iterator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first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,</a:t>
            </a:r>
          </a:p>
          <a:p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vector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&lt;int&gt;::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iterator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last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,</a:t>
            </a:r>
          </a:p>
          <a:p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 int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dirty="0" err="1" smtClean="0">
                <a:solidFill>
                  <a:srgbClr val="000090"/>
                </a:solidFill>
                <a:latin typeface="Courier"/>
                <a:cs typeface="Courier"/>
              </a:rPr>
              <a:t>init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, 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plus&lt;int&gt; </a:t>
            </a:r>
            <a:r>
              <a:rPr lang="en-US" sz="1600" dirty="0" err="1" smtClean="0">
                <a:solidFill>
                  <a:srgbClr val="000090"/>
                </a:solidFill>
                <a:latin typeface="Courier"/>
                <a:cs typeface="Courier"/>
              </a:rPr>
              <a:t>bin_op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);</a:t>
            </a:r>
            <a:endParaRPr lang="en-US" sz="1600" b="1" dirty="0">
              <a:solidFill>
                <a:srgbClr val="000090"/>
              </a:solidFill>
              <a:latin typeface="Courier"/>
              <a:cs typeface="Courier"/>
            </a:endParaRPr>
          </a:p>
        </p:txBody>
      </p:sp>
      <p:sp>
        <p:nvSpPr>
          <p:cNvPr id="27" name="Right Arrow Callout 26"/>
          <p:cNvSpPr/>
          <p:nvPr/>
        </p:nvSpPr>
        <p:spPr>
          <a:xfrm rot="18879216">
            <a:off x="4461500" y="2898192"/>
            <a:ext cx="969265" cy="1526674"/>
          </a:xfrm>
          <a:prstGeom prst="rightArrowCallout">
            <a:avLst>
              <a:gd name="adj1" fmla="val 16099"/>
              <a:gd name="adj2" fmla="val 15284"/>
              <a:gd name="adj3" fmla="val 12531"/>
              <a:gd name="adj4" fmla="val 16731"/>
            </a:avLst>
          </a:prstGeom>
          <a:solidFill>
            <a:schemeClr val="tx1">
              <a:lumMod val="65000"/>
              <a:lumOff val="35000"/>
            </a:scheme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Rectangle 27"/>
          <p:cNvSpPr/>
          <p:nvPr/>
        </p:nvSpPr>
        <p:spPr>
          <a:xfrm>
            <a:off x="1231355" y="1914630"/>
            <a:ext cx="2973757" cy="413701"/>
          </a:xfrm>
          <a:prstGeom prst="rect">
            <a:avLst/>
          </a:prstGeom>
          <a:solidFill>
            <a:schemeClr val="tx2">
              <a:lumMod val="20000"/>
              <a:lumOff val="80000"/>
              <a:alpha val="25000"/>
            </a:schemeClr>
          </a:solidFill>
          <a:ln>
            <a:solidFill>
              <a:srgbClr val="00009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 28"/>
          <p:cNvSpPr/>
          <p:nvPr/>
        </p:nvSpPr>
        <p:spPr>
          <a:xfrm>
            <a:off x="1273688" y="2388764"/>
            <a:ext cx="2973757" cy="413701"/>
          </a:xfrm>
          <a:prstGeom prst="rect">
            <a:avLst/>
          </a:prstGeom>
          <a:solidFill>
            <a:schemeClr val="tx2">
              <a:lumMod val="20000"/>
              <a:lumOff val="80000"/>
              <a:alpha val="25000"/>
            </a:schemeClr>
          </a:solidFill>
          <a:ln>
            <a:solidFill>
              <a:srgbClr val="00009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Rounded Rectangle 38"/>
          <p:cNvSpPr/>
          <p:nvPr/>
        </p:nvSpPr>
        <p:spPr>
          <a:xfrm>
            <a:off x="144799" y="4295747"/>
            <a:ext cx="4267199" cy="1833946"/>
          </a:xfrm>
          <a:prstGeom prst="roundRect">
            <a:avLst>
              <a:gd name="adj" fmla="val 4036"/>
            </a:avLst>
          </a:prstGeom>
          <a:solidFill>
            <a:srgbClr val="EEECE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vector&lt;int&gt; v;</a:t>
            </a: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int i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= accumulate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&lt;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vector&lt;int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&gt;::iterator,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  </a:t>
            </a:r>
          </a:p>
          <a:p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          int, </a:t>
            </a:r>
          </a:p>
          <a:p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          plus&lt;int&gt; &gt;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(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v.begin(), v.end(), 0, </a:t>
            </a:r>
            <a:endParaRPr lang="en-US" sz="1600" dirty="0" smtClean="0">
              <a:solidFill>
                <a:srgbClr val="000090"/>
              </a:solidFill>
              <a:latin typeface="Courier"/>
              <a:cs typeface="Courier"/>
            </a:endParaRP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fr-FR" sz="1600" dirty="0" smtClean="0">
                <a:solidFill>
                  <a:srgbClr val="000090"/>
                </a:solidFill>
                <a:latin typeface="Courier"/>
                <a:cs typeface="Courier"/>
              </a:rPr>
              <a:t>plus</a:t>
            </a:r>
            <a:r>
              <a:rPr lang="fr-FR" sz="1600" dirty="0">
                <a:solidFill>
                  <a:srgbClr val="000090"/>
                </a:solidFill>
                <a:latin typeface="Courier"/>
                <a:cs typeface="Courier"/>
              </a:rPr>
              <a:t>&lt;int&gt;()</a:t>
            </a:r>
            <a:r>
              <a:rPr lang="fr-FR" sz="1600" dirty="0" smtClean="0">
                <a:solidFill>
                  <a:srgbClr val="000090"/>
                </a:solidFill>
                <a:latin typeface="Courier"/>
                <a:cs typeface="Courier"/>
              </a:rPr>
              <a:t>)</a:t>
            </a:r>
            <a:r>
              <a:rPr lang="fr-FR" sz="1600" dirty="0">
                <a:solidFill>
                  <a:srgbClr val="000090"/>
                </a:solidFill>
                <a:latin typeface="Courier"/>
                <a:cs typeface="Courier"/>
              </a:rPr>
              <a:t>;</a:t>
            </a:r>
            <a:endParaRPr lang="en-US" sz="1600" b="1" dirty="0">
              <a:solidFill>
                <a:srgbClr val="000090"/>
              </a:solidFill>
              <a:latin typeface="Courier"/>
              <a:cs typeface="Courier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1494798" y="4876604"/>
            <a:ext cx="2724425" cy="762000"/>
          </a:xfrm>
          <a:prstGeom prst="rect">
            <a:avLst/>
          </a:prstGeom>
          <a:solidFill>
            <a:schemeClr val="tx2">
              <a:lumMod val="20000"/>
              <a:lumOff val="80000"/>
              <a:alpha val="25000"/>
            </a:schemeClr>
          </a:solidFill>
          <a:ln>
            <a:solidFill>
              <a:srgbClr val="00009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524001" y="4394026"/>
            <a:ext cx="2810254" cy="400110"/>
          </a:xfrm>
          <a:prstGeom prst="rect">
            <a:avLst/>
          </a:prstGeom>
          <a:solidFill>
            <a:srgbClr val="FFFFFF"/>
          </a:solidFill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8000"/>
                </a:solidFill>
                <a:effectLst/>
              </a:rPr>
              <a:t>C</a:t>
            </a:r>
            <a:r>
              <a:rPr lang="en-US" sz="2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8000"/>
                </a:solidFill>
                <a:effectLst/>
              </a:rPr>
              <a:t>heck  arguments</a:t>
            </a:r>
            <a:endParaRPr lang="en-US" sz="2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8000"/>
              </a:solidFill>
              <a:effectLst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5572138" y="2889068"/>
            <a:ext cx="2358306" cy="400110"/>
          </a:xfrm>
          <a:prstGeom prst="rect">
            <a:avLst/>
          </a:prstGeom>
          <a:solidFill>
            <a:srgbClr val="FFFFFF"/>
          </a:solidFill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8000"/>
                </a:solidFill>
                <a:effectLst/>
              </a:rPr>
              <a:t>Handle ambiguities</a:t>
            </a:r>
            <a:endParaRPr lang="en-US" sz="2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8000"/>
              </a:solidFill>
              <a:effectLst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903111" y="4870766"/>
            <a:ext cx="3431144" cy="400110"/>
          </a:xfrm>
          <a:prstGeom prst="rect">
            <a:avLst/>
          </a:prstGeom>
          <a:solidFill>
            <a:srgbClr val="FFFFFF"/>
          </a:solidFill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8000"/>
                </a:solidFill>
                <a:effectLst/>
              </a:rPr>
              <a:t>Constraints</a:t>
            </a:r>
            <a:r>
              <a:rPr lang="en-US" sz="2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8000"/>
                </a:solidFill>
                <a:effectLst/>
              </a:rPr>
              <a:t>-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8000"/>
                </a:solidFill>
                <a:effectLst/>
              </a:rPr>
              <a:t>c</a:t>
            </a:r>
            <a:r>
              <a:rPr lang="en-US" sz="2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8000"/>
                </a:solidFill>
                <a:effectLst/>
              </a:rPr>
              <a:t>heck  arguments</a:t>
            </a:r>
            <a:endParaRPr lang="en-US" sz="2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8000"/>
              </a:solidFill>
              <a:effectLst/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5065889" y="5703257"/>
            <a:ext cx="3951111" cy="839051"/>
          </a:xfrm>
          <a:prstGeom prst="roundRect">
            <a:avLst>
              <a:gd name="adj" fmla="val 4036"/>
            </a:avLst>
          </a:prstGeom>
          <a:solidFill>
            <a:schemeClr val="bg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b="1" dirty="0" err="1" smtClean="0">
                <a:solidFill>
                  <a:srgbClr val="000090"/>
                </a:solidFill>
                <a:latin typeface="Courier New"/>
                <a:cs typeface="Courier New"/>
              </a:rPr>
              <a:t>InputIterator</a:t>
            </a:r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&lt;vector</a:t>
            </a:r>
            <a:r>
              <a:rPr lang="en-US" sz="1600" b="1" dirty="0">
                <a:solidFill>
                  <a:srgbClr val="000090"/>
                </a:solidFill>
                <a:latin typeface="Courier New"/>
                <a:cs typeface="Courier New"/>
              </a:rPr>
              <a:t>&lt;int&gt;::</a:t>
            </a:r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iterator&gt;, </a:t>
            </a:r>
            <a:r>
              <a:rPr lang="en-US" sz="1600" b="1" dirty="0" err="1" smtClean="0">
                <a:solidFill>
                  <a:srgbClr val="000090"/>
                </a:solidFill>
                <a:latin typeface="Courier New"/>
                <a:cs typeface="Courier New"/>
              </a:rPr>
              <a:t>BinaryFunction</a:t>
            </a:r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&lt;</a:t>
            </a:r>
            <a:r>
              <a:rPr lang="en-US" sz="1600" b="1" dirty="0" err="1" smtClean="0">
                <a:solidFill>
                  <a:srgbClr val="000090"/>
                </a:solidFill>
                <a:latin typeface="Courier New"/>
                <a:cs typeface="Courier New"/>
              </a:rPr>
              <a:t>bin_op</a:t>
            </a:r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&gt;, ...</a:t>
            </a:r>
            <a:endParaRPr lang="en-US" sz="1600" b="1" dirty="0">
              <a:solidFill>
                <a:srgbClr val="000090"/>
              </a:solidFill>
              <a:latin typeface="Courier New"/>
              <a:cs typeface="Courier New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5065889" y="5703257"/>
            <a:ext cx="3951111" cy="828946"/>
          </a:xfrm>
          <a:prstGeom prst="rect">
            <a:avLst/>
          </a:prstGeom>
          <a:solidFill>
            <a:schemeClr val="tx2">
              <a:lumMod val="20000"/>
              <a:lumOff val="80000"/>
              <a:alpha val="25000"/>
            </a:schemeClr>
          </a:solidFill>
          <a:ln>
            <a:solidFill>
              <a:srgbClr val="00009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3396714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293" y="274638"/>
            <a:ext cx="8683262" cy="840140"/>
          </a:xfrm>
        </p:spPr>
        <p:txBody>
          <a:bodyPr/>
          <a:lstStyle/>
          <a:p>
            <a:r>
              <a:rPr lang="en-US" sz="4000" dirty="0" smtClean="0"/>
              <a:t>Type-checking Templates in Clang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06311"/>
            <a:ext cx="8229600" cy="452596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Parsing </a:t>
            </a:r>
            <a:r>
              <a:rPr lang="en-US" sz="2400" dirty="0"/>
              <a:t>t</a:t>
            </a:r>
            <a:r>
              <a:rPr lang="en-US" sz="2400" dirty="0" smtClean="0"/>
              <a:t>emplate definitions</a:t>
            </a:r>
          </a:p>
          <a:p>
            <a:pPr marL="0" indent="0">
              <a:buNone/>
            </a:pPr>
            <a:endParaRPr lang="en-US" sz="24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Parsing template uses</a:t>
            </a:r>
          </a:p>
          <a:p>
            <a:pPr marL="0" indent="0">
              <a:buNone/>
            </a:pPr>
            <a:endParaRPr lang="en-US" sz="24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Generating specialized implementations</a:t>
            </a:r>
          </a:p>
          <a:p>
            <a:pPr marL="914400" lvl="1" indent="-514350"/>
            <a:r>
              <a:rPr lang="en-US" sz="2000" dirty="0" smtClean="0"/>
              <a:t>At the end of parsing a translation unit.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2280715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293" y="274638"/>
            <a:ext cx="8683262" cy="840140"/>
          </a:xfrm>
        </p:spPr>
        <p:txBody>
          <a:bodyPr/>
          <a:lstStyle/>
          <a:p>
            <a:r>
              <a:rPr lang="en-US" sz="4000" dirty="0" smtClean="0"/>
              <a:t>Parsing A Template Definition in Clang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2293" y="1179968"/>
            <a:ext cx="8229600" cy="4525963"/>
          </a:xfrm>
        </p:spPr>
        <p:txBody>
          <a:bodyPr/>
          <a:lstStyle/>
          <a:p>
            <a:pPr>
              <a:buFont typeface="Lucida Grande"/>
              <a:buChar char="↳"/>
            </a:pPr>
            <a:r>
              <a:rPr lang="en-US" sz="2400" dirty="0" smtClean="0"/>
              <a:t>Parse the template declaration</a:t>
            </a:r>
          </a:p>
          <a:p>
            <a:pPr marL="0" indent="0">
              <a:buNone/>
            </a:pPr>
            <a:endParaRPr lang="en-US" sz="2000" dirty="0" smtClean="0"/>
          </a:p>
          <a:p>
            <a:pPr>
              <a:buFont typeface="Lucida Grande"/>
              <a:buChar char="↳"/>
            </a:pPr>
            <a:r>
              <a:rPr lang="en-US" sz="2400" dirty="0" smtClean="0"/>
              <a:t>Parse the body</a:t>
            </a:r>
          </a:p>
          <a:p>
            <a:pPr marL="0" indent="0">
              <a:buNone/>
            </a:pPr>
            <a:endParaRPr lang="en-US" sz="1000" dirty="0" smtClean="0"/>
          </a:p>
          <a:p>
            <a:pPr>
              <a:buFont typeface="Lucida Grande"/>
              <a:buChar char="↳"/>
            </a:pPr>
            <a:r>
              <a:rPr lang="en-US" sz="2400" dirty="0" smtClean="0"/>
              <a:t>Parse the statements in the body</a:t>
            </a:r>
            <a:endParaRPr lang="en-US" sz="2400" dirty="0"/>
          </a:p>
          <a:p>
            <a:pPr marL="0" indent="0">
              <a:buNone/>
            </a:pPr>
            <a:endParaRPr lang="en-US" sz="2000" dirty="0" smtClean="0"/>
          </a:p>
          <a:p>
            <a:pPr>
              <a:buFont typeface="Lucida Grande"/>
              <a:buChar char="↳"/>
            </a:pPr>
            <a:r>
              <a:rPr lang="en-US" sz="2400" dirty="0" smtClean="0"/>
              <a:t>Parse the expressions in </a:t>
            </a:r>
          </a:p>
          <a:p>
            <a:pPr marL="0" indent="0">
              <a:buNone/>
            </a:pPr>
            <a:r>
              <a:rPr lang="en-US" sz="2400" dirty="0"/>
              <a:t>	</a:t>
            </a:r>
            <a:r>
              <a:rPr lang="en-US" sz="2400" dirty="0" smtClean="0"/>
              <a:t>each statement</a:t>
            </a:r>
          </a:p>
          <a:p>
            <a:pPr>
              <a:buFontTx/>
              <a:buChar char="•"/>
            </a:pPr>
            <a:endParaRPr lang="en-US" sz="2400" dirty="0" smtClean="0"/>
          </a:p>
        </p:txBody>
      </p:sp>
      <p:sp>
        <p:nvSpPr>
          <p:cNvPr id="4" name="Rounded Rectangle 3"/>
          <p:cNvSpPr/>
          <p:nvPr/>
        </p:nvSpPr>
        <p:spPr>
          <a:xfrm>
            <a:off x="4678356" y="3919235"/>
            <a:ext cx="4267199" cy="1786696"/>
          </a:xfrm>
          <a:prstGeom prst="roundRect">
            <a:avLst>
              <a:gd name="adj" fmla="val 4036"/>
            </a:avLst>
          </a:prstGeom>
          <a:solidFill>
            <a:schemeClr val="bg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template&lt;...&gt;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int accumulate(...) { </a:t>
            </a:r>
            <a:endParaRPr lang="en-US" sz="1600" dirty="0">
              <a:solidFill>
                <a:srgbClr val="000090"/>
              </a:solidFill>
              <a:latin typeface="Courier"/>
              <a:cs typeface="Courier"/>
            </a:endParaRP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 for 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(; 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first != last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; 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++first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)</a:t>
            </a:r>
          </a:p>
          <a:p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    </a:t>
            </a:r>
            <a:r>
              <a:rPr lang="en-US" sz="1600" b="1" dirty="0" err="1" smtClean="0">
                <a:solidFill>
                  <a:srgbClr val="000090"/>
                </a:solidFill>
                <a:latin typeface="Courier"/>
                <a:cs typeface="Courier"/>
              </a:rPr>
              <a:t>init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= </a:t>
            </a:r>
            <a:r>
              <a:rPr lang="en-US" sz="1600" b="1" dirty="0" err="1">
                <a:solidFill>
                  <a:srgbClr val="000090"/>
                </a:solidFill>
                <a:latin typeface="Courier"/>
                <a:cs typeface="Courier"/>
              </a:rPr>
              <a:t>bin_op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(</a:t>
            </a:r>
            <a:r>
              <a:rPr lang="en-US" sz="1600" b="1" dirty="0" err="1">
                <a:solidFill>
                  <a:srgbClr val="000090"/>
                </a:solidFill>
                <a:latin typeface="Courier"/>
                <a:cs typeface="Courier"/>
              </a:rPr>
              <a:t>init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, *first)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;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 return </a:t>
            </a:r>
            <a:r>
              <a:rPr lang="en-US" sz="1600" b="1" dirty="0" err="1">
                <a:solidFill>
                  <a:srgbClr val="000090"/>
                </a:solidFill>
                <a:latin typeface="Courier"/>
                <a:cs typeface="Courier"/>
              </a:rPr>
              <a:t>init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;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}</a:t>
            </a:r>
            <a:endParaRPr lang="en-US" sz="1600" dirty="0">
              <a:solidFill>
                <a:srgbClr val="000090"/>
              </a:solidFill>
              <a:latin typeface="Courier"/>
              <a:cs typeface="Courier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832689" y="4013200"/>
            <a:ext cx="4112866" cy="1461911"/>
          </a:xfrm>
          <a:prstGeom prst="rect">
            <a:avLst/>
          </a:prstGeom>
          <a:solidFill>
            <a:schemeClr val="tx2">
              <a:lumMod val="20000"/>
              <a:lumOff val="80000"/>
              <a:alpha val="25000"/>
            </a:schemeClr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4985089" y="4487333"/>
            <a:ext cx="3960466" cy="790224"/>
          </a:xfrm>
          <a:prstGeom prst="rect">
            <a:avLst/>
          </a:prstGeom>
          <a:solidFill>
            <a:schemeClr val="tx2">
              <a:lumMod val="20000"/>
              <a:lumOff val="80000"/>
              <a:alpha val="25000"/>
            </a:schemeClr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985089" y="4487333"/>
            <a:ext cx="3960466" cy="493889"/>
          </a:xfrm>
          <a:prstGeom prst="rect">
            <a:avLst/>
          </a:prstGeom>
          <a:solidFill>
            <a:schemeClr val="tx2">
              <a:lumMod val="20000"/>
              <a:lumOff val="80000"/>
              <a:alpha val="25000"/>
            </a:schemeClr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4832689" y="1429567"/>
            <a:ext cx="4228576" cy="82278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indent="-57150"/>
            <a:r>
              <a:rPr lang="en-US" sz="1400" u="sng" dirty="0" err="1">
                <a:latin typeface="Courier"/>
                <a:cs typeface="Courier"/>
              </a:rPr>
              <a:t>ParseTemplate.cpp</a:t>
            </a:r>
            <a:r>
              <a:rPr lang="en-US" sz="1400" dirty="0">
                <a:latin typeface="Courier"/>
                <a:cs typeface="Courier"/>
              </a:rPr>
              <a:t>:</a:t>
            </a:r>
            <a:endParaRPr lang="en-US" sz="1400" dirty="0"/>
          </a:p>
          <a:p>
            <a:pPr marL="285750" lvl="1" indent="-342900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Lucida Grande"/>
              <a:buChar char="→"/>
            </a:pPr>
            <a:r>
              <a:rPr lang="en-US" sz="1600" dirty="0" err="1"/>
              <a:t>ParseTemplateDeclarationOrSpecialization</a:t>
            </a:r>
            <a:r>
              <a:rPr lang="en-US" sz="1600" dirty="0"/>
              <a:t>()</a:t>
            </a:r>
          </a:p>
          <a:p>
            <a:pPr marL="285750" lvl="1" indent="-342900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Lucida Grande"/>
              <a:buChar char="↳"/>
            </a:pPr>
            <a:r>
              <a:rPr lang="en-US" sz="1600" dirty="0" err="1"/>
              <a:t>ParseSingleDeclarationAfterTemplate</a:t>
            </a:r>
            <a:r>
              <a:rPr lang="en-US" sz="1600" dirty="0"/>
              <a:t>(</a:t>
            </a:r>
            <a:r>
              <a:rPr lang="en-US" sz="1600" dirty="0" smtClean="0"/>
              <a:t>)</a:t>
            </a:r>
            <a:endParaRPr lang="en-US" sz="1600" dirty="0"/>
          </a:p>
        </p:txBody>
      </p:sp>
      <p:sp>
        <p:nvSpPr>
          <p:cNvPr id="16" name="TextBox 15"/>
          <p:cNvSpPr txBox="1"/>
          <p:nvPr/>
        </p:nvSpPr>
        <p:spPr>
          <a:xfrm>
            <a:off x="4915424" y="2920349"/>
            <a:ext cx="4145841" cy="53347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indent="-57150"/>
            <a:r>
              <a:rPr lang="en-US" sz="1400" u="sng" dirty="0" err="1" smtClean="0">
                <a:latin typeface="Courier"/>
                <a:cs typeface="Courier"/>
              </a:rPr>
              <a:t>ParseStmt.cpp</a:t>
            </a:r>
            <a:r>
              <a:rPr lang="en-US" sz="1400" dirty="0">
                <a:latin typeface="Courier"/>
                <a:cs typeface="Courier"/>
              </a:rPr>
              <a:t>:</a:t>
            </a:r>
            <a:endParaRPr lang="en-US" sz="1400" dirty="0"/>
          </a:p>
          <a:p>
            <a:pPr marL="285750" lvl="1" indent="-342900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Lucida Grande"/>
              <a:buChar char="→"/>
            </a:pPr>
            <a:r>
              <a:rPr lang="en-US" sz="1600" dirty="0" err="1" smtClean="0"/>
              <a:t>ParseStatementOrDeclaration</a:t>
            </a:r>
            <a:r>
              <a:rPr lang="en-US" sz="1600" dirty="0" smtClean="0"/>
              <a:t>()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8365833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16" grpId="0" animBg="1"/>
    </p:bld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293" y="274638"/>
            <a:ext cx="8683262" cy="840140"/>
          </a:xfrm>
        </p:spPr>
        <p:txBody>
          <a:bodyPr/>
          <a:lstStyle/>
          <a:p>
            <a:r>
              <a:rPr lang="en-US" sz="4000" dirty="0" smtClean="0"/>
              <a:t>Parsing A Template Use in Clang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2293" y="1179968"/>
            <a:ext cx="8229600" cy="4525963"/>
          </a:xfrm>
        </p:spPr>
        <p:txBody>
          <a:bodyPr/>
          <a:lstStyle/>
          <a:p>
            <a:pPr>
              <a:buFont typeface="Lucida Grande"/>
              <a:buChar char="↳"/>
            </a:pPr>
            <a:r>
              <a:rPr lang="en-US" sz="2400" dirty="0" smtClean="0"/>
              <a:t>Parse </a:t>
            </a:r>
            <a:r>
              <a:rPr lang="en-US" sz="2400" dirty="0"/>
              <a:t>the expressions in </a:t>
            </a:r>
            <a:r>
              <a:rPr lang="en-US" sz="2400" dirty="0" smtClean="0"/>
              <a:t>each statement:</a:t>
            </a:r>
          </a:p>
          <a:p>
            <a:pPr marL="457200" lvl="1" indent="0">
              <a:buNone/>
            </a:pPr>
            <a:endParaRPr lang="en-US" sz="1000" dirty="0" smtClean="0"/>
          </a:p>
          <a:p>
            <a:pPr lvl="1">
              <a:buFont typeface="Lucida Grande"/>
              <a:buChar char="↦"/>
            </a:pPr>
            <a:r>
              <a:rPr lang="en-US" sz="2400" dirty="0" smtClean="0"/>
              <a:t>Parse a call expression:</a:t>
            </a:r>
          </a:p>
          <a:p>
            <a:pPr marL="857250" lvl="3" indent="0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None/>
            </a:pPr>
            <a:endParaRPr lang="en-US" sz="1000" b="1" dirty="0" smtClean="0">
              <a:solidFill>
                <a:srgbClr val="000000"/>
              </a:solidFill>
              <a:sym typeface="Wingdings"/>
            </a:endParaRPr>
          </a:p>
          <a:p>
            <a:pPr marL="1143000" lvl="3" indent="-285750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Lucida Grande"/>
              <a:buChar char="↳"/>
            </a:pPr>
            <a:r>
              <a:rPr lang="en-US" b="1" dirty="0" smtClean="0">
                <a:solidFill>
                  <a:srgbClr val="000000"/>
                </a:solidFill>
                <a:sym typeface="Wingdings"/>
              </a:rPr>
              <a:t>Check call expression</a:t>
            </a:r>
            <a:endParaRPr lang="en-US" b="1" dirty="0" smtClean="0"/>
          </a:p>
          <a:p>
            <a:pPr marL="457200" lvl="1" indent="0">
              <a:buNone/>
            </a:pPr>
            <a:endParaRPr lang="en-US" sz="2000" dirty="0" smtClean="0"/>
          </a:p>
          <a:p>
            <a:pPr lvl="1">
              <a:buFont typeface="Lucida Grande"/>
              <a:buChar char="↦"/>
            </a:pPr>
            <a:r>
              <a:rPr lang="en-US" sz="2400" dirty="0" smtClean="0"/>
              <a:t>Parse a type reference:</a:t>
            </a:r>
          </a:p>
          <a:p>
            <a:pPr marL="857250" lvl="3" indent="0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None/>
            </a:pPr>
            <a:endParaRPr lang="en-US" sz="1000" dirty="0" smtClean="0">
              <a:solidFill>
                <a:srgbClr val="000000"/>
              </a:solidFill>
              <a:sym typeface="Wingdings"/>
            </a:endParaRPr>
          </a:p>
          <a:p>
            <a:pPr marL="1143000" lvl="3" indent="-285750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Lucida Grande"/>
              <a:buChar char="↳"/>
            </a:pPr>
            <a:r>
              <a:rPr lang="en-US" dirty="0" smtClean="0">
                <a:solidFill>
                  <a:srgbClr val="000000"/>
                </a:solidFill>
                <a:sym typeface="Wingdings"/>
              </a:rPr>
              <a:t>Check type reference</a:t>
            </a:r>
            <a:endParaRPr lang="en-US" dirty="0"/>
          </a:p>
          <a:p>
            <a:pPr marL="457200" lvl="1" indent="0">
              <a:buNone/>
            </a:pPr>
            <a:endParaRPr lang="en-US" sz="2400" dirty="0" smtClean="0"/>
          </a:p>
        </p:txBody>
      </p:sp>
      <p:sp>
        <p:nvSpPr>
          <p:cNvPr id="4" name="Rounded Rectangle 3"/>
          <p:cNvSpPr/>
          <p:nvPr/>
        </p:nvSpPr>
        <p:spPr>
          <a:xfrm>
            <a:off x="262293" y="4369215"/>
            <a:ext cx="4133666" cy="1626432"/>
          </a:xfrm>
          <a:prstGeom prst="roundRect">
            <a:avLst>
              <a:gd name="adj" fmla="val 4036"/>
            </a:avLst>
          </a:prstGeom>
          <a:solidFill>
            <a:schemeClr val="bg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t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emplate&lt;...&gt;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int accumulate(...) { </a:t>
            </a:r>
            <a:endParaRPr lang="en-US" sz="1600" dirty="0">
              <a:solidFill>
                <a:srgbClr val="000090"/>
              </a:solidFill>
              <a:latin typeface="Courier"/>
              <a:cs typeface="Courier"/>
            </a:endParaRP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 for 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(; 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first != last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; 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++first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)</a:t>
            </a:r>
          </a:p>
          <a:p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    </a:t>
            </a:r>
            <a:r>
              <a:rPr lang="en-US" sz="1600" b="1" dirty="0" err="1" smtClean="0">
                <a:solidFill>
                  <a:srgbClr val="000090"/>
                </a:solidFill>
                <a:latin typeface="Courier"/>
                <a:cs typeface="Courier"/>
              </a:rPr>
              <a:t>init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= </a:t>
            </a:r>
            <a:r>
              <a:rPr lang="en-US" sz="1600" b="1" dirty="0" err="1">
                <a:solidFill>
                  <a:srgbClr val="000090"/>
                </a:solidFill>
                <a:latin typeface="Courier"/>
                <a:cs typeface="Courier"/>
              </a:rPr>
              <a:t>bin_op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(</a:t>
            </a:r>
            <a:r>
              <a:rPr lang="en-US" sz="1600" b="1" dirty="0" err="1">
                <a:solidFill>
                  <a:srgbClr val="000090"/>
                </a:solidFill>
                <a:latin typeface="Courier"/>
                <a:cs typeface="Courier"/>
              </a:rPr>
              <a:t>init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, *first)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;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 return </a:t>
            </a:r>
            <a:r>
              <a:rPr lang="en-US" sz="1600" b="1" dirty="0" err="1">
                <a:solidFill>
                  <a:srgbClr val="000090"/>
                </a:solidFill>
                <a:latin typeface="Courier"/>
                <a:cs typeface="Courier"/>
              </a:rPr>
              <a:t>init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;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}</a:t>
            </a:r>
            <a:endParaRPr lang="en-US" sz="1600" dirty="0">
              <a:solidFill>
                <a:srgbClr val="000090"/>
              </a:solidFill>
              <a:latin typeface="Courier"/>
              <a:cs typeface="Courier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645181" y="5163091"/>
            <a:ext cx="2520245" cy="310444"/>
          </a:xfrm>
          <a:prstGeom prst="rect">
            <a:avLst/>
          </a:prstGeom>
          <a:solidFill>
            <a:schemeClr val="tx2">
              <a:lumMod val="20000"/>
              <a:lumOff val="80000"/>
              <a:alpha val="25000"/>
            </a:schemeClr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4628445" y="4758186"/>
            <a:ext cx="4317110" cy="768141"/>
          </a:xfrm>
          <a:prstGeom prst="roundRect">
            <a:avLst>
              <a:gd name="adj" fmla="val 4036"/>
            </a:avLst>
          </a:prstGeom>
          <a:solidFill>
            <a:srgbClr val="EEECE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vector&lt;int&gt; v;</a:t>
            </a: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int i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= accumulate(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v.begin(), </a:t>
            </a:r>
            <a:endParaRPr lang="en-US" sz="1600" dirty="0" smtClean="0">
              <a:solidFill>
                <a:srgbClr val="000090"/>
              </a:solidFill>
              <a:latin typeface="Courier"/>
              <a:cs typeface="Courier"/>
            </a:endParaRP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      </a:t>
            </a:r>
            <a:r>
              <a:rPr lang="en-US" sz="1600" dirty="0" err="1" smtClean="0">
                <a:solidFill>
                  <a:srgbClr val="000090"/>
                </a:solidFill>
                <a:latin typeface="Courier"/>
                <a:cs typeface="Courier"/>
              </a:rPr>
              <a:t>v.end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(), 0, </a:t>
            </a:r>
            <a:r>
              <a:rPr lang="fr-FR" sz="1600" dirty="0" smtClean="0">
                <a:solidFill>
                  <a:srgbClr val="000090"/>
                </a:solidFill>
                <a:latin typeface="Courier"/>
                <a:cs typeface="Courier"/>
              </a:rPr>
              <a:t>plus&lt;</a:t>
            </a:r>
            <a:r>
              <a:rPr lang="fr-FR" sz="1600" dirty="0" err="1" smtClean="0">
                <a:solidFill>
                  <a:srgbClr val="000090"/>
                </a:solidFill>
                <a:latin typeface="Courier"/>
                <a:cs typeface="Courier"/>
              </a:rPr>
              <a:t>int</a:t>
            </a:r>
            <a:r>
              <a:rPr lang="fr-FR" sz="1600" dirty="0" smtClean="0">
                <a:solidFill>
                  <a:srgbClr val="000090"/>
                </a:solidFill>
                <a:latin typeface="Courier"/>
                <a:cs typeface="Courier"/>
              </a:rPr>
              <a:t>&gt;())</a:t>
            </a:r>
            <a:r>
              <a:rPr lang="fr-FR" sz="1600" dirty="0">
                <a:solidFill>
                  <a:srgbClr val="000090"/>
                </a:solidFill>
                <a:latin typeface="Courier"/>
                <a:cs typeface="Courier"/>
              </a:rPr>
              <a:t>;</a:t>
            </a:r>
            <a:endParaRPr lang="en-US" sz="1600" b="1" dirty="0">
              <a:solidFill>
                <a:srgbClr val="000090"/>
              </a:solidFill>
              <a:latin typeface="Courier"/>
              <a:cs typeface="Courier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698066" y="5100172"/>
            <a:ext cx="2909712" cy="383822"/>
          </a:xfrm>
          <a:prstGeom prst="rect">
            <a:avLst/>
          </a:prstGeom>
          <a:solidFill>
            <a:schemeClr val="tx2">
              <a:lumMod val="20000"/>
              <a:lumOff val="80000"/>
              <a:alpha val="25000"/>
            </a:schemeClr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4832689" y="1935395"/>
            <a:ext cx="4228576" cy="79201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indent="-57150"/>
            <a:r>
              <a:rPr lang="en-US" sz="1400" u="sng" dirty="0" err="1" smtClean="0">
                <a:latin typeface="Courier"/>
                <a:cs typeface="Courier"/>
              </a:rPr>
              <a:t>ParseExpr.cpp</a:t>
            </a:r>
            <a:r>
              <a:rPr lang="en-US" sz="1400" dirty="0">
                <a:latin typeface="Courier"/>
                <a:cs typeface="Courier"/>
              </a:rPr>
              <a:t>:</a:t>
            </a:r>
            <a:endParaRPr lang="en-US" sz="1400" dirty="0"/>
          </a:p>
          <a:p>
            <a:pPr marL="285750" lvl="1" indent="-342900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Lucida Grande"/>
              <a:buChar char="↳"/>
            </a:pPr>
            <a:r>
              <a:rPr lang="en-US" sz="1600" dirty="0" err="1" smtClean="0"/>
              <a:t>ParseExpression</a:t>
            </a:r>
            <a:r>
              <a:rPr lang="en-US" sz="1600" dirty="0"/>
              <a:t>()</a:t>
            </a:r>
          </a:p>
          <a:p>
            <a:pPr marL="285750" lvl="1" indent="-342900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Lucida Grande"/>
              <a:buChar char="↳"/>
            </a:pPr>
            <a:r>
              <a:rPr lang="en-US" sz="1600" dirty="0" err="1" smtClean="0"/>
              <a:t>ParsePostfixExpressionSuffix</a:t>
            </a:r>
            <a:r>
              <a:rPr lang="en-US" sz="1600" dirty="0" smtClean="0"/>
              <a:t>()</a:t>
            </a:r>
            <a:endParaRPr lang="en-US" sz="1600" dirty="0"/>
          </a:p>
        </p:txBody>
      </p:sp>
      <p:sp>
        <p:nvSpPr>
          <p:cNvPr id="14" name="TextBox 13"/>
          <p:cNvSpPr txBox="1"/>
          <p:nvPr/>
        </p:nvSpPr>
        <p:spPr>
          <a:xfrm>
            <a:off x="4811889" y="3305694"/>
            <a:ext cx="4228576" cy="53347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indent="-57150"/>
            <a:r>
              <a:rPr lang="en-US" sz="1400" u="sng" dirty="0" err="1" smtClean="0">
                <a:latin typeface="Courier"/>
                <a:cs typeface="Courier"/>
              </a:rPr>
              <a:t>ParseExpr.cpp</a:t>
            </a:r>
            <a:r>
              <a:rPr lang="en-US" sz="1400" dirty="0">
                <a:latin typeface="Courier"/>
                <a:cs typeface="Courier"/>
              </a:rPr>
              <a:t>:</a:t>
            </a:r>
            <a:endParaRPr lang="en-US" sz="1400" dirty="0"/>
          </a:p>
          <a:p>
            <a:pPr marL="285750" lvl="1" indent="-342900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Lucida Grande"/>
              <a:buChar char="↳"/>
            </a:pPr>
            <a:r>
              <a:rPr lang="en-US" sz="1600" dirty="0" err="1" smtClean="0"/>
              <a:t>ParseDeclarator</a:t>
            </a:r>
            <a:r>
              <a:rPr lang="en-US" sz="1600" dirty="0" smtClean="0"/>
              <a:t>()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7735090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293" y="274638"/>
            <a:ext cx="8683262" cy="840140"/>
          </a:xfrm>
        </p:spPr>
        <p:txBody>
          <a:bodyPr/>
          <a:lstStyle/>
          <a:p>
            <a:r>
              <a:rPr lang="en-US" sz="4000" dirty="0" smtClean="0"/>
              <a:t>Checking A Call Expression in Clang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2293" y="1179968"/>
            <a:ext cx="8229600" cy="4525963"/>
          </a:xfrm>
        </p:spPr>
        <p:txBody>
          <a:bodyPr/>
          <a:lstStyle/>
          <a:p>
            <a:pPr>
              <a:buFont typeface="Lucida Grande"/>
              <a:buChar char="↳"/>
            </a:pPr>
            <a:r>
              <a:rPr lang="en-US" sz="2400" dirty="0" smtClean="0"/>
              <a:t>Check call expression:</a:t>
            </a:r>
          </a:p>
          <a:p>
            <a:pPr marL="457200" lvl="1" indent="0">
              <a:buNone/>
            </a:pPr>
            <a:endParaRPr lang="en-US" sz="2000" dirty="0" smtClean="0"/>
          </a:p>
          <a:p>
            <a:pPr lvl="1">
              <a:buFont typeface="Lucida Grande"/>
              <a:buChar char="↦"/>
            </a:pPr>
            <a:r>
              <a:rPr lang="en-US" sz="2400" dirty="0" smtClean="0"/>
              <a:t>If dependent: 				Delay</a:t>
            </a:r>
          </a:p>
          <a:p>
            <a:pPr marL="457200" lvl="1" indent="0">
              <a:buNone/>
            </a:pPr>
            <a:endParaRPr lang="en-US" sz="2400" dirty="0" smtClean="0"/>
          </a:p>
          <a:p>
            <a:pPr lvl="1">
              <a:buFont typeface="Lucida Grande"/>
              <a:buChar char="↦"/>
            </a:pPr>
            <a:r>
              <a:rPr lang="en-US" sz="2400" dirty="0" smtClean="0"/>
              <a:t>If direct: 					Resolve</a:t>
            </a:r>
          </a:p>
          <a:p>
            <a:pPr marL="457200" lvl="1" indent="0">
              <a:buNone/>
            </a:pPr>
            <a:endParaRPr lang="en-US" sz="2400" dirty="0" smtClean="0"/>
          </a:p>
          <a:p>
            <a:pPr lvl="1">
              <a:buFont typeface="Lucida Grande"/>
              <a:buChar char="↦"/>
            </a:pPr>
            <a:r>
              <a:rPr lang="en-US" sz="2400" dirty="0" smtClean="0"/>
              <a:t>If object or overloaded:		</a:t>
            </a:r>
            <a:r>
              <a:rPr lang="en-US" sz="2400" b="1" dirty="0" smtClean="0"/>
              <a:t>Overload resolution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74112" y="2507559"/>
            <a:ext cx="4133666" cy="1626432"/>
          </a:xfrm>
          <a:prstGeom prst="roundRect">
            <a:avLst>
              <a:gd name="adj" fmla="val 4036"/>
            </a:avLst>
          </a:prstGeom>
          <a:solidFill>
            <a:schemeClr val="bg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t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emplate&lt;...&gt;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int accumulate(...) { </a:t>
            </a:r>
            <a:endParaRPr lang="en-US" sz="1600" dirty="0">
              <a:solidFill>
                <a:srgbClr val="000090"/>
              </a:solidFill>
              <a:latin typeface="Courier"/>
              <a:cs typeface="Courier"/>
            </a:endParaRP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 for 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(; 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first != last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; 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++first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)</a:t>
            </a:r>
          </a:p>
          <a:p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    </a:t>
            </a:r>
            <a:r>
              <a:rPr lang="en-US" sz="1600" b="1" dirty="0" err="1" smtClean="0">
                <a:solidFill>
                  <a:srgbClr val="000090"/>
                </a:solidFill>
                <a:latin typeface="Courier"/>
                <a:cs typeface="Courier"/>
              </a:rPr>
              <a:t>init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= </a:t>
            </a:r>
            <a:r>
              <a:rPr lang="en-US" sz="1600" b="1" dirty="0" err="1">
                <a:solidFill>
                  <a:srgbClr val="000090"/>
                </a:solidFill>
                <a:latin typeface="Courier"/>
                <a:cs typeface="Courier"/>
              </a:rPr>
              <a:t>bin_op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(</a:t>
            </a:r>
            <a:r>
              <a:rPr lang="en-US" sz="1600" b="1" dirty="0" err="1">
                <a:solidFill>
                  <a:srgbClr val="000090"/>
                </a:solidFill>
                <a:latin typeface="Courier"/>
                <a:cs typeface="Courier"/>
              </a:rPr>
              <a:t>init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, *first)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;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 return </a:t>
            </a:r>
            <a:r>
              <a:rPr lang="en-US" sz="1600" b="1" dirty="0" err="1">
                <a:solidFill>
                  <a:srgbClr val="000090"/>
                </a:solidFill>
                <a:latin typeface="Courier"/>
                <a:cs typeface="Courier"/>
              </a:rPr>
              <a:t>init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;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}</a:t>
            </a:r>
            <a:endParaRPr lang="en-US" sz="1600" dirty="0">
              <a:solidFill>
                <a:srgbClr val="000090"/>
              </a:solidFill>
              <a:latin typeface="Courier"/>
              <a:cs typeface="Courier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857000" y="3301435"/>
            <a:ext cx="2520245" cy="310444"/>
          </a:xfrm>
          <a:prstGeom prst="rect">
            <a:avLst/>
          </a:prstGeom>
          <a:solidFill>
            <a:schemeClr val="tx2">
              <a:lumMod val="20000"/>
              <a:lumOff val="80000"/>
              <a:alpha val="25000"/>
            </a:schemeClr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4474112" y="5539840"/>
            <a:ext cx="4317110" cy="768141"/>
          </a:xfrm>
          <a:prstGeom prst="roundRect">
            <a:avLst>
              <a:gd name="adj" fmla="val 4036"/>
            </a:avLst>
          </a:prstGeom>
          <a:solidFill>
            <a:srgbClr val="EEECE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vector&lt;int&gt; v;</a:t>
            </a: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int i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= accumulate(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v.begin(), </a:t>
            </a:r>
            <a:endParaRPr lang="en-US" sz="1600" dirty="0" smtClean="0">
              <a:solidFill>
                <a:srgbClr val="000090"/>
              </a:solidFill>
              <a:latin typeface="Courier"/>
              <a:cs typeface="Courier"/>
            </a:endParaRP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      </a:t>
            </a:r>
            <a:r>
              <a:rPr lang="en-US" sz="1600" dirty="0" err="1" smtClean="0">
                <a:solidFill>
                  <a:srgbClr val="000090"/>
                </a:solidFill>
                <a:latin typeface="Courier"/>
                <a:cs typeface="Courier"/>
              </a:rPr>
              <a:t>v.end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(), 0, </a:t>
            </a:r>
            <a:r>
              <a:rPr lang="fr-FR" sz="1600" dirty="0" smtClean="0">
                <a:solidFill>
                  <a:srgbClr val="000090"/>
                </a:solidFill>
                <a:latin typeface="Courier"/>
                <a:cs typeface="Courier"/>
              </a:rPr>
              <a:t>plus&lt;</a:t>
            </a:r>
            <a:r>
              <a:rPr lang="fr-FR" sz="1600" dirty="0" err="1" smtClean="0">
                <a:solidFill>
                  <a:srgbClr val="000090"/>
                </a:solidFill>
                <a:latin typeface="Courier"/>
                <a:cs typeface="Courier"/>
              </a:rPr>
              <a:t>int</a:t>
            </a:r>
            <a:r>
              <a:rPr lang="fr-FR" sz="1600" dirty="0" smtClean="0">
                <a:solidFill>
                  <a:srgbClr val="000090"/>
                </a:solidFill>
                <a:latin typeface="Courier"/>
                <a:cs typeface="Courier"/>
              </a:rPr>
              <a:t>&gt;())</a:t>
            </a:r>
            <a:r>
              <a:rPr lang="fr-FR" sz="1600" dirty="0">
                <a:solidFill>
                  <a:srgbClr val="000090"/>
                </a:solidFill>
                <a:latin typeface="Courier"/>
                <a:cs typeface="Courier"/>
              </a:rPr>
              <a:t>;</a:t>
            </a:r>
            <a:endParaRPr lang="en-US" sz="1600" b="1" dirty="0">
              <a:solidFill>
                <a:srgbClr val="000090"/>
              </a:solidFill>
              <a:latin typeface="Courier"/>
              <a:cs typeface="Courier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543733" y="5885145"/>
            <a:ext cx="2909712" cy="383822"/>
          </a:xfrm>
          <a:prstGeom prst="rect">
            <a:avLst/>
          </a:prstGeom>
          <a:solidFill>
            <a:schemeClr val="tx2">
              <a:lumMod val="20000"/>
              <a:lumOff val="80000"/>
              <a:alpha val="25000"/>
            </a:schemeClr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4832689" y="1429567"/>
            <a:ext cx="4228576" cy="53347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indent="-57150"/>
            <a:r>
              <a:rPr lang="en-US" sz="1400" u="sng" dirty="0" err="1" smtClean="0">
                <a:latin typeface="Courier"/>
                <a:cs typeface="Courier"/>
              </a:rPr>
              <a:t>SemaExpr.cpp</a:t>
            </a:r>
            <a:r>
              <a:rPr lang="en-US" sz="1400" dirty="0">
                <a:latin typeface="Courier"/>
                <a:cs typeface="Courier"/>
              </a:rPr>
              <a:t>:</a:t>
            </a:r>
            <a:endParaRPr lang="en-US" sz="1400" dirty="0"/>
          </a:p>
          <a:p>
            <a:pPr marL="285750" lvl="1" indent="-342900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Lucida Grande"/>
              <a:buChar char="→"/>
            </a:pPr>
            <a:r>
              <a:rPr lang="en-US" sz="1600" dirty="0" err="1" smtClean="0"/>
              <a:t>ActOnCallExpr</a:t>
            </a:r>
            <a:r>
              <a:rPr lang="en-US" sz="1600" dirty="0" smtClean="0"/>
              <a:t>()</a:t>
            </a:r>
            <a:endParaRPr lang="en-US" sz="1600" dirty="0"/>
          </a:p>
        </p:txBody>
      </p:sp>
      <p:sp>
        <p:nvSpPr>
          <p:cNvPr id="14" name="TextBox 13"/>
          <p:cNvSpPr txBox="1"/>
          <p:nvPr/>
        </p:nvSpPr>
        <p:spPr>
          <a:xfrm>
            <a:off x="4832689" y="4307015"/>
            <a:ext cx="4228576" cy="105054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u="sng" dirty="0" err="1">
                <a:latin typeface="Courier"/>
                <a:cs typeface="Courier"/>
              </a:rPr>
              <a:t>SemaOverload.cpp</a:t>
            </a:r>
            <a:r>
              <a:rPr lang="en-US" sz="1400" dirty="0">
                <a:latin typeface="Courier"/>
                <a:cs typeface="Courier"/>
              </a:rPr>
              <a:t>:</a:t>
            </a:r>
            <a:endParaRPr lang="en-US" sz="1400" dirty="0"/>
          </a:p>
          <a:p>
            <a:pPr marL="285750" lvl="1" indent="-342900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Lucida Grande"/>
              <a:buChar char="↦"/>
            </a:pPr>
            <a:r>
              <a:rPr lang="en-US" sz="1600" dirty="0" err="1"/>
              <a:t>BuildCallToObjectOfClassType</a:t>
            </a:r>
            <a:r>
              <a:rPr lang="en-US" sz="1600" dirty="0"/>
              <a:t>()</a:t>
            </a:r>
          </a:p>
          <a:p>
            <a:pPr marL="285750" lvl="1" indent="-342900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Lucida Grande"/>
              <a:buChar char="↦"/>
            </a:pPr>
            <a:r>
              <a:rPr lang="en-US" sz="1600" dirty="0" err="1"/>
              <a:t>BuildCallToMemberFunction</a:t>
            </a:r>
            <a:r>
              <a:rPr lang="en-US" sz="1600" dirty="0"/>
              <a:t>()</a:t>
            </a:r>
          </a:p>
          <a:p>
            <a:pPr marL="285750" lvl="1" indent="-342900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Lucida Grande"/>
              <a:buChar char="↦"/>
            </a:pPr>
            <a:r>
              <a:rPr lang="en-US" sz="1600" b="1" dirty="0" err="1"/>
              <a:t>BuildOverloadedCallExpr</a:t>
            </a:r>
            <a:r>
              <a:rPr lang="en-US" sz="1600" b="1" dirty="0"/>
              <a:t>()</a:t>
            </a:r>
          </a:p>
        </p:txBody>
      </p:sp>
    </p:spTree>
    <p:extLst>
      <p:ext uri="{BB962C8B-B14F-4D97-AF65-F5344CB8AC3E}">
        <p14:creationId xmlns:p14="http://schemas.microsoft.com/office/powerpoint/2010/main" val="1069832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</p:bld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293" y="274638"/>
            <a:ext cx="8683262" cy="840140"/>
          </a:xfrm>
        </p:spPr>
        <p:txBody>
          <a:bodyPr/>
          <a:lstStyle/>
          <a:p>
            <a:r>
              <a:rPr lang="en-US" sz="4000" dirty="0" smtClean="0"/>
              <a:t>Overload Resolution in Clang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2293" y="1179968"/>
            <a:ext cx="8229600" cy="4525963"/>
          </a:xfrm>
        </p:spPr>
        <p:txBody>
          <a:bodyPr/>
          <a:lstStyle/>
          <a:p>
            <a:pPr>
              <a:buFont typeface="Lucida Grande"/>
              <a:buChar char="↳"/>
            </a:pPr>
            <a:r>
              <a:rPr lang="en-US" sz="2400" dirty="0" smtClean="0"/>
              <a:t>Overload resolution:</a:t>
            </a:r>
            <a:endParaRPr lang="en-US" sz="1000" dirty="0" smtClean="0"/>
          </a:p>
          <a:p>
            <a:pPr marL="400050" lvl="2" indent="0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None/>
            </a:pPr>
            <a:endParaRPr lang="en-US" dirty="0" smtClean="0"/>
          </a:p>
          <a:p>
            <a:pPr marL="857250" lvl="2" indent="-457200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+mj-lt"/>
              <a:buAutoNum type="arabicPeriod"/>
            </a:pPr>
            <a:r>
              <a:rPr lang="en-US" dirty="0" smtClean="0"/>
              <a:t>Build candidate </a:t>
            </a:r>
            <a:r>
              <a:rPr lang="en-US" dirty="0"/>
              <a:t>s</a:t>
            </a:r>
            <a:r>
              <a:rPr lang="en-US" dirty="0" smtClean="0"/>
              <a:t>ets</a:t>
            </a:r>
          </a:p>
          <a:p>
            <a:pPr marL="857250" lvl="3" indent="0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None/>
            </a:pPr>
            <a:endParaRPr lang="en-US" sz="1000" dirty="0" smtClean="0"/>
          </a:p>
          <a:p>
            <a:pPr marL="1314450" lvl="3" indent="-457200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Lucida Grande"/>
              <a:buChar char="↳"/>
            </a:pPr>
            <a:r>
              <a:rPr lang="en-US" dirty="0" smtClean="0"/>
              <a:t> </a:t>
            </a:r>
            <a:r>
              <a:rPr lang="en-US" b="1" dirty="0" smtClean="0"/>
              <a:t>Template Argument </a:t>
            </a:r>
          </a:p>
          <a:p>
            <a:pPr marL="857250" lvl="3" indent="0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None/>
            </a:pPr>
            <a:r>
              <a:rPr lang="en-US" b="1" dirty="0"/>
              <a:t>	 </a:t>
            </a:r>
            <a:r>
              <a:rPr lang="en-US" b="1" dirty="0" smtClean="0"/>
              <a:t>   Deduction</a:t>
            </a:r>
          </a:p>
          <a:p>
            <a:pPr marL="400050" lvl="2" indent="0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None/>
            </a:pPr>
            <a:endParaRPr lang="en-US" sz="1000" dirty="0" smtClean="0"/>
          </a:p>
          <a:p>
            <a:pPr marL="400050" lvl="2" indent="0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None/>
            </a:pPr>
            <a:endParaRPr lang="en-US" dirty="0" smtClean="0"/>
          </a:p>
          <a:p>
            <a:pPr marL="857250" lvl="2" indent="-457200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+mj-lt"/>
              <a:buAutoNum type="arabicPeriod"/>
            </a:pPr>
            <a:r>
              <a:rPr lang="en-US" dirty="0" smtClean="0"/>
              <a:t>Select </a:t>
            </a:r>
            <a:r>
              <a:rPr lang="en-US" dirty="0"/>
              <a:t>best viable </a:t>
            </a:r>
            <a:r>
              <a:rPr lang="en-US" dirty="0" smtClean="0"/>
              <a:t>candidate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628445" y="4167926"/>
            <a:ext cx="4317110" cy="768141"/>
          </a:xfrm>
          <a:prstGeom prst="roundRect">
            <a:avLst>
              <a:gd name="adj" fmla="val 4036"/>
            </a:avLst>
          </a:prstGeom>
          <a:solidFill>
            <a:srgbClr val="EEECE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vector&lt;int&gt; v;</a:t>
            </a: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int i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= 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accumulate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(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v.begin(), </a:t>
            </a:r>
            <a:endParaRPr lang="en-US" sz="1600" dirty="0" smtClean="0">
              <a:solidFill>
                <a:srgbClr val="000090"/>
              </a:solidFill>
              <a:latin typeface="Courier"/>
              <a:cs typeface="Courier"/>
            </a:endParaRP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      </a:t>
            </a:r>
            <a:r>
              <a:rPr lang="en-US" sz="1600" dirty="0" err="1" smtClean="0">
                <a:solidFill>
                  <a:srgbClr val="000090"/>
                </a:solidFill>
                <a:latin typeface="Courier"/>
                <a:cs typeface="Courier"/>
              </a:rPr>
              <a:t>v.end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(), 0, </a:t>
            </a:r>
            <a:r>
              <a:rPr lang="fr-FR" sz="1600" dirty="0" smtClean="0">
                <a:solidFill>
                  <a:srgbClr val="000090"/>
                </a:solidFill>
                <a:latin typeface="Courier"/>
                <a:cs typeface="Courier"/>
              </a:rPr>
              <a:t>plus&lt;</a:t>
            </a:r>
            <a:r>
              <a:rPr lang="fr-FR" sz="1600" dirty="0" err="1" smtClean="0">
                <a:solidFill>
                  <a:srgbClr val="000090"/>
                </a:solidFill>
                <a:latin typeface="Courier"/>
                <a:cs typeface="Courier"/>
              </a:rPr>
              <a:t>int</a:t>
            </a:r>
            <a:r>
              <a:rPr lang="fr-FR" sz="1600" dirty="0" smtClean="0">
                <a:solidFill>
                  <a:srgbClr val="000090"/>
                </a:solidFill>
                <a:latin typeface="Courier"/>
                <a:cs typeface="Courier"/>
              </a:rPr>
              <a:t>&gt;())</a:t>
            </a:r>
            <a:r>
              <a:rPr lang="fr-FR" sz="1600" dirty="0">
                <a:solidFill>
                  <a:srgbClr val="000090"/>
                </a:solidFill>
                <a:latin typeface="Courier"/>
                <a:cs typeface="Courier"/>
              </a:rPr>
              <a:t>;</a:t>
            </a:r>
            <a:endParaRPr lang="en-US" sz="1600" b="1" dirty="0">
              <a:solidFill>
                <a:srgbClr val="000090"/>
              </a:solidFill>
              <a:latin typeface="Courier"/>
              <a:cs typeface="Courier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698066" y="4513231"/>
            <a:ext cx="2909712" cy="383822"/>
          </a:xfrm>
          <a:prstGeom prst="rect">
            <a:avLst/>
          </a:prstGeom>
          <a:solidFill>
            <a:schemeClr val="tx2">
              <a:lumMod val="20000"/>
              <a:lumOff val="80000"/>
              <a:alpha val="25000"/>
            </a:schemeClr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4832689" y="1551651"/>
            <a:ext cx="4228576" cy="53347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indent="-57150"/>
            <a:r>
              <a:rPr lang="en-US" sz="1400" u="sng" dirty="0" err="1" smtClean="0">
                <a:latin typeface="Courier"/>
                <a:cs typeface="Courier"/>
              </a:rPr>
              <a:t>SemaOverload.cpp</a:t>
            </a:r>
            <a:r>
              <a:rPr lang="en-US" sz="1400" dirty="0">
                <a:latin typeface="Courier"/>
                <a:cs typeface="Courier"/>
              </a:rPr>
              <a:t>:</a:t>
            </a:r>
            <a:endParaRPr lang="en-US" sz="1400" dirty="0"/>
          </a:p>
          <a:p>
            <a:pPr marL="285750" lvl="1" indent="-342900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Lucida Grande"/>
              <a:buChar char="→"/>
            </a:pPr>
            <a:r>
              <a:rPr lang="en-US" sz="1600" dirty="0" err="1" smtClean="0"/>
              <a:t>BuildOverloadedCallExpr</a:t>
            </a:r>
            <a:r>
              <a:rPr lang="en-US" sz="1600" dirty="0" smtClean="0"/>
              <a:t>()</a:t>
            </a:r>
            <a:endParaRPr lang="en-US" sz="1600" dirty="0"/>
          </a:p>
        </p:txBody>
      </p:sp>
      <p:sp>
        <p:nvSpPr>
          <p:cNvPr id="15" name="TextBox 14"/>
          <p:cNvSpPr txBox="1"/>
          <p:nvPr/>
        </p:nvSpPr>
        <p:spPr>
          <a:xfrm>
            <a:off x="4832689" y="2261551"/>
            <a:ext cx="4228576" cy="109363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85750" lvl="1" indent="-342900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Lucida Grande"/>
              <a:buChar char="↦"/>
            </a:pPr>
            <a:r>
              <a:rPr lang="en-US" sz="1600" dirty="0" err="1"/>
              <a:t>AddFunctionOverloadcandidates</a:t>
            </a:r>
            <a:r>
              <a:rPr lang="en-US" sz="1600" dirty="0"/>
              <a:t>()</a:t>
            </a:r>
          </a:p>
          <a:p>
            <a:pPr marL="285750" lvl="1" indent="-342900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Lucida Grande"/>
              <a:buChar char="↦"/>
            </a:pPr>
            <a:r>
              <a:rPr lang="en-US" sz="1600" dirty="0" err="1"/>
              <a:t>AddMemberOverloadCandidates</a:t>
            </a:r>
            <a:r>
              <a:rPr lang="en-US" sz="1600" dirty="0"/>
              <a:t>()</a:t>
            </a:r>
          </a:p>
          <a:p>
            <a:pPr marL="285750" lvl="1" indent="-342900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Lucida Grande"/>
              <a:buChar char="↦"/>
            </a:pPr>
            <a:r>
              <a:rPr lang="en-US" sz="1600" dirty="0" err="1"/>
              <a:t>AddConversioncandidates</a:t>
            </a:r>
            <a:r>
              <a:rPr lang="en-US" sz="1600" dirty="0"/>
              <a:t>()</a:t>
            </a:r>
          </a:p>
          <a:p>
            <a:pPr marL="285750" lvl="1" indent="-342900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Lucida Grande"/>
              <a:buChar char="↦"/>
            </a:pPr>
            <a:r>
              <a:rPr lang="en-US" sz="1600" dirty="0" err="1"/>
              <a:t>AddSurrogateCandidates</a:t>
            </a:r>
            <a:r>
              <a:rPr lang="en-US" sz="1600" dirty="0"/>
              <a:t>()</a:t>
            </a:r>
          </a:p>
        </p:txBody>
      </p:sp>
    </p:spTree>
    <p:extLst>
      <p:ext uri="{BB962C8B-B14F-4D97-AF65-F5344CB8AC3E}">
        <p14:creationId xmlns:p14="http://schemas.microsoft.com/office/powerpoint/2010/main" val="20618213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293" y="274638"/>
            <a:ext cx="8683262" cy="840140"/>
          </a:xfrm>
        </p:spPr>
        <p:txBody>
          <a:bodyPr/>
          <a:lstStyle/>
          <a:p>
            <a:r>
              <a:rPr lang="en-US" sz="4000" dirty="0" smtClean="0"/>
              <a:t>Template Argument Deduction in Clang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2293" y="1179968"/>
            <a:ext cx="8229600" cy="4525963"/>
          </a:xfrm>
        </p:spPr>
        <p:txBody>
          <a:bodyPr/>
          <a:lstStyle/>
          <a:p>
            <a:pPr>
              <a:buFont typeface="Lucida Grande"/>
              <a:buChar char="↳"/>
            </a:pPr>
            <a:r>
              <a:rPr lang="en-US" sz="2400" dirty="0" smtClean="0"/>
              <a:t>Template Argument Deduction:</a:t>
            </a:r>
            <a:endParaRPr lang="en-US" sz="1000" dirty="0" smtClean="0"/>
          </a:p>
          <a:p>
            <a:pPr marL="400050" lvl="2" indent="0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None/>
            </a:pPr>
            <a:endParaRPr lang="en-US" dirty="0" smtClean="0"/>
          </a:p>
          <a:p>
            <a:pPr marL="857250" lvl="2" indent="-457200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+mj-lt"/>
              <a:buAutoNum type="arabicPeriod"/>
            </a:pPr>
            <a:r>
              <a:rPr lang="en-US" dirty="0" smtClean="0"/>
              <a:t>Deduce the template arguments, if necessary</a:t>
            </a:r>
            <a:endParaRPr lang="en-US" sz="500" dirty="0" smtClean="0"/>
          </a:p>
          <a:p>
            <a:pPr marL="400050" lvl="2" indent="0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None/>
            </a:pPr>
            <a:endParaRPr lang="en-US" sz="1000" dirty="0" smtClean="0"/>
          </a:p>
          <a:p>
            <a:pPr marL="857250" lvl="2" indent="-457200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+mj-lt"/>
              <a:buAutoNum type="arabicPeriod"/>
            </a:pPr>
            <a:r>
              <a:rPr lang="en-US" dirty="0" smtClean="0"/>
              <a:t>Check the template arguments</a:t>
            </a:r>
          </a:p>
          <a:p>
            <a:pPr marL="400050" lvl="2" indent="0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None/>
            </a:pPr>
            <a:endParaRPr lang="en-US" sz="1000" dirty="0" smtClean="0"/>
          </a:p>
          <a:p>
            <a:pPr marL="857250" lvl="2" indent="-457200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+mj-lt"/>
              <a:buAutoNum type="arabicPeriod"/>
            </a:pPr>
            <a:r>
              <a:rPr lang="en-US" dirty="0" smtClean="0"/>
              <a:t>Create the template specialization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7058" y="3871985"/>
            <a:ext cx="4267199" cy="1833946"/>
          </a:xfrm>
          <a:prstGeom prst="roundRect">
            <a:avLst>
              <a:gd name="adj" fmla="val 4036"/>
            </a:avLst>
          </a:prstGeom>
          <a:solidFill>
            <a:srgbClr val="EEECE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vector&lt;int&gt; v;</a:t>
            </a: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int i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= accumulate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&lt;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vector&lt;int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&gt;::iterator,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  </a:t>
            </a:r>
          </a:p>
          <a:p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          int, </a:t>
            </a:r>
          </a:p>
          <a:p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          plus&lt;int&gt; &gt;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(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v.begin(), v.end(), 0, </a:t>
            </a:r>
            <a:endParaRPr lang="en-US" sz="1600" dirty="0" smtClean="0">
              <a:solidFill>
                <a:srgbClr val="000090"/>
              </a:solidFill>
              <a:latin typeface="Courier"/>
              <a:cs typeface="Courier"/>
            </a:endParaRP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fr-FR" sz="1600" dirty="0" smtClean="0">
                <a:solidFill>
                  <a:srgbClr val="000090"/>
                </a:solidFill>
                <a:latin typeface="Courier"/>
                <a:cs typeface="Courier"/>
              </a:rPr>
              <a:t>plus</a:t>
            </a:r>
            <a:r>
              <a:rPr lang="fr-FR" sz="1600" dirty="0">
                <a:solidFill>
                  <a:srgbClr val="000090"/>
                </a:solidFill>
                <a:latin typeface="Courier"/>
                <a:cs typeface="Courier"/>
              </a:rPr>
              <a:t>&lt;int&gt;()</a:t>
            </a:r>
            <a:r>
              <a:rPr lang="fr-FR" sz="1600" dirty="0" smtClean="0">
                <a:solidFill>
                  <a:srgbClr val="000090"/>
                </a:solidFill>
                <a:latin typeface="Courier"/>
                <a:cs typeface="Courier"/>
              </a:rPr>
              <a:t>)</a:t>
            </a:r>
            <a:r>
              <a:rPr lang="fr-FR" sz="1600" dirty="0">
                <a:solidFill>
                  <a:srgbClr val="000090"/>
                </a:solidFill>
                <a:latin typeface="Courier"/>
                <a:cs typeface="Courier"/>
              </a:rPr>
              <a:t>;</a:t>
            </a:r>
            <a:endParaRPr lang="en-US" sz="1600" b="1" dirty="0">
              <a:solidFill>
                <a:srgbClr val="000090"/>
              </a:solidFill>
              <a:latin typeface="Courier"/>
              <a:cs typeface="Courier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388835" y="4438731"/>
            <a:ext cx="2724425" cy="762000"/>
          </a:xfrm>
          <a:prstGeom prst="rect">
            <a:avLst/>
          </a:prstGeom>
          <a:solidFill>
            <a:schemeClr val="tx2">
              <a:lumMod val="20000"/>
              <a:lumOff val="80000"/>
              <a:alpha val="25000"/>
            </a:schemeClr>
          </a:solidFill>
          <a:ln>
            <a:solidFill>
              <a:srgbClr val="00009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Down Arrow 10"/>
          <p:cNvSpPr/>
          <p:nvPr/>
        </p:nvSpPr>
        <p:spPr>
          <a:xfrm rot="16200000">
            <a:off x="4500828" y="4004209"/>
            <a:ext cx="398490" cy="731632"/>
          </a:xfrm>
          <a:prstGeom prst="downArrow">
            <a:avLst>
              <a:gd name="adj1" fmla="val 36932"/>
              <a:gd name="adj2" fmla="val 44433"/>
            </a:avLst>
          </a:prstGeom>
          <a:solidFill>
            <a:srgbClr val="40404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ounded Rectangle 11"/>
          <p:cNvSpPr/>
          <p:nvPr/>
        </p:nvSpPr>
        <p:spPr>
          <a:xfrm>
            <a:off x="5065889" y="4183720"/>
            <a:ext cx="3951111" cy="1219200"/>
          </a:xfrm>
          <a:prstGeom prst="roundRect">
            <a:avLst>
              <a:gd name="adj" fmla="val 4036"/>
            </a:avLst>
          </a:prstGeom>
          <a:solidFill>
            <a:schemeClr val="bg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int accumulate(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vector&lt;int&gt;::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iterator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first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,</a:t>
            </a:r>
          </a:p>
          <a:p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vector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&lt;int&gt;::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iterator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last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,</a:t>
            </a:r>
          </a:p>
          <a:p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 int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init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, 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plus&lt;int&gt; 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bin_op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)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;</a:t>
            </a:r>
            <a:endParaRPr lang="en-US" sz="1600" b="1" dirty="0">
              <a:solidFill>
                <a:srgbClr val="000090"/>
              </a:solidFill>
              <a:latin typeface="Courier"/>
              <a:cs typeface="Courier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065888" y="1364663"/>
            <a:ext cx="3951111" cy="53347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indent="-57150"/>
            <a:r>
              <a:rPr lang="en-US" sz="1400" u="sng" dirty="0" err="1" smtClean="0">
                <a:latin typeface="Courier"/>
                <a:cs typeface="Courier"/>
              </a:rPr>
              <a:t>SemaTemplateDeduction.cpp</a:t>
            </a:r>
            <a:r>
              <a:rPr lang="en-US" sz="1400" dirty="0">
                <a:latin typeface="Courier"/>
                <a:cs typeface="Courier"/>
              </a:rPr>
              <a:t>:</a:t>
            </a:r>
            <a:endParaRPr lang="en-US" sz="1400" dirty="0"/>
          </a:p>
          <a:p>
            <a:pPr marL="285750" lvl="1" indent="-342900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Lucida Grande"/>
              <a:buChar char="→"/>
            </a:pPr>
            <a:r>
              <a:rPr lang="en-US" sz="1600" dirty="0" err="1" smtClean="0"/>
              <a:t>DeduceTemplateArguments</a:t>
            </a:r>
            <a:r>
              <a:rPr lang="en-US" sz="1600" dirty="0" smtClean="0"/>
              <a:t>()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7151942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293" y="274638"/>
            <a:ext cx="8683262" cy="840140"/>
          </a:xfrm>
        </p:spPr>
        <p:txBody>
          <a:bodyPr/>
          <a:lstStyle/>
          <a:p>
            <a:r>
              <a:rPr lang="en-US" sz="3800" dirty="0" smtClean="0"/>
              <a:t>Creating A Template Specialization in Clang</a:t>
            </a:r>
            <a:endParaRPr lang="en-US" sz="3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2293" y="1179968"/>
            <a:ext cx="8229600" cy="4525963"/>
          </a:xfrm>
        </p:spPr>
        <p:txBody>
          <a:bodyPr/>
          <a:lstStyle/>
          <a:p>
            <a:pPr>
              <a:buFont typeface="Lucida Grande"/>
              <a:buChar char="↳"/>
            </a:pPr>
            <a:r>
              <a:rPr lang="en-US" sz="2400" dirty="0" smtClean="0"/>
              <a:t>Create the template specialization:</a:t>
            </a:r>
            <a:endParaRPr lang="en-US" sz="1000" dirty="0" smtClean="0"/>
          </a:p>
          <a:p>
            <a:pPr marL="400050" lvl="2" indent="0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None/>
            </a:pPr>
            <a:endParaRPr lang="en-US" dirty="0" smtClean="0"/>
          </a:p>
          <a:p>
            <a:pPr marL="857250" lvl="2" indent="-457200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en-US" dirty="0" smtClean="0"/>
              <a:t>Type-substitute the type signature</a:t>
            </a:r>
          </a:p>
          <a:p>
            <a:pPr marL="400050" lvl="2" indent="0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None/>
            </a:pPr>
            <a:endParaRPr lang="en-US" dirty="0" smtClean="0"/>
          </a:p>
          <a:p>
            <a:pPr marL="857250" lvl="2" indent="-457200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en-US" dirty="0" smtClean="0"/>
              <a:t>Create a new </a:t>
            </a:r>
            <a:r>
              <a:rPr lang="en-US" b="1" dirty="0" err="1" smtClean="0"/>
              <a:t>FunctionDecl</a:t>
            </a:r>
            <a:r>
              <a:rPr lang="en-US" dirty="0" smtClean="0"/>
              <a:t> instance</a:t>
            </a:r>
            <a:endParaRPr lang="en-US" sz="500" dirty="0" smtClean="0"/>
          </a:p>
        </p:txBody>
      </p:sp>
      <p:sp>
        <p:nvSpPr>
          <p:cNvPr id="9" name="Rounded Rectangle 8"/>
          <p:cNvSpPr/>
          <p:nvPr/>
        </p:nvSpPr>
        <p:spPr>
          <a:xfrm>
            <a:off x="67058" y="3871985"/>
            <a:ext cx="4267199" cy="1833946"/>
          </a:xfrm>
          <a:prstGeom prst="roundRect">
            <a:avLst>
              <a:gd name="adj" fmla="val 4036"/>
            </a:avLst>
          </a:prstGeom>
          <a:solidFill>
            <a:srgbClr val="EEECE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vector&lt;int&gt; v;</a:t>
            </a: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int i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= accumulate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&lt;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vector&lt;int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&gt;::iterator,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  </a:t>
            </a:r>
          </a:p>
          <a:p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          int, </a:t>
            </a:r>
          </a:p>
          <a:p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          plus&lt;int&gt; &gt;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(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v.begin(), v.end(), 0, </a:t>
            </a:r>
            <a:endParaRPr lang="en-US" sz="1600" dirty="0" smtClean="0">
              <a:solidFill>
                <a:srgbClr val="000090"/>
              </a:solidFill>
              <a:latin typeface="Courier"/>
              <a:cs typeface="Courier"/>
            </a:endParaRP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fr-FR" sz="1600" dirty="0" smtClean="0">
                <a:solidFill>
                  <a:srgbClr val="000090"/>
                </a:solidFill>
                <a:latin typeface="Courier"/>
                <a:cs typeface="Courier"/>
              </a:rPr>
              <a:t>plus</a:t>
            </a:r>
            <a:r>
              <a:rPr lang="fr-FR" sz="1600" dirty="0">
                <a:solidFill>
                  <a:srgbClr val="000090"/>
                </a:solidFill>
                <a:latin typeface="Courier"/>
                <a:cs typeface="Courier"/>
              </a:rPr>
              <a:t>&lt;int&gt;()</a:t>
            </a:r>
            <a:r>
              <a:rPr lang="fr-FR" sz="1600" dirty="0" smtClean="0">
                <a:solidFill>
                  <a:srgbClr val="000090"/>
                </a:solidFill>
                <a:latin typeface="Courier"/>
                <a:cs typeface="Courier"/>
              </a:rPr>
              <a:t>)</a:t>
            </a:r>
            <a:r>
              <a:rPr lang="fr-FR" sz="1600" dirty="0">
                <a:solidFill>
                  <a:srgbClr val="000090"/>
                </a:solidFill>
                <a:latin typeface="Courier"/>
                <a:cs typeface="Courier"/>
              </a:rPr>
              <a:t>;</a:t>
            </a:r>
            <a:endParaRPr lang="en-US" sz="1600" b="1" dirty="0">
              <a:solidFill>
                <a:srgbClr val="000090"/>
              </a:solidFill>
              <a:latin typeface="Courier"/>
              <a:cs typeface="Courier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388835" y="4438731"/>
            <a:ext cx="2724425" cy="762000"/>
          </a:xfrm>
          <a:prstGeom prst="rect">
            <a:avLst/>
          </a:prstGeom>
          <a:solidFill>
            <a:schemeClr val="tx2">
              <a:lumMod val="20000"/>
              <a:lumOff val="80000"/>
              <a:alpha val="25000"/>
            </a:schemeClr>
          </a:solidFill>
          <a:ln>
            <a:solidFill>
              <a:srgbClr val="00009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Down Arrow 10"/>
          <p:cNvSpPr/>
          <p:nvPr/>
        </p:nvSpPr>
        <p:spPr>
          <a:xfrm rot="16200000">
            <a:off x="4500828" y="4004209"/>
            <a:ext cx="398490" cy="731632"/>
          </a:xfrm>
          <a:prstGeom prst="downArrow">
            <a:avLst>
              <a:gd name="adj1" fmla="val 36932"/>
              <a:gd name="adj2" fmla="val 44433"/>
            </a:avLst>
          </a:prstGeom>
          <a:solidFill>
            <a:srgbClr val="40404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ounded Rectangle 11"/>
          <p:cNvSpPr/>
          <p:nvPr/>
        </p:nvSpPr>
        <p:spPr>
          <a:xfrm>
            <a:off x="5065889" y="4183720"/>
            <a:ext cx="3951111" cy="1219200"/>
          </a:xfrm>
          <a:prstGeom prst="roundRect">
            <a:avLst>
              <a:gd name="adj" fmla="val 4036"/>
            </a:avLst>
          </a:prstGeom>
          <a:solidFill>
            <a:schemeClr val="bg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int accumulate(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vector&lt;int&gt;::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iterator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first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,</a:t>
            </a:r>
          </a:p>
          <a:p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vector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&lt;int&gt;::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iterator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last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,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int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init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, 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plus&lt;int&gt; 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bin_op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)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;</a:t>
            </a:r>
            <a:endParaRPr lang="en-US" sz="1600" b="1" dirty="0">
              <a:solidFill>
                <a:srgbClr val="000090"/>
              </a:solidFill>
              <a:latin typeface="Courier"/>
              <a:cs typeface="Courier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19889" y="1408368"/>
            <a:ext cx="3697111" cy="53347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indent="-57150"/>
            <a:r>
              <a:rPr lang="en-US" sz="1400" u="sng" dirty="0" err="1" smtClean="0">
                <a:latin typeface="Courier"/>
                <a:cs typeface="Courier"/>
              </a:rPr>
              <a:t>SemaTemplateInstantiateDecl.cpp</a:t>
            </a:r>
            <a:r>
              <a:rPr lang="en-US" sz="1400" dirty="0">
                <a:latin typeface="Courier"/>
                <a:cs typeface="Courier"/>
              </a:rPr>
              <a:t>:</a:t>
            </a:r>
            <a:endParaRPr lang="en-US" sz="1400" dirty="0"/>
          </a:p>
          <a:p>
            <a:pPr marL="285750" lvl="1" indent="-342900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Lucida Grande"/>
              <a:buChar char="→"/>
            </a:pPr>
            <a:r>
              <a:rPr lang="en-US" sz="1600" dirty="0" err="1" smtClean="0"/>
              <a:t>SubstDecl</a:t>
            </a:r>
            <a:r>
              <a:rPr lang="en-US" sz="1600" dirty="0" smtClean="0"/>
              <a:t>()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6258251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293" y="274638"/>
            <a:ext cx="8683262" cy="840140"/>
          </a:xfrm>
        </p:spPr>
        <p:txBody>
          <a:bodyPr/>
          <a:lstStyle/>
          <a:p>
            <a:r>
              <a:rPr lang="en-US" sz="4000" dirty="0" smtClean="0"/>
              <a:t>Overload Resolution in Clang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2293" y="1179968"/>
            <a:ext cx="8229600" cy="4525963"/>
          </a:xfrm>
        </p:spPr>
        <p:txBody>
          <a:bodyPr/>
          <a:lstStyle/>
          <a:p>
            <a:pPr>
              <a:buFont typeface="Lucida Grande"/>
              <a:buChar char="↳"/>
            </a:pPr>
            <a:r>
              <a:rPr lang="en-US" sz="2400" dirty="0" smtClean="0"/>
              <a:t>Overload Resolution:</a:t>
            </a:r>
          </a:p>
          <a:p>
            <a:pPr marL="400050" lvl="2" indent="0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None/>
            </a:pPr>
            <a:endParaRPr lang="en-US" sz="1000" dirty="0" smtClean="0"/>
          </a:p>
          <a:p>
            <a:pPr marL="857250" lvl="2" indent="-457200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+mj-lt"/>
              <a:buAutoNum type="arabicPeriod"/>
            </a:pPr>
            <a:r>
              <a:rPr lang="en-US" dirty="0" smtClean="0"/>
              <a:t>Build Candidate Sets</a:t>
            </a:r>
          </a:p>
          <a:p>
            <a:pPr marL="857250" lvl="3" indent="0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None/>
            </a:pPr>
            <a:endParaRPr lang="en-US" sz="1000" dirty="0" smtClean="0"/>
          </a:p>
          <a:p>
            <a:pPr marL="1314450" lvl="3" indent="-457200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Lucida Grande"/>
              <a:buChar char="↳"/>
            </a:pPr>
            <a:r>
              <a:rPr lang="en-US" dirty="0" smtClean="0"/>
              <a:t> </a:t>
            </a:r>
            <a:r>
              <a:rPr lang="en-US" b="1" dirty="0" smtClean="0"/>
              <a:t>Template Argument Deduction</a:t>
            </a:r>
          </a:p>
          <a:p>
            <a:pPr marL="400050" lvl="2" indent="0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None/>
            </a:pPr>
            <a:endParaRPr lang="en-US" sz="1000" dirty="0" smtClean="0"/>
          </a:p>
          <a:p>
            <a:pPr marL="857250" lvl="2" indent="-457200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+mj-lt"/>
              <a:buAutoNum type="arabicPeriod"/>
            </a:pPr>
            <a:r>
              <a:rPr lang="en-US" dirty="0" smtClean="0"/>
              <a:t>Select </a:t>
            </a:r>
            <a:r>
              <a:rPr lang="en-US" dirty="0"/>
              <a:t>best viable </a:t>
            </a:r>
            <a:r>
              <a:rPr lang="en-US" dirty="0" smtClean="0"/>
              <a:t>candidate</a:t>
            </a:r>
          </a:p>
          <a:p>
            <a:pPr marL="857250" lvl="3" indent="0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None/>
            </a:pPr>
            <a:endParaRPr lang="en-US" sz="1000" dirty="0"/>
          </a:p>
          <a:p>
            <a:pPr marL="1314450" lvl="3" indent="-457200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Lucida Grande"/>
              <a:buChar char="↳"/>
            </a:pPr>
            <a:r>
              <a:rPr lang="en-US" dirty="0"/>
              <a:t> </a:t>
            </a:r>
            <a:r>
              <a:rPr lang="en-US" b="1" dirty="0"/>
              <a:t>Template Argument </a:t>
            </a:r>
            <a:r>
              <a:rPr lang="en-US" b="1" dirty="0" smtClean="0"/>
              <a:t>Deduction</a:t>
            </a:r>
            <a:endParaRPr lang="en-US" dirty="0" smtClean="0"/>
          </a:p>
          <a:p>
            <a:pPr marL="400050" lvl="2" indent="0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None/>
            </a:pPr>
            <a:endParaRPr lang="en-US" sz="1000" dirty="0" smtClean="0"/>
          </a:p>
          <a:p>
            <a:pPr marL="857250" lvl="2" indent="-457200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+mj-lt"/>
              <a:buAutoNum type="arabicPeriod"/>
            </a:pPr>
            <a:r>
              <a:rPr lang="en-US" dirty="0" smtClean="0"/>
              <a:t>Mark for instantiation</a:t>
            </a:r>
          </a:p>
          <a:p>
            <a:pPr marL="400050" lvl="2" indent="0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None/>
            </a:pPr>
            <a:endParaRPr lang="en-US" sz="1000" dirty="0" smtClean="0"/>
          </a:p>
          <a:p>
            <a:pPr marL="857250" lvl="2" indent="-457200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+mj-lt"/>
              <a:buAutoNum type="arabicPeriod"/>
            </a:pPr>
            <a:r>
              <a:rPr lang="en-US" dirty="0" smtClean="0"/>
              <a:t>Resolve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65889" y="3866493"/>
            <a:ext cx="3951111" cy="1219200"/>
          </a:xfrm>
          <a:prstGeom prst="roundRect">
            <a:avLst>
              <a:gd name="adj" fmla="val 4036"/>
            </a:avLst>
          </a:prstGeom>
          <a:solidFill>
            <a:schemeClr val="bg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int accumulate(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vector&lt;int&gt;::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iterator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first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,</a:t>
            </a:r>
          </a:p>
          <a:p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vector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&lt;int&gt;::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iterator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last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,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int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init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, 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plus&lt;int&gt; 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bin_op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)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;</a:t>
            </a:r>
            <a:endParaRPr lang="en-US" sz="1600" b="1" dirty="0">
              <a:solidFill>
                <a:srgbClr val="000090"/>
              </a:solidFill>
              <a:latin typeface="Courier"/>
              <a:cs typeface="Courier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788424" y="5247593"/>
            <a:ext cx="4228576" cy="768141"/>
          </a:xfrm>
          <a:prstGeom prst="roundRect">
            <a:avLst>
              <a:gd name="adj" fmla="val 4036"/>
            </a:avLst>
          </a:prstGeom>
          <a:solidFill>
            <a:srgbClr val="EEECE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vector&lt;int&gt; v;</a:t>
            </a: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int i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= 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accumulate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(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v.begin(), </a:t>
            </a:r>
            <a:endParaRPr lang="en-US" sz="1600" dirty="0" smtClean="0">
              <a:solidFill>
                <a:srgbClr val="000090"/>
              </a:solidFill>
              <a:latin typeface="Courier"/>
              <a:cs typeface="Courier"/>
            </a:endParaRP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      </a:t>
            </a:r>
            <a:r>
              <a:rPr lang="en-US" sz="1600" dirty="0" err="1" smtClean="0">
                <a:solidFill>
                  <a:srgbClr val="000090"/>
                </a:solidFill>
                <a:latin typeface="Courier"/>
                <a:cs typeface="Courier"/>
              </a:rPr>
              <a:t>v.end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(), 0, </a:t>
            </a:r>
            <a:r>
              <a:rPr lang="fr-FR" sz="1600" dirty="0" smtClean="0">
                <a:solidFill>
                  <a:srgbClr val="000090"/>
                </a:solidFill>
                <a:latin typeface="Courier"/>
                <a:cs typeface="Courier"/>
              </a:rPr>
              <a:t>plus&lt;</a:t>
            </a:r>
            <a:r>
              <a:rPr lang="fr-FR" sz="1600" dirty="0" err="1" smtClean="0">
                <a:solidFill>
                  <a:srgbClr val="000090"/>
                </a:solidFill>
                <a:latin typeface="Courier"/>
                <a:cs typeface="Courier"/>
              </a:rPr>
              <a:t>int</a:t>
            </a:r>
            <a:r>
              <a:rPr lang="fr-FR" sz="1600" dirty="0" smtClean="0">
                <a:solidFill>
                  <a:srgbClr val="000090"/>
                </a:solidFill>
                <a:latin typeface="Courier"/>
                <a:cs typeface="Courier"/>
              </a:rPr>
              <a:t>&gt;())</a:t>
            </a:r>
            <a:r>
              <a:rPr lang="fr-FR" sz="1600" dirty="0">
                <a:solidFill>
                  <a:srgbClr val="000090"/>
                </a:solidFill>
                <a:latin typeface="Courier"/>
                <a:cs typeface="Courier"/>
              </a:rPr>
              <a:t>;</a:t>
            </a:r>
            <a:endParaRPr lang="en-US" sz="1600" b="1" dirty="0">
              <a:solidFill>
                <a:srgbClr val="000090"/>
              </a:solidFill>
              <a:latin typeface="Courier"/>
              <a:cs typeface="Courier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858045" y="5592898"/>
            <a:ext cx="2909712" cy="383822"/>
          </a:xfrm>
          <a:prstGeom prst="rect">
            <a:avLst/>
          </a:prstGeom>
          <a:solidFill>
            <a:schemeClr val="tx2">
              <a:lumMod val="20000"/>
              <a:lumOff val="80000"/>
              <a:alpha val="25000"/>
            </a:schemeClr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699890" y="1401631"/>
            <a:ext cx="4228576" cy="53347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indent="-57150"/>
            <a:r>
              <a:rPr lang="en-US" sz="1400" u="sng" dirty="0" err="1" smtClean="0">
                <a:latin typeface="Courier"/>
                <a:cs typeface="Courier"/>
              </a:rPr>
              <a:t>SemaOverload.cpp</a:t>
            </a:r>
            <a:r>
              <a:rPr lang="en-US" sz="1400" dirty="0">
                <a:latin typeface="Courier"/>
                <a:cs typeface="Courier"/>
              </a:rPr>
              <a:t>:</a:t>
            </a:r>
            <a:endParaRPr lang="en-US" sz="1400" dirty="0"/>
          </a:p>
          <a:p>
            <a:pPr marL="285750" lvl="1" indent="-342900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Lucida Grande"/>
              <a:buChar char="→"/>
            </a:pPr>
            <a:r>
              <a:rPr lang="en-US" sz="1600" dirty="0" err="1" smtClean="0"/>
              <a:t>BuildOverloadedCallExpr</a:t>
            </a:r>
            <a:r>
              <a:rPr lang="en-US" sz="1600" dirty="0" smtClean="0"/>
              <a:t>()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3576955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293" y="154988"/>
            <a:ext cx="8683262" cy="840140"/>
          </a:xfrm>
        </p:spPr>
        <p:txBody>
          <a:bodyPr/>
          <a:lstStyle/>
          <a:p>
            <a:r>
              <a:rPr lang="en-US" sz="4000" dirty="0" smtClean="0"/>
              <a:t>Type-checking Templates in Clang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77386"/>
            <a:ext cx="8229600" cy="5077503"/>
          </a:xfrm>
          <a:solidFill>
            <a:schemeClr val="bg1"/>
          </a:solidFill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Parsing </a:t>
            </a:r>
            <a:r>
              <a:rPr lang="en-US" sz="2400" dirty="0"/>
              <a:t>t</a:t>
            </a:r>
            <a:r>
              <a:rPr lang="en-US" sz="2400" dirty="0" smtClean="0"/>
              <a:t>emplate definitions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sz="2000" dirty="0" smtClean="0"/>
              <a:t>Parsing template declarations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sz="2000" dirty="0" smtClean="0"/>
              <a:t>Parsing template uses</a:t>
            </a:r>
            <a:endParaRPr lang="en-US" sz="5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Parsing template uses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sz="2000" dirty="0" smtClean="0"/>
              <a:t>Parsing expressions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sz="2000" dirty="0" smtClean="0"/>
              <a:t>Overload resolution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sz="2000" dirty="0" smtClean="0"/>
              <a:t>Template </a:t>
            </a:r>
            <a:r>
              <a:rPr lang="en-US" sz="2000" dirty="0"/>
              <a:t>a</a:t>
            </a:r>
            <a:r>
              <a:rPr lang="en-US" sz="2000" dirty="0" smtClean="0"/>
              <a:t>rgument deduction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sz="2000" dirty="0" smtClean="0"/>
              <a:t>Creating template specialization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sz="2000" dirty="0" smtClean="0"/>
              <a:t>Selecting best viable candidate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sz="2000" dirty="0" smtClean="0"/>
              <a:t>Marking selected candidate </a:t>
            </a:r>
          </a:p>
          <a:p>
            <a:pPr marL="400050" lvl="1" indent="0">
              <a:buNone/>
            </a:pPr>
            <a:r>
              <a:rPr lang="en-US" sz="2000" dirty="0"/>
              <a:t>	</a:t>
            </a:r>
            <a:r>
              <a:rPr lang="en-US" sz="2000" dirty="0" smtClean="0"/>
              <a:t>	for instantiation</a:t>
            </a:r>
            <a:endParaRPr lang="en-US" sz="5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2400" b="1" dirty="0" smtClean="0"/>
              <a:t>Generating specialized implementations</a:t>
            </a:r>
          </a:p>
          <a:p>
            <a:pPr marL="914400" lvl="1" indent="-514350"/>
            <a:r>
              <a:rPr lang="en-US" sz="2000" dirty="0" smtClean="0"/>
              <a:t>At the end of parsing a translation unit. </a:t>
            </a:r>
            <a:endParaRPr lang="en-US" sz="2000" dirty="0"/>
          </a:p>
        </p:txBody>
      </p:sp>
      <p:sp>
        <p:nvSpPr>
          <p:cNvPr id="4" name="Rounded Rectangle 3"/>
          <p:cNvSpPr/>
          <p:nvPr/>
        </p:nvSpPr>
        <p:spPr>
          <a:xfrm>
            <a:off x="5027260" y="3713840"/>
            <a:ext cx="3951111" cy="1219200"/>
          </a:xfrm>
          <a:prstGeom prst="roundRect">
            <a:avLst>
              <a:gd name="adj" fmla="val 4036"/>
            </a:avLst>
          </a:prstGeom>
          <a:solidFill>
            <a:schemeClr val="bg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int accumulate(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vector&lt;int&gt;::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iterator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first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,</a:t>
            </a:r>
          </a:p>
          <a:p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vector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&lt;int&gt;::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iterator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last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,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int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init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, 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plus&lt;int&gt; 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bin_op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)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;</a:t>
            </a:r>
            <a:endParaRPr lang="en-US" sz="1600" b="1" dirty="0">
              <a:solidFill>
                <a:srgbClr val="000090"/>
              </a:solidFill>
              <a:latin typeface="Courier"/>
              <a:cs typeface="Courier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4723721" y="1220906"/>
            <a:ext cx="4120445" cy="1334835"/>
          </a:xfrm>
          <a:prstGeom prst="roundRect">
            <a:avLst>
              <a:gd name="adj" fmla="val 4036"/>
            </a:avLst>
          </a:prstGeom>
          <a:solidFill>
            <a:schemeClr val="bg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i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nt accumulate(...) 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{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 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for (; first != last; ++first)</a:t>
            </a: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   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init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= 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bin_op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(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init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, *first);</a:t>
            </a: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 return 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init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;</a:t>
            </a:r>
            <a:endParaRPr lang="en-US" sz="1600" dirty="0">
              <a:solidFill>
                <a:srgbClr val="000090"/>
              </a:solidFill>
              <a:latin typeface="Courier"/>
              <a:cs typeface="Courier"/>
            </a:endParaRP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}</a:t>
            </a:r>
          </a:p>
        </p:txBody>
      </p:sp>
      <p:sp>
        <p:nvSpPr>
          <p:cNvPr id="6" name="Down Arrow 5"/>
          <p:cNvSpPr/>
          <p:nvPr/>
        </p:nvSpPr>
        <p:spPr>
          <a:xfrm rot="9967830">
            <a:off x="8148687" y="2589643"/>
            <a:ext cx="471090" cy="1083529"/>
          </a:xfrm>
          <a:prstGeom prst="downArrow">
            <a:avLst>
              <a:gd name="adj1" fmla="val 36932"/>
              <a:gd name="adj2" fmla="val 47359"/>
            </a:avLst>
          </a:prstGeom>
          <a:solidFill>
            <a:srgbClr val="40404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 rot="21189703">
            <a:off x="8094167" y="2997410"/>
            <a:ext cx="815723" cy="400110"/>
          </a:xfrm>
          <a:prstGeom prst="rect">
            <a:avLst/>
          </a:prstGeom>
          <a:solidFill>
            <a:srgbClr val="CCFFCC"/>
          </a:solidFill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8000"/>
                </a:solidFill>
                <a:effectLst/>
              </a:rPr>
              <a:t>Once!</a:t>
            </a:r>
            <a:endParaRPr lang="en-US" sz="2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8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7052246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293" y="154988"/>
            <a:ext cx="8683262" cy="840140"/>
          </a:xfrm>
        </p:spPr>
        <p:txBody>
          <a:bodyPr/>
          <a:lstStyle/>
          <a:p>
            <a:r>
              <a:rPr lang="en-US" sz="4000" dirty="0" smtClean="0"/>
              <a:t>Template Instantiation in Clang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77386"/>
            <a:ext cx="8229600" cy="4525963"/>
          </a:xfrm>
        </p:spPr>
        <p:txBody>
          <a:bodyPr/>
          <a:lstStyle/>
          <a:p>
            <a:pPr>
              <a:buFont typeface="Lucida Grande"/>
              <a:buChar char="↳"/>
            </a:pPr>
            <a:r>
              <a:rPr lang="en-US" sz="2400" dirty="0" smtClean="0"/>
              <a:t>Instantiate Specialization:</a:t>
            </a:r>
            <a:endParaRPr lang="en-US" sz="2400" dirty="0"/>
          </a:p>
          <a:p>
            <a:pPr marL="400050" lvl="2" indent="0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None/>
            </a:pPr>
            <a:endParaRPr lang="en-US" sz="1000" dirty="0" smtClean="0"/>
          </a:p>
          <a:p>
            <a:pPr marL="685800" lvl="2" indent="-285750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Tx/>
              <a:buChar char="•"/>
            </a:pPr>
            <a:r>
              <a:rPr lang="en-US" sz="2000" dirty="0" smtClean="0"/>
              <a:t>Body of template </a:t>
            </a:r>
          </a:p>
          <a:p>
            <a:pPr marL="400050" lvl="2" indent="0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None/>
            </a:pPr>
            <a:r>
              <a:rPr lang="en-US" sz="2000" dirty="0"/>
              <a:t>	 </a:t>
            </a:r>
            <a:r>
              <a:rPr lang="en-US" sz="2000" dirty="0" smtClean="0"/>
              <a:t> == pattern for body of specialization</a:t>
            </a:r>
          </a:p>
          <a:p>
            <a:pPr marL="0" lvl="1" indent="0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None/>
            </a:pPr>
            <a:endParaRPr lang="en-US" sz="500" dirty="0" smtClean="0"/>
          </a:p>
          <a:p>
            <a:pPr marL="342900" lvl="1" indent="-342900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Lucida Grande"/>
              <a:buChar char="↳"/>
            </a:pPr>
            <a:r>
              <a:rPr lang="en-US" sz="2400" dirty="0" smtClean="0"/>
              <a:t>Type-substitute the </a:t>
            </a:r>
          </a:p>
          <a:p>
            <a:pPr marL="0" lvl="1" indent="0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None/>
            </a:pPr>
            <a:r>
              <a:rPr lang="en-US" sz="2400" dirty="0"/>
              <a:t>	</a:t>
            </a:r>
            <a:r>
              <a:rPr lang="en-US" sz="2400" dirty="0" smtClean="0"/>
              <a:t>statements in the body</a:t>
            </a:r>
            <a:endParaRPr lang="en-US" sz="1000" dirty="0"/>
          </a:p>
          <a:p>
            <a:pPr marL="0" lvl="1" indent="0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None/>
            </a:pPr>
            <a:endParaRPr lang="en-US" sz="500" dirty="0" smtClean="0"/>
          </a:p>
          <a:p>
            <a:pPr marL="342900" lvl="1" indent="-342900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Lucida Grande"/>
              <a:buChar char="↳"/>
            </a:pPr>
            <a:r>
              <a:rPr lang="en-US" sz="2400" dirty="0" smtClean="0"/>
              <a:t>Transform the </a:t>
            </a:r>
          </a:p>
          <a:p>
            <a:pPr marL="0" lvl="1" indent="0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None/>
            </a:pPr>
            <a:r>
              <a:rPr lang="en-US" sz="2400" dirty="0"/>
              <a:t>	</a:t>
            </a:r>
            <a:r>
              <a:rPr lang="en-US" sz="2400" dirty="0" smtClean="0"/>
              <a:t>statements in </a:t>
            </a:r>
            <a:r>
              <a:rPr lang="en-US" sz="2400" dirty="0"/>
              <a:t>the </a:t>
            </a:r>
            <a:r>
              <a:rPr lang="en-US" sz="2400" dirty="0" smtClean="0"/>
              <a:t>body</a:t>
            </a:r>
          </a:p>
          <a:p>
            <a:pPr marL="0" indent="0">
              <a:buNone/>
            </a:pPr>
            <a:endParaRPr lang="en-US" sz="500" dirty="0" smtClean="0"/>
          </a:p>
          <a:p>
            <a:pPr>
              <a:buFont typeface="Lucida Grande"/>
              <a:buChar char="↳"/>
            </a:pPr>
            <a:r>
              <a:rPr lang="en-US" sz="2400" dirty="0" smtClean="0"/>
              <a:t>Transform entities </a:t>
            </a:r>
          </a:p>
          <a:p>
            <a:pPr marL="0" indent="0">
              <a:buNone/>
            </a:pPr>
            <a:r>
              <a:rPr lang="en-US" sz="2400" dirty="0"/>
              <a:t>	</a:t>
            </a:r>
            <a:r>
              <a:rPr lang="en-US" sz="2400" dirty="0" smtClean="0"/>
              <a:t>in each statement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678356" y="4150055"/>
            <a:ext cx="4267199" cy="1786696"/>
          </a:xfrm>
          <a:prstGeom prst="roundRect">
            <a:avLst>
              <a:gd name="adj" fmla="val 4036"/>
            </a:avLst>
          </a:prstGeom>
          <a:solidFill>
            <a:schemeClr val="bg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template&lt;</a:t>
            </a:r>
            <a:r>
              <a:rPr lang="en-US" sz="1600" dirty="0" err="1" smtClean="0">
                <a:solidFill>
                  <a:srgbClr val="000090"/>
                </a:solidFill>
                <a:latin typeface="Courier"/>
                <a:cs typeface="Courier"/>
              </a:rPr>
              <a:t>typename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I, ...&gt;</a:t>
            </a: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T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accumulate(I first, ...) { </a:t>
            </a:r>
            <a:endParaRPr lang="en-US" sz="1600" dirty="0">
              <a:solidFill>
                <a:srgbClr val="000090"/>
              </a:solidFill>
              <a:latin typeface="Courier"/>
              <a:cs typeface="Courier"/>
            </a:endParaRP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 for 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(; 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first != last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; 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++first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)</a:t>
            </a:r>
          </a:p>
          <a:p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    </a:t>
            </a:r>
            <a:r>
              <a:rPr lang="en-US" sz="1600" b="1" dirty="0" err="1" smtClean="0">
                <a:solidFill>
                  <a:srgbClr val="000090"/>
                </a:solidFill>
                <a:latin typeface="Courier"/>
                <a:cs typeface="Courier"/>
              </a:rPr>
              <a:t>init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= </a:t>
            </a:r>
            <a:r>
              <a:rPr lang="en-US" sz="1600" b="1" dirty="0" err="1">
                <a:solidFill>
                  <a:srgbClr val="000090"/>
                </a:solidFill>
                <a:latin typeface="Courier"/>
                <a:cs typeface="Courier"/>
              </a:rPr>
              <a:t>bin_op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(</a:t>
            </a:r>
            <a:r>
              <a:rPr lang="en-US" sz="1600" b="1" dirty="0" err="1">
                <a:solidFill>
                  <a:srgbClr val="000090"/>
                </a:solidFill>
                <a:latin typeface="Courier"/>
                <a:cs typeface="Courier"/>
              </a:rPr>
              <a:t>init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, *first)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;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 return </a:t>
            </a:r>
            <a:r>
              <a:rPr lang="en-US" sz="1600" b="1" dirty="0" err="1">
                <a:solidFill>
                  <a:srgbClr val="000090"/>
                </a:solidFill>
                <a:latin typeface="Courier"/>
                <a:cs typeface="Courier"/>
              </a:rPr>
              <a:t>init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;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}</a:t>
            </a:r>
            <a:endParaRPr lang="en-US" sz="1600" dirty="0">
              <a:solidFill>
                <a:srgbClr val="000090"/>
              </a:solidFill>
              <a:latin typeface="Courier"/>
              <a:cs typeface="Courier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832689" y="4244020"/>
            <a:ext cx="4112866" cy="1461911"/>
          </a:xfrm>
          <a:prstGeom prst="rect">
            <a:avLst/>
          </a:prstGeom>
          <a:solidFill>
            <a:schemeClr val="tx2">
              <a:lumMod val="20000"/>
              <a:lumOff val="80000"/>
              <a:alpha val="25000"/>
            </a:schemeClr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4985089" y="4718153"/>
            <a:ext cx="3960466" cy="790224"/>
          </a:xfrm>
          <a:prstGeom prst="rect">
            <a:avLst/>
          </a:prstGeom>
          <a:solidFill>
            <a:schemeClr val="tx2">
              <a:lumMod val="20000"/>
              <a:lumOff val="80000"/>
              <a:alpha val="25000"/>
            </a:schemeClr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4985089" y="4718153"/>
            <a:ext cx="3960466" cy="493889"/>
          </a:xfrm>
          <a:prstGeom prst="rect">
            <a:avLst/>
          </a:prstGeom>
          <a:solidFill>
            <a:schemeClr val="tx2">
              <a:lumMod val="20000"/>
              <a:lumOff val="80000"/>
              <a:alpha val="25000"/>
            </a:schemeClr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4985089" y="4718153"/>
            <a:ext cx="3960466" cy="790224"/>
          </a:xfrm>
          <a:prstGeom prst="rect">
            <a:avLst/>
          </a:prstGeom>
          <a:solidFill>
            <a:schemeClr val="tx2">
              <a:lumMod val="20000"/>
              <a:lumOff val="80000"/>
              <a:alpha val="25000"/>
            </a:schemeClr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4716979" y="1196702"/>
            <a:ext cx="4228576" cy="53347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indent="-57150"/>
            <a:r>
              <a:rPr lang="en-US" sz="1400" u="sng" dirty="0" err="1" smtClean="0">
                <a:latin typeface="Courier"/>
                <a:cs typeface="Courier"/>
              </a:rPr>
              <a:t>SemaTemplateInstantiateDecl.cpp</a:t>
            </a:r>
            <a:r>
              <a:rPr lang="en-US" sz="1400" dirty="0">
                <a:latin typeface="Courier"/>
                <a:cs typeface="Courier"/>
              </a:rPr>
              <a:t>:</a:t>
            </a:r>
            <a:endParaRPr lang="en-US" sz="1400" dirty="0"/>
          </a:p>
          <a:p>
            <a:pPr marL="285750" lvl="1" indent="-342900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Lucida Grande"/>
              <a:buChar char="↳"/>
            </a:pPr>
            <a:r>
              <a:rPr lang="en-US" sz="1600" dirty="0" err="1" smtClean="0"/>
              <a:t>InstantiateFunctionDefinition</a:t>
            </a:r>
            <a:r>
              <a:rPr lang="en-US" sz="1600" dirty="0" smtClean="0"/>
              <a:t>()</a:t>
            </a:r>
            <a:endParaRPr lang="en-US" sz="1600" dirty="0"/>
          </a:p>
        </p:txBody>
      </p:sp>
      <p:sp>
        <p:nvSpPr>
          <p:cNvPr id="14" name="TextBox 13"/>
          <p:cNvSpPr txBox="1"/>
          <p:nvPr/>
        </p:nvSpPr>
        <p:spPr>
          <a:xfrm>
            <a:off x="4678356" y="2270517"/>
            <a:ext cx="4228576" cy="53347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indent="-57150"/>
            <a:r>
              <a:rPr lang="en-US" sz="1400" u="sng" dirty="0" err="1" smtClean="0">
                <a:latin typeface="Courier"/>
                <a:cs typeface="Courier"/>
              </a:rPr>
              <a:t>SemaTemplateInstantiate.cpp</a:t>
            </a:r>
            <a:r>
              <a:rPr lang="en-US" sz="1400" dirty="0">
                <a:latin typeface="Courier"/>
                <a:cs typeface="Courier"/>
              </a:rPr>
              <a:t>:</a:t>
            </a:r>
            <a:endParaRPr lang="en-US" sz="1400" dirty="0"/>
          </a:p>
          <a:p>
            <a:pPr marL="285750" lvl="1" indent="-342900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Lucida Grande"/>
              <a:buChar char="→"/>
            </a:pPr>
            <a:r>
              <a:rPr lang="en-US" sz="1600" dirty="0" err="1" smtClean="0"/>
              <a:t>SubstStmt</a:t>
            </a:r>
            <a:r>
              <a:rPr lang="en-US" sz="1600" dirty="0" smtClean="0"/>
              <a:t>()</a:t>
            </a:r>
            <a:endParaRPr lang="en-US" sz="1600" dirty="0"/>
          </a:p>
        </p:txBody>
      </p:sp>
      <p:sp>
        <p:nvSpPr>
          <p:cNvPr id="16" name="TextBox 15"/>
          <p:cNvSpPr txBox="1"/>
          <p:nvPr/>
        </p:nvSpPr>
        <p:spPr>
          <a:xfrm>
            <a:off x="4716979" y="3126667"/>
            <a:ext cx="4228576" cy="74892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indent="-57150"/>
            <a:r>
              <a:rPr lang="en-US" sz="1400" u="sng" dirty="0" err="1" smtClean="0">
                <a:latin typeface="Courier"/>
                <a:cs typeface="Courier"/>
              </a:rPr>
              <a:t>SemaTemplateInstantiate.cpp</a:t>
            </a:r>
            <a:r>
              <a:rPr lang="en-US" sz="1400" dirty="0" smtClean="0">
                <a:latin typeface="Courier"/>
                <a:cs typeface="Courier"/>
              </a:rPr>
              <a:t>:</a:t>
            </a:r>
          </a:p>
          <a:p>
            <a:pPr indent="-57150"/>
            <a:r>
              <a:rPr lang="en-US" sz="1400" u="sng" dirty="0" err="1" smtClean="0">
                <a:latin typeface="Courier"/>
                <a:cs typeface="Courier"/>
              </a:rPr>
              <a:t>TreeTransform.cpp</a:t>
            </a:r>
            <a:r>
              <a:rPr lang="en-US" sz="1400" dirty="0" smtClean="0">
                <a:latin typeface="Courier"/>
                <a:cs typeface="Courier"/>
              </a:rPr>
              <a:t>:</a:t>
            </a:r>
            <a:endParaRPr lang="en-US" sz="1400" dirty="0"/>
          </a:p>
          <a:p>
            <a:pPr marL="285750" lvl="1" indent="-342900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Lucida Grande"/>
              <a:buChar char="→"/>
            </a:pPr>
            <a:r>
              <a:rPr lang="en-US" sz="1600" dirty="0" err="1" smtClean="0"/>
              <a:t>TransformStmt</a:t>
            </a:r>
            <a:r>
              <a:rPr lang="en-US" sz="1600" dirty="0" smtClean="0"/>
              <a:t>()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909840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6" grpId="0" animBg="1"/>
    </p:bld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293" y="175860"/>
            <a:ext cx="8683262" cy="840140"/>
          </a:xfrm>
        </p:spPr>
        <p:txBody>
          <a:bodyPr/>
          <a:lstStyle/>
          <a:p>
            <a:r>
              <a:rPr lang="en-US" sz="4000" dirty="0" smtClean="0"/>
              <a:t>Transforming Entities in Clang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182" y="996524"/>
            <a:ext cx="8229600" cy="4525963"/>
          </a:xfrm>
        </p:spPr>
        <p:txBody>
          <a:bodyPr/>
          <a:lstStyle/>
          <a:p>
            <a:pPr>
              <a:buFont typeface="Lucida Grande"/>
              <a:buChar char="↳"/>
            </a:pPr>
            <a:r>
              <a:rPr lang="en-US" sz="2400" dirty="0" smtClean="0"/>
              <a:t>Transform entities </a:t>
            </a:r>
            <a:r>
              <a:rPr lang="en-US" sz="2400" dirty="0"/>
              <a:t>in </a:t>
            </a:r>
            <a:r>
              <a:rPr lang="en-US" sz="2400" dirty="0" smtClean="0"/>
              <a:t>each statement:</a:t>
            </a:r>
          </a:p>
          <a:p>
            <a:pPr marL="457200" lvl="1" indent="0">
              <a:buNone/>
            </a:pPr>
            <a:endParaRPr lang="en-US" sz="500" dirty="0" smtClean="0"/>
          </a:p>
          <a:p>
            <a:pPr lvl="1">
              <a:buFont typeface="Lucida Grande"/>
              <a:buChar char="↦"/>
            </a:pPr>
            <a:r>
              <a:rPr lang="en-US" sz="2000" dirty="0" smtClean="0"/>
              <a:t>Expressions	</a:t>
            </a:r>
          </a:p>
          <a:p>
            <a:pPr lvl="1">
              <a:buFont typeface="Lucida Grande"/>
              <a:buChar char="↦"/>
            </a:pPr>
            <a:r>
              <a:rPr lang="en-US" sz="2000" dirty="0" smtClean="0"/>
              <a:t>Statements	</a:t>
            </a:r>
          </a:p>
          <a:p>
            <a:pPr lvl="1">
              <a:buFont typeface="Lucida Grande"/>
              <a:buChar char="↦"/>
            </a:pPr>
            <a:r>
              <a:rPr lang="en-US" sz="2000" dirty="0" smtClean="0"/>
              <a:t>Declarations	</a:t>
            </a:r>
          </a:p>
          <a:p>
            <a:pPr lvl="1">
              <a:buFont typeface="Lucida Grande"/>
              <a:buChar char="↦"/>
            </a:pPr>
            <a:r>
              <a:rPr lang="en-US" sz="2000" dirty="0" smtClean="0"/>
              <a:t>Types 		</a:t>
            </a:r>
          </a:p>
          <a:p>
            <a:pPr lvl="1">
              <a:buFont typeface="Lucida Grande"/>
              <a:buChar char="↦"/>
            </a:pPr>
            <a:r>
              <a:rPr lang="en-US" sz="2000" dirty="0" smtClean="0"/>
              <a:t>…</a:t>
            </a:r>
          </a:p>
          <a:p>
            <a:pPr lvl="1">
              <a:buFont typeface="Lucida Grande"/>
              <a:buChar char="↦"/>
            </a:pPr>
            <a:r>
              <a:rPr lang="en-US" sz="2000" b="1" dirty="0" smtClean="0"/>
              <a:t>Call expressions</a:t>
            </a:r>
            <a:endParaRPr lang="en-US" sz="1000" dirty="0" smtClean="0"/>
          </a:p>
          <a:p>
            <a:pPr marL="0" indent="0">
              <a:buNone/>
            </a:pPr>
            <a:endParaRPr lang="en-US" sz="1000" dirty="0" smtClean="0"/>
          </a:p>
          <a:p>
            <a:r>
              <a:rPr lang="en-US" sz="2400" dirty="0" smtClean="0"/>
              <a:t>General idea: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 smtClean="0"/>
              <a:t>Type-substitute (components)</a:t>
            </a:r>
          </a:p>
          <a:p>
            <a:pPr marL="1314450" lvl="2" indent="-457200"/>
            <a:r>
              <a:rPr lang="en-US" sz="1600" dirty="0" smtClean="0"/>
              <a:t>Pick up specialized implementations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 smtClean="0"/>
              <a:t>Return (rebuild)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734800" y="1489778"/>
            <a:ext cx="4228576" cy="200054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indent="-57150"/>
            <a:r>
              <a:rPr lang="en-US" sz="1400" u="sng" dirty="0" err="1" smtClean="0">
                <a:latin typeface="Courier"/>
                <a:cs typeface="Courier"/>
              </a:rPr>
              <a:t>SemaTemplateInstantiate.cpp</a:t>
            </a:r>
            <a:r>
              <a:rPr lang="en-US" sz="1400" dirty="0" smtClean="0">
                <a:latin typeface="Courier"/>
                <a:cs typeface="Courier"/>
              </a:rPr>
              <a:t>:</a:t>
            </a:r>
          </a:p>
          <a:p>
            <a:pPr indent="-57150"/>
            <a:r>
              <a:rPr lang="en-US" sz="1400" u="sng" dirty="0" err="1" smtClean="0">
                <a:latin typeface="Courier"/>
                <a:cs typeface="Courier"/>
              </a:rPr>
              <a:t>TreeTransform.cpp</a:t>
            </a:r>
            <a:r>
              <a:rPr lang="en-US" sz="1400" dirty="0" smtClean="0">
                <a:latin typeface="Courier"/>
                <a:cs typeface="Courier"/>
              </a:rPr>
              <a:t>:</a:t>
            </a:r>
          </a:p>
          <a:p>
            <a:pPr>
              <a:buFont typeface="Lucida Grande"/>
              <a:buChar char="↦"/>
            </a:pPr>
            <a:r>
              <a:rPr lang="en-US" sz="1600" dirty="0" smtClean="0"/>
              <a:t> </a:t>
            </a:r>
            <a:r>
              <a:rPr lang="en-US" sz="1600" dirty="0" err="1" smtClean="0"/>
              <a:t>TransformExpr</a:t>
            </a:r>
            <a:r>
              <a:rPr lang="en-US" sz="1600" dirty="0"/>
              <a:t>()</a:t>
            </a:r>
          </a:p>
          <a:p>
            <a:pPr>
              <a:buFont typeface="Lucida Grande"/>
              <a:buChar char="↦"/>
            </a:pPr>
            <a:r>
              <a:rPr lang="en-US" sz="1600" dirty="0" smtClean="0"/>
              <a:t> </a:t>
            </a:r>
            <a:r>
              <a:rPr lang="en-US" sz="1600" dirty="0" err="1" smtClean="0"/>
              <a:t>TransformStmt</a:t>
            </a:r>
            <a:r>
              <a:rPr lang="en-US" sz="1600" dirty="0"/>
              <a:t>()</a:t>
            </a:r>
          </a:p>
          <a:p>
            <a:pPr>
              <a:buFont typeface="Lucida Grande"/>
              <a:buChar char="↦"/>
            </a:pPr>
            <a:r>
              <a:rPr lang="en-US" sz="1600" dirty="0" smtClean="0"/>
              <a:t> </a:t>
            </a:r>
            <a:r>
              <a:rPr lang="en-US" sz="1600" dirty="0" err="1" smtClean="0"/>
              <a:t>TransformDecl</a:t>
            </a:r>
            <a:r>
              <a:rPr lang="en-US" sz="1600" dirty="0"/>
              <a:t>()</a:t>
            </a:r>
          </a:p>
          <a:p>
            <a:pPr>
              <a:buFont typeface="Lucida Grande"/>
              <a:buChar char="↦"/>
            </a:pPr>
            <a:r>
              <a:rPr lang="en-US" sz="1600" dirty="0" smtClean="0"/>
              <a:t> </a:t>
            </a:r>
            <a:r>
              <a:rPr lang="en-US" sz="1600" dirty="0" err="1" smtClean="0"/>
              <a:t>TransformType</a:t>
            </a:r>
            <a:r>
              <a:rPr lang="en-US" sz="1600" dirty="0"/>
              <a:t>()</a:t>
            </a:r>
          </a:p>
          <a:p>
            <a:pPr>
              <a:buFont typeface="Lucida Grande"/>
              <a:buChar char="↦"/>
            </a:pPr>
            <a:r>
              <a:rPr lang="en-US" sz="1600" dirty="0" smtClean="0"/>
              <a:t> …</a:t>
            </a:r>
            <a:endParaRPr lang="en-US" sz="1600" dirty="0"/>
          </a:p>
          <a:p>
            <a:pPr>
              <a:buFont typeface="Lucida Grande"/>
              <a:buChar char="↦"/>
            </a:pPr>
            <a:r>
              <a:rPr lang="en-US" sz="1600" b="1" dirty="0" smtClean="0"/>
              <a:t> </a:t>
            </a:r>
            <a:r>
              <a:rPr lang="en-US" sz="1600" b="1" dirty="0" err="1" smtClean="0"/>
              <a:t>TransformCallExpr</a:t>
            </a:r>
            <a:r>
              <a:rPr lang="en-US" sz="1600" b="1" dirty="0"/>
              <a:t>(</a:t>
            </a:r>
            <a:r>
              <a:rPr lang="en-US" sz="1600" b="1" dirty="0" smtClean="0"/>
              <a:t>)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097420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293" y="175860"/>
            <a:ext cx="8683262" cy="840140"/>
          </a:xfrm>
        </p:spPr>
        <p:txBody>
          <a:bodyPr/>
          <a:lstStyle/>
          <a:p>
            <a:r>
              <a:rPr lang="en-US" sz="4000" dirty="0" smtClean="0"/>
              <a:t>Transforming Entities in Clang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182" y="996524"/>
            <a:ext cx="8229600" cy="4525963"/>
          </a:xfrm>
        </p:spPr>
        <p:txBody>
          <a:bodyPr/>
          <a:lstStyle/>
          <a:p>
            <a:pPr>
              <a:buFont typeface="Lucida Grande"/>
              <a:buChar char="↳"/>
            </a:pPr>
            <a:r>
              <a:rPr lang="en-US" sz="2400" dirty="0" smtClean="0"/>
              <a:t>Transform entities </a:t>
            </a:r>
            <a:r>
              <a:rPr lang="en-US" sz="2400" dirty="0"/>
              <a:t>in </a:t>
            </a:r>
            <a:r>
              <a:rPr lang="en-US" sz="2400" dirty="0" smtClean="0"/>
              <a:t>each statement:</a:t>
            </a:r>
          </a:p>
          <a:p>
            <a:pPr marL="457200" lvl="1" indent="0">
              <a:buNone/>
            </a:pPr>
            <a:endParaRPr lang="en-US" sz="500" dirty="0" smtClean="0"/>
          </a:p>
          <a:p>
            <a:pPr lvl="1">
              <a:buFont typeface="Lucida Grande"/>
              <a:buChar char="↦"/>
            </a:pPr>
            <a:r>
              <a:rPr lang="en-US" sz="2000" dirty="0" smtClean="0"/>
              <a:t>Expressions	</a:t>
            </a:r>
          </a:p>
          <a:p>
            <a:pPr lvl="1">
              <a:buFont typeface="Lucida Grande"/>
              <a:buChar char="↦"/>
            </a:pPr>
            <a:r>
              <a:rPr lang="en-US" sz="2000" dirty="0" smtClean="0"/>
              <a:t>Statements	</a:t>
            </a:r>
          </a:p>
          <a:p>
            <a:pPr lvl="1">
              <a:buFont typeface="Lucida Grande"/>
              <a:buChar char="↦"/>
            </a:pPr>
            <a:r>
              <a:rPr lang="en-US" sz="2000" dirty="0" smtClean="0"/>
              <a:t>Declarations	</a:t>
            </a:r>
          </a:p>
          <a:p>
            <a:pPr lvl="1">
              <a:buFont typeface="Lucida Grande"/>
              <a:buChar char="↦"/>
            </a:pPr>
            <a:r>
              <a:rPr lang="en-US" sz="2000" dirty="0" smtClean="0"/>
              <a:t>Types 		</a:t>
            </a:r>
          </a:p>
          <a:p>
            <a:pPr lvl="1">
              <a:buFont typeface="Lucida Grande"/>
              <a:buChar char="↦"/>
            </a:pPr>
            <a:r>
              <a:rPr lang="en-US" sz="2000" dirty="0" smtClean="0"/>
              <a:t>…</a:t>
            </a:r>
          </a:p>
          <a:p>
            <a:pPr lvl="1">
              <a:buFont typeface="Lucida Grande"/>
              <a:buChar char="↦"/>
            </a:pPr>
            <a:r>
              <a:rPr lang="en-US" sz="2000" b="1" dirty="0" smtClean="0"/>
              <a:t>Call expressions</a:t>
            </a:r>
            <a:endParaRPr lang="en-US" sz="1000" dirty="0" smtClean="0"/>
          </a:p>
          <a:p>
            <a:pPr marL="0" indent="0">
              <a:buNone/>
            </a:pPr>
            <a:endParaRPr lang="en-US" sz="1000" dirty="0" smtClean="0"/>
          </a:p>
          <a:p>
            <a:r>
              <a:rPr lang="en-US" sz="2400" dirty="0" smtClean="0"/>
              <a:t>General idea: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 smtClean="0"/>
              <a:t>Type-substitute (components)</a:t>
            </a:r>
          </a:p>
          <a:p>
            <a:pPr marL="1314450" lvl="2" indent="-457200"/>
            <a:r>
              <a:rPr lang="en-US" sz="1600" dirty="0" smtClean="0"/>
              <a:t>Pick up specialized implementations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 smtClean="0"/>
              <a:t>Return (rebuild)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102622" y="5052193"/>
            <a:ext cx="4842933" cy="1330095"/>
          </a:xfrm>
          <a:prstGeom prst="roundRect">
            <a:avLst>
              <a:gd name="adj" fmla="val 4036"/>
            </a:avLst>
          </a:prstGeom>
          <a:solidFill>
            <a:schemeClr val="bg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int accumulate(…iterator first, ...) { </a:t>
            </a:r>
            <a:endParaRPr lang="en-US" sz="1600" dirty="0">
              <a:solidFill>
                <a:srgbClr val="000090"/>
              </a:solidFill>
              <a:latin typeface="Courier"/>
              <a:cs typeface="Courier"/>
            </a:endParaRP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 for 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(; first != last; ++first)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   </a:t>
            </a:r>
            <a:r>
              <a:rPr lang="en-US" sz="1600" dirty="0" err="1" smtClean="0">
                <a:solidFill>
                  <a:srgbClr val="000090"/>
                </a:solidFill>
                <a:latin typeface="Courier"/>
                <a:cs typeface="Courier"/>
              </a:rPr>
              <a:t>init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= 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bin_op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(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init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, *first);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 return 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init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;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}</a:t>
            </a:r>
            <a:endParaRPr lang="en-US" sz="1600" dirty="0">
              <a:solidFill>
                <a:srgbClr val="000090"/>
              </a:solidFill>
              <a:latin typeface="Courier"/>
              <a:cs typeface="Courier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372494" y="5354938"/>
            <a:ext cx="3960466" cy="790224"/>
          </a:xfrm>
          <a:prstGeom prst="rect">
            <a:avLst/>
          </a:prstGeom>
          <a:solidFill>
            <a:schemeClr val="tx2">
              <a:lumMod val="20000"/>
              <a:lumOff val="80000"/>
              <a:alpha val="25000"/>
            </a:schemeClr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4734800" y="1489778"/>
            <a:ext cx="4228576" cy="200054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indent="-57150"/>
            <a:r>
              <a:rPr lang="en-US" sz="1400" u="sng" dirty="0" err="1" smtClean="0">
                <a:latin typeface="Courier"/>
                <a:cs typeface="Courier"/>
              </a:rPr>
              <a:t>SemaTemplateInstantiate.cpp</a:t>
            </a:r>
            <a:r>
              <a:rPr lang="en-US" sz="1400" dirty="0" smtClean="0">
                <a:latin typeface="Courier"/>
                <a:cs typeface="Courier"/>
              </a:rPr>
              <a:t>:</a:t>
            </a:r>
          </a:p>
          <a:p>
            <a:pPr indent="-57150"/>
            <a:r>
              <a:rPr lang="en-US" sz="1400" u="sng" dirty="0" err="1" smtClean="0">
                <a:latin typeface="Courier"/>
                <a:cs typeface="Courier"/>
              </a:rPr>
              <a:t>TreeTransform.cpp</a:t>
            </a:r>
            <a:r>
              <a:rPr lang="en-US" sz="1400" dirty="0" smtClean="0">
                <a:latin typeface="Courier"/>
                <a:cs typeface="Courier"/>
              </a:rPr>
              <a:t>:</a:t>
            </a:r>
          </a:p>
          <a:p>
            <a:pPr>
              <a:buFont typeface="Lucida Grande"/>
              <a:buChar char="↦"/>
            </a:pPr>
            <a:r>
              <a:rPr lang="en-US" sz="1600" dirty="0" smtClean="0"/>
              <a:t> </a:t>
            </a:r>
            <a:r>
              <a:rPr lang="en-US" sz="1600" dirty="0" err="1" smtClean="0"/>
              <a:t>TransformExpr</a:t>
            </a:r>
            <a:r>
              <a:rPr lang="en-US" sz="1600" dirty="0"/>
              <a:t>()</a:t>
            </a:r>
          </a:p>
          <a:p>
            <a:pPr>
              <a:buFont typeface="Lucida Grande"/>
              <a:buChar char="↦"/>
            </a:pPr>
            <a:r>
              <a:rPr lang="en-US" sz="1600" dirty="0" smtClean="0"/>
              <a:t> </a:t>
            </a:r>
            <a:r>
              <a:rPr lang="en-US" sz="1600" dirty="0" err="1" smtClean="0"/>
              <a:t>TransformStmt</a:t>
            </a:r>
            <a:r>
              <a:rPr lang="en-US" sz="1600" dirty="0"/>
              <a:t>()</a:t>
            </a:r>
          </a:p>
          <a:p>
            <a:pPr>
              <a:buFont typeface="Lucida Grande"/>
              <a:buChar char="↦"/>
            </a:pPr>
            <a:r>
              <a:rPr lang="en-US" sz="1600" dirty="0" smtClean="0"/>
              <a:t> </a:t>
            </a:r>
            <a:r>
              <a:rPr lang="en-US" sz="1600" dirty="0" err="1" smtClean="0"/>
              <a:t>TransformDecl</a:t>
            </a:r>
            <a:r>
              <a:rPr lang="en-US" sz="1600" dirty="0"/>
              <a:t>()</a:t>
            </a:r>
          </a:p>
          <a:p>
            <a:pPr>
              <a:buFont typeface="Lucida Grande"/>
              <a:buChar char="↦"/>
            </a:pPr>
            <a:r>
              <a:rPr lang="en-US" sz="1600" dirty="0" smtClean="0"/>
              <a:t> </a:t>
            </a:r>
            <a:r>
              <a:rPr lang="en-US" sz="1600" dirty="0" err="1" smtClean="0"/>
              <a:t>TransformType</a:t>
            </a:r>
            <a:r>
              <a:rPr lang="en-US" sz="1600" dirty="0"/>
              <a:t>()</a:t>
            </a:r>
          </a:p>
          <a:p>
            <a:pPr>
              <a:buFont typeface="Lucida Grande"/>
              <a:buChar char="↦"/>
            </a:pPr>
            <a:r>
              <a:rPr lang="en-US" sz="1600" dirty="0" smtClean="0"/>
              <a:t> …</a:t>
            </a:r>
            <a:endParaRPr lang="en-US" sz="1600" dirty="0"/>
          </a:p>
          <a:p>
            <a:pPr>
              <a:buFont typeface="Lucida Grande"/>
              <a:buChar char="↦"/>
            </a:pPr>
            <a:r>
              <a:rPr lang="en-US" sz="1600" b="1" dirty="0" smtClean="0"/>
              <a:t> </a:t>
            </a:r>
            <a:r>
              <a:rPr lang="en-US" sz="1600" b="1" dirty="0" err="1" smtClean="0"/>
              <a:t>TransformCallExpr</a:t>
            </a:r>
            <a:r>
              <a:rPr lang="en-US" sz="1600" b="1" dirty="0"/>
              <a:t>(</a:t>
            </a:r>
            <a:r>
              <a:rPr lang="en-US" sz="1600" b="1" dirty="0" smtClean="0"/>
              <a:t>)</a:t>
            </a:r>
            <a:endParaRPr lang="en-US" sz="1600" dirty="0"/>
          </a:p>
        </p:txBody>
      </p:sp>
      <p:sp>
        <p:nvSpPr>
          <p:cNvPr id="9" name="Rounded Rectangle 8"/>
          <p:cNvSpPr/>
          <p:nvPr/>
        </p:nvSpPr>
        <p:spPr>
          <a:xfrm>
            <a:off x="4696177" y="1706288"/>
            <a:ext cx="4267199" cy="1638878"/>
          </a:xfrm>
          <a:prstGeom prst="roundRect">
            <a:avLst>
              <a:gd name="adj" fmla="val 4036"/>
            </a:avLst>
          </a:prstGeom>
          <a:solidFill>
            <a:schemeClr val="bg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template&lt;</a:t>
            </a:r>
            <a:r>
              <a:rPr lang="en-US" sz="1600" dirty="0" err="1" smtClean="0">
                <a:solidFill>
                  <a:srgbClr val="000090"/>
                </a:solidFill>
                <a:latin typeface="Courier"/>
                <a:cs typeface="Courier"/>
              </a:rPr>
              <a:t>typename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I, ...&gt;</a:t>
            </a: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T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accumulate(I first, ...) { </a:t>
            </a:r>
            <a:endParaRPr lang="en-US" sz="1600" dirty="0">
              <a:solidFill>
                <a:srgbClr val="000090"/>
              </a:solidFill>
              <a:latin typeface="Courier"/>
              <a:cs typeface="Courier"/>
            </a:endParaRP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 for 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(; 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first != last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; 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++first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)</a:t>
            </a:r>
          </a:p>
          <a:p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    </a:t>
            </a:r>
            <a:r>
              <a:rPr lang="en-US" sz="1600" b="1" dirty="0" err="1" smtClean="0">
                <a:solidFill>
                  <a:srgbClr val="000090"/>
                </a:solidFill>
                <a:latin typeface="Courier"/>
                <a:cs typeface="Courier"/>
              </a:rPr>
              <a:t>init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= </a:t>
            </a:r>
            <a:r>
              <a:rPr lang="en-US" sz="1600" b="1" dirty="0" err="1">
                <a:solidFill>
                  <a:srgbClr val="000090"/>
                </a:solidFill>
                <a:latin typeface="Courier"/>
                <a:cs typeface="Courier"/>
              </a:rPr>
              <a:t>bin_op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(</a:t>
            </a:r>
            <a:r>
              <a:rPr lang="en-US" sz="1600" b="1" dirty="0" err="1">
                <a:solidFill>
                  <a:srgbClr val="000090"/>
                </a:solidFill>
                <a:latin typeface="Courier"/>
                <a:cs typeface="Courier"/>
              </a:rPr>
              <a:t>init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, *first)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;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 return </a:t>
            </a:r>
            <a:r>
              <a:rPr lang="en-US" sz="1600" b="1" dirty="0" err="1">
                <a:solidFill>
                  <a:srgbClr val="000090"/>
                </a:solidFill>
                <a:latin typeface="Courier"/>
                <a:cs typeface="Courier"/>
              </a:rPr>
              <a:t>init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;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}</a:t>
            </a:r>
            <a:endParaRPr lang="en-US" sz="1600" dirty="0">
              <a:solidFill>
                <a:srgbClr val="000090"/>
              </a:solidFill>
              <a:latin typeface="Courier"/>
              <a:cs typeface="Courier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002910" y="2267679"/>
            <a:ext cx="3960466" cy="790224"/>
          </a:xfrm>
          <a:prstGeom prst="rect">
            <a:avLst/>
          </a:prstGeom>
          <a:solidFill>
            <a:schemeClr val="tx2">
              <a:lumMod val="20000"/>
              <a:lumOff val="80000"/>
              <a:alpha val="25000"/>
            </a:schemeClr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Down Arrow 15"/>
          <p:cNvSpPr/>
          <p:nvPr/>
        </p:nvSpPr>
        <p:spPr>
          <a:xfrm rot="20872677">
            <a:off x="7099059" y="3263428"/>
            <a:ext cx="361833" cy="1804847"/>
          </a:xfrm>
          <a:prstGeom prst="downArrow">
            <a:avLst>
              <a:gd name="adj1" fmla="val 36932"/>
              <a:gd name="adj2" fmla="val 47359"/>
            </a:avLst>
          </a:prstGeom>
          <a:solidFill>
            <a:schemeClr val="bg1">
              <a:lumMod val="65000"/>
            </a:scheme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6053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5" grpId="0" animBg="1"/>
      <p:bldP spid="9" grpId="0" animBg="1"/>
      <p:bldP spid="13" grpId="0" animBg="1"/>
      <p:bldP spid="16" grpId="0" animBg="1"/>
    </p:bld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293" y="175860"/>
            <a:ext cx="8683262" cy="840140"/>
          </a:xfrm>
        </p:spPr>
        <p:txBody>
          <a:bodyPr/>
          <a:lstStyle/>
          <a:p>
            <a:r>
              <a:rPr lang="en-US" sz="4000" dirty="0" smtClean="0"/>
              <a:t>Transforming Call Expressions in Clang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182" y="996524"/>
            <a:ext cx="8229600" cy="4525963"/>
          </a:xfrm>
        </p:spPr>
        <p:txBody>
          <a:bodyPr/>
          <a:lstStyle/>
          <a:p>
            <a:pPr>
              <a:buFont typeface="Lucida Grande"/>
              <a:buChar char="↳"/>
            </a:pPr>
            <a:r>
              <a:rPr lang="en-US" sz="2400" dirty="0" smtClean="0"/>
              <a:t>Transform call expressions:</a:t>
            </a:r>
          </a:p>
          <a:p>
            <a:pPr marL="457200" lvl="1" indent="0">
              <a:buNone/>
            </a:pPr>
            <a:endParaRPr lang="en-US" sz="2000" dirty="0" smtClean="0"/>
          </a:p>
          <a:p>
            <a:pPr marL="914400" lvl="1" indent="-457200">
              <a:buFont typeface="+mj-lt"/>
              <a:buAutoNum type="arabicPeriod"/>
            </a:pPr>
            <a:r>
              <a:rPr lang="en-US" sz="2000" dirty="0" smtClean="0"/>
              <a:t>Transform sub-expressions</a:t>
            </a:r>
          </a:p>
          <a:p>
            <a:pPr marL="1314450" lvl="2" indent="-457200"/>
            <a:r>
              <a:rPr lang="en-US" sz="1600" dirty="0" err="1" smtClean="0"/>
              <a:t>Callee</a:t>
            </a:r>
            <a:endParaRPr lang="en-US" sz="1600" dirty="0" smtClean="0"/>
          </a:p>
          <a:p>
            <a:pPr marL="1314450" lvl="2" indent="-457200"/>
            <a:r>
              <a:rPr lang="en-US" sz="1600" dirty="0" smtClean="0"/>
              <a:t>Call Arguments</a:t>
            </a:r>
          </a:p>
          <a:p>
            <a:pPr marL="457200" lvl="1" indent="0">
              <a:buNone/>
            </a:pPr>
            <a:endParaRPr lang="en-US" sz="2000" dirty="0" smtClean="0"/>
          </a:p>
          <a:p>
            <a:pPr marL="914400" lvl="1" indent="-457200">
              <a:buFont typeface="+mj-lt"/>
              <a:buAutoNum type="arabicPeriod"/>
            </a:pPr>
            <a:r>
              <a:rPr lang="en-US" sz="2000" dirty="0" smtClean="0"/>
              <a:t>Rebuild call expression</a:t>
            </a:r>
          </a:p>
          <a:p>
            <a:pPr marL="457200" lvl="1" indent="0">
              <a:buNone/>
            </a:pPr>
            <a:r>
              <a:rPr lang="en-US" sz="2000" dirty="0"/>
              <a:t>	</a:t>
            </a:r>
            <a:r>
              <a:rPr lang="en-US" sz="2000" dirty="0" smtClean="0"/>
              <a:t>== Check call expression</a:t>
            </a:r>
            <a:endParaRPr lang="en-US" sz="2000" dirty="0"/>
          </a:p>
          <a:p>
            <a:pPr marL="1314450" lvl="2" indent="-514350">
              <a:buFont typeface="Lucida Grande"/>
              <a:buChar char="↦"/>
            </a:pPr>
            <a:r>
              <a:rPr lang="en-US" sz="1600" dirty="0" smtClean="0"/>
              <a:t>Resolve</a:t>
            </a:r>
          </a:p>
          <a:p>
            <a:pPr marL="1314450" lvl="2" indent="-514350">
              <a:buFont typeface="Lucida Grande"/>
              <a:buChar char="↦"/>
            </a:pPr>
            <a:r>
              <a:rPr lang="en-US" sz="1600" dirty="0" smtClean="0"/>
              <a:t>Overload resolution</a:t>
            </a:r>
          </a:p>
          <a:p>
            <a:pPr marL="857250" lvl="2" indent="0">
              <a:buNone/>
            </a:pPr>
            <a:endParaRPr lang="en-US" sz="1600" dirty="0" smtClean="0"/>
          </a:p>
        </p:txBody>
      </p:sp>
      <p:sp>
        <p:nvSpPr>
          <p:cNvPr id="4" name="Rounded Rectangle 3"/>
          <p:cNvSpPr/>
          <p:nvPr/>
        </p:nvSpPr>
        <p:spPr>
          <a:xfrm>
            <a:off x="4120444" y="4630269"/>
            <a:ext cx="4881555" cy="1330095"/>
          </a:xfrm>
          <a:prstGeom prst="roundRect">
            <a:avLst>
              <a:gd name="adj" fmla="val 4036"/>
            </a:avLst>
          </a:prstGeom>
          <a:solidFill>
            <a:schemeClr val="bg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int accumulate(…iterator first, ...) { </a:t>
            </a:r>
            <a:endParaRPr lang="en-US" sz="1600" dirty="0">
              <a:solidFill>
                <a:srgbClr val="000090"/>
              </a:solidFill>
              <a:latin typeface="Courier"/>
              <a:cs typeface="Courier"/>
            </a:endParaRP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 for 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(; first != last; ++first)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   </a:t>
            </a:r>
            <a:r>
              <a:rPr lang="en-US" sz="1600" dirty="0" err="1" smtClean="0">
                <a:solidFill>
                  <a:srgbClr val="000090"/>
                </a:solidFill>
                <a:latin typeface="Courier"/>
                <a:cs typeface="Courier"/>
              </a:rPr>
              <a:t>init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= 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bin_op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(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init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, *first);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 return 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init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;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}</a:t>
            </a:r>
            <a:endParaRPr lang="en-US" sz="1600" dirty="0">
              <a:solidFill>
                <a:srgbClr val="000090"/>
              </a:solidFill>
              <a:latin typeface="Courier"/>
              <a:cs typeface="Courier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4696177" y="2055891"/>
            <a:ext cx="4267199" cy="1638879"/>
          </a:xfrm>
          <a:prstGeom prst="roundRect">
            <a:avLst>
              <a:gd name="adj" fmla="val 4036"/>
            </a:avLst>
          </a:prstGeom>
          <a:solidFill>
            <a:schemeClr val="bg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template&lt;</a:t>
            </a:r>
            <a:r>
              <a:rPr lang="en-US" sz="1600" dirty="0" err="1" smtClean="0">
                <a:solidFill>
                  <a:srgbClr val="000090"/>
                </a:solidFill>
                <a:latin typeface="Courier"/>
                <a:cs typeface="Courier"/>
              </a:rPr>
              <a:t>typename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I, ...&gt;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T accumulate(I first, ...) { </a:t>
            </a:r>
            <a:endParaRPr lang="en-US" sz="1600" dirty="0">
              <a:solidFill>
                <a:srgbClr val="000090"/>
              </a:solidFill>
              <a:latin typeface="Courier"/>
              <a:cs typeface="Courier"/>
            </a:endParaRP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 for 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(; 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first != last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; 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++first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)</a:t>
            </a:r>
          </a:p>
          <a:p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    </a:t>
            </a:r>
            <a:r>
              <a:rPr lang="en-US" sz="1600" b="1" dirty="0" err="1" smtClean="0">
                <a:solidFill>
                  <a:srgbClr val="000090"/>
                </a:solidFill>
                <a:latin typeface="Courier"/>
                <a:cs typeface="Courier"/>
              </a:rPr>
              <a:t>init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= </a:t>
            </a:r>
            <a:r>
              <a:rPr lang="en-US" sz="1600" b="1" dirty="0" err="1">
                <a:solidFill>
                  <a:srgbClr val="000090"/>
                </a:solidFill>
                <a:latin typeface="Courier"/>
                <a:cs typeface="Courier"/>
              </a:rPr>
              <a:t>bin_op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(</a:t>
            </a:r>
            <a:r>
              <a:rPr lang="en-US" sz="1600" b="1" dirty="0" err="1">
                <a:solidFill>
                  <a:srgbClr val="000090"/>
                </a:solidFill>
                <a:latin typeface="Courier"/>
                <a:cs typeface="Courier"/>
              </a:rPr>
              <a:t>init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, *first)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;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 return </a:t>
            </a:r>
            <a:r>
              <a:rPr lang="en-US" sz="1600" b="1" dirty="0" err="1">
                <a:solidFill>
                  <a:srgbClr val="000090"/>
                </a:solidFill>
                <a:latin typeface="Courier"/>
                <a:cs typeface="Courier"/>
              </a:rPr>
              <a:t>init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;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}</a:t>
            </a:r>
            <a:endParaRPr lang="en-US" sz="1600" dirty="0">
              <a:solidFill>
                <a:srgbClr val="000090"/>
              </a:solidFill>
              <a:latin typeface="Courier"/>
              <a:cs typeface="Courier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113822" y="2867281"/>
            <a:ext cx="2441222" cy="296334"/>
          </a:xfrm>
          <a:prstGeom prst="rect">
            <a:avLst/>
          </a:prstGeom>
          <a:solidFill>
            <a:schemeClr val="tx2">
              <a:lumMod val="20000"/>
              <a:lumOff val="80000"/>
              <a:alpha val="25000"/>
            </a:schemeClr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Down Arrow 15"/>
          <p:cNvSpPr/>
          <p:nvPr/>
        </p:nvSpPr>
        <p:spPr>
          <a:xfrm rot="20872677">
            <a:off x="7457496" y="3680224"/>
            <a:ext cx="361833" cy="931620"/>
          </a:xfrm>
          <a:prstGeom prst="downArrow">
            <a:avLst>
              <a:gd name="adj1" fmla="val 36932"/>
              <a:gd name="adj2" fmla="val 47359"/>
            </a:avLst>
          </a:prstGeom>
          <a:solidFill>
            <a:schemeClr val="bg1">
              <a:lumMod val="65000"/>
            </a:scheme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5540159" y="5197931"/>
            <a:ext cx="2441222" cy="296334"/>
          </a:xfrm>
          <a:prstGeom prst="rect">
            <a:avLst/>
          </a:prstGeom>
          <a:solidFill>
            <a:schemeClr val="tx2">
              <a:lumMod val="20000"/>
              <a:lumOff val="80000"/>
              <a:alpha val="25000"/>
            </a:schemeClr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4716979" y="1139278"/>
            <a:ext cx="4228576" cy="76944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indent="-57150"/>
            <a:r>
              <a:rPr lang="en-US" sz="1400" u="sng" dirty="0" err="1" smtClean="0">
                <a:latin typeface="Courier"/>
                <a:cs typeface="Courier"/>
              </a:rPr>
              <a:t>SemaTemplateInstantiate.cpp</a:t>
            </a:r>
            <a:r>
              <a:rPr lang="en-US" sz="1400" dirty="0" smtClean="0">
                <a:latin typeface="Courier"/>
                <a:cs typeface="Courier"/>
              </a:rPr>
              <a:t>:</a:t>
            </a:r>
          </a:p>
          <a:p>
            <a:pPr indent="-57150"/>
            <a:r>
              <a:rPr lang="en-US" sz="1400" u="sng" dirty="0" err="1" smtClean="0">
                <a:latin typeface="Courier"/>
                <a:cs typeface="Courier"/>
              </a:rPr>
              <a:t>TreeTransform.cpp</a:t>
            </a:r>
            <a:r>
              <a:rPr lang="en-US" sz="1400" dirty="0" smtClean="0">
                <a:latin typeface="Courier"/>
                <a:cs typeface="Courier"/>
              </a:rPr>
              <a:t>:</a:t>
            </a:r>
          </a:p>
          <a:p>
            <a:pPr>
              <a:buFont typeface="Lucida Grande"/>
              <a:buChar char="↦"/>
            </a:pPr>
            <a:r>
              <a:rPr lang="en-US" sz="1600" dirty="0" err="1" smtClean="0"/>
              <a:t>TransformCallExpr</a:t>
            </a:r>
            <a:r>
              <a:rPr lang="en-US" sz="1600" dirty="0"/>
              <a:t>(</a:t>
            </a:r>
            <a:r>
              <a:rPr lang="en-US" sz="1600" dirty="0" smtClean="0"/>
              <a:t>)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1350147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293" y="274638"/>
            <a:ext cx="8683262" cy="840140"/>
          </a:xfrm>
        </p:spPr>
        <p:txBody>
          <a:bodyPr/>
          <a:lstStyle/>
          <a:p>
            <a:r>
              <a:rPr lang="en-US" sz="4000" dirty="0" smtClean="0"/>
              <a:t>Type-checking Templates in Clang</a:t>
            </a:r>
            <a:endParaRPr lang="en-US" sz="4000" dirty="0"/>
          </a:p>
        </p:txBody>
      </p:sp>
      <p:grpSp>
        <p:nvGrpSpPr>
          <p:cNvPr id="6" name="Group 5"/>
          <p:cNvGrpSpPr/>
          <p:nvPr/>
        </p:nvGrpSpPr>
        <p:grpSpPr>
          <a:xfrm>
            <a:off x="462403" y="1377792"/>
            <a:ext cx="1371198" cy="916094"/>
            <a:chOff x="1183602" y="2354724"/>
            <a:chExt cx="1615380" cy="807690"/>
          </a:xfrm>
          <a:solidFill>
            <a:srgbClr val="EEECE1"/>
          </a:solidFill>
        </p:grpSpPr>
        <p:sp>
          <p:nvSpPr>
            <p:cNvPr id="7" name="Rounded Rectangle 6"/>
            <p:cNvSpPr/>
            <p:nvPr/>
          </p:nvSpPr>
          <p:spPr>
            <a:xfrm>
              <a:off x="1183602" y="2354724"/>
              <a:ext cx="1615380" cy="807690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rgbClr val="000090"/>
              </a:solidFill>
            </a:ln>
          </p:spPr>
          <p:style>
            <a:lnRef idx="0">
              <a:scrgbClr r="0" g="0" b="0"/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Rounded Rectangle 4"/>
            <p:cNvSpPr/>
            <p:nvPr/>
          </p:nvSpPr>
          <p:spPr>
            <a:xfrm>
              <a:off x="1207258" y="2378380"/>
              <a:ext cx="1568068" cy="760378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ctr" defTabSz="8001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kern="1200" dirty="0" smtClean="0">
                  <a:solidFill>
                    <a:srgbClr val="000090"/>
                  </a:solidFill>
                </a:rPr>
                <a:t>Parsing Template </a:t>
              </a:r>
              <a:r>
                <a:rPr lang="en-US" sz="2000" dirty="0">
                  <a:solidFill>
                    <a:srgbClr val="000090"/>
                  </a:solidFill>
                </a:rPr>
                <a:t>D</a:t>
              </a:r>
              <a:r>
                <a:rPr lang="en-US" sz="2000" kern="1200" dirty="0" smtClean="0">
                  <a:solidFill>
                    <a:srgbClr val="000090"/>
                  </a:solidFill>
                </a:rPr>
                <a:t>efinitions</a:t>
              </a:r>
              <a:endParaRPr lang="en-US" sz="2000" kern="1200" dirty="0">
                <a:solidFill>
                  <a:srgbClr val="000090"/>
                </a:solidFill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487191" y="4118109"/>
            <a:ext cx="1206714" cy="925973"/>
            <a:chOff x="1183602" y="2354724"/>
            <a:chExt cx="1615380" cy="807690"/>
          </a:xfrm>
          <a:solidFill>
            <a:srgbClr val="EEECE1"/>
          </a:solidFill>
        </p:grpSpPr>
        <p:sp>
          <p:nvSpPr>
            <p:cNvPr id="11" name="Rounded Rectangle 10"/>
            <p:cNvSpPr/>
            <p:nvPr/>
          </p:nvSpPr>
          <p:spPr>
            <a:xfrm>
              <a:off x="1183602" y="2354724"/>
              <a:ext cx="1615380" cy="807690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rgbClr val="000090"/>
              </a:solidFill>
            </a:ln>
          </p:spPr>
          <p:style>
            <a:lnRef idx="0">
              <a:scrgbClr r="0" g="0" b="0"/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Rounded Rectangle 4"/>
            <p:cNvSpPr/>
            <p:nvPr/>
          </p:nvSpPr>
          <p:spPr>
            <a:xfrm>
              <a:off x="1207258" y="2378380"/>
              <a:ext cx="1568068" cy="760378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ctr" defTabSz="8001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kern="1200" dirty="0" smtClean="0">
                  <a:solidFill>
                    <a:srgbClr val="000090"/>
                  </a:solidFill>
                </a:rPr>
                <a:t>Parsing </a:t>
              </a:r>
              <a:r>
                <a:rPr lang="en-US" sz="2000" dirty="0">
                  <a:solidFill>
                    <a:srgbClr val="000090"/>
                  </a:solidFill>
                </a:rPr>
                <a:t>T</a:t>
              </a:r>
              <a:r>
                <a:rPr lang="en-US" sz="2000" kern="1200" dirty="0" smtClean="0">
                  <a:solidFill>
                    <a:srgbClr val="000090"/>
                  </a:solidFill>
                </a:rPr>
                <a:t>emplate uses</a:t>
              </a:r>
              <a:endParaRPr lang="en-US" sz="2000" kern="1200" dirty="0">
                <a:solidFill>
                  <a:srgbClr val="000090"/>
                </a:solidFill>
              </a:endParaRPr>
            </a:p>
          </p:txBody>
        </p:sp>
      </p:grpSp>
      <p:sp>
        <p:nvSpPr>
          <p:cNvPr id="23" name="Down Arrow 22"/>
          <p:cNvSpPr/>
          <p:nvPr/>
        </p:nvSpPr>
        <p:spPr>
          <a:xfrm>
            <a:off x="833685" y="2368436"/>
            <a:ext cx="350932" cy="1706876"/>
          </a:xfrm>
          <a:prstGeom prst="downArrow">
            <a:avLst>
              <a:gd name="adj1" fmla="val 36932"/>
              <a:gd name="adj2" fmla="val 44433"/>
            </a:avLst>
          </a:prstGeom>
          <a:solidFill>
            <a:srgbClr val="40404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4" name="Group 23"/>
          <p:cNvGrpSpPr/>
          <p:nvPr/>
        </p:nvGrpSpPr>
        <p:grpSpPr>
          <a:xfrm>
            <a:off x="4195663" y="4324850"/>
            <a:ext cx="2302549" cy="1447986"/>
            <a:chOff x="5296194" y="2135689"/>
            <a:chExt cx="2227682" cy="1354044"/>
          </a:xfrm>
        </p:grpSpPr>
        <p:sp>
          <p:nvSpPr>
            <p:cNvPr id="25" name="Rectangle 24"/>
            <p:cNvSpPr/>
            <p:nvPr/>
          </p:nvSpPr>
          <p:spPr>
            <a:xfrm>
              <a:off x="5313461" y="2135689"/>
              <a:ext cx="2210415" cy="1336276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tx2">
                  <a:lumMod val="20000"/>
                  <a:lumOff val="80000"/>
                </a:schemeClr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5296194" y="2153458"/>
              <a:ext cx="2210415" cy="1336275"/>
            </a:xfrm>
            <a:prstGeom prst="rect">
              <a:avLst/>
            </a:prstGeom>
            <a:solidFill>
              <a:srgbClr val="D9D9D9"/>
            </a:solidFill>
            <a:ln>
              <a:solidFill>
                <a:srgbClr val="4F81BD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3340" tIns="53340" rIns="53340" bIns="53340" numCol="1" spcCol="1270" anchor="t" anchorCtr="0">
              <a:noAutofit/>
            </a:bodyPr>
            <a:lstStyle/>
            <a:p>
              <a:pPr marL="0" lvl="1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endParaRPr lang="en-US" sz="500" dirty="0" smtClean="0">
                <a:solidFill>
                  <a:srgbClr val="000000"/>
                </a:solidFill>
              </a:endParaRPr>
            </a:p>
            <a:p>
              <a:pPr marL="166878" lvl="1" indent="-285750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 typeface="Lucida Grande"/>
                <a:buChar char="↦"/>
              </a:pPr>
              <a:r>
                <a:rPr lang="en-US" sz="1600" dirty="0" smtClean="0">
                  <a:solidFill>
                    <a:srgbClr val="000000"/>
                  </a:solidFill>
                </a:rPr>
                <a:t>D</a:t>
              </a:r>
              <a:r>
                <a:rPr lang="en-US" sz="1600" kern="1200" dirty="0" smtClean="0">
                  <a:solidFill>
                    <a:srgbClr val="000000"/>
                  </a:solidFill>
                </a:rPr>
                <a:t>ependent:</a:t>
              </a:r>
              <a:r>
                <a:rPr lang="en-US" sz="1600" dirty="0" smtClean="0">
                  <a:solidFill>
                    <a:srgbClr val="000000"/>
                  </a:solidFill>
                  <a:sym typeface="Wingdings"/>
                </a:rPr>
                <a:t>  </a:t>
              </a:r>
              <a:r>
                <a:rPr lang="en-US" sz="1600" kern="1200" dirty="0" smtClean="0">
                  <a:solidFill>
                    <a:srgbClr val="000000"/>
                  </a:solidFill>
                  <a:sym typeface="Wingdings"/>
                </a:rPr>
                <a:t>Delay</a:t>
              </a:r>
              <a:r>
                <a:rPr lang="en-US" sz="1600" kern="1200" dirty="0" smtClean="0">
                  <a:solidFill>
                    <a:srgbClr val="000000"/>
                  </a:solidFill>
                </a:rPr>
                <a:t>.</a:t>
              </a:r>
              <a:endParaRPr lang="en-US" sz="1600" b="1" dirty="0">
                <a:solidFill>
                  <a:srgbClr val="000000"/>
                </a:solidFill>
              </a:endParaRPr>
            </a:p>
            <a:p>
              <a:pPr marL="0" lvl="1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endParaRPr lang="en-US" sz="500" b="1" dirty="0" smtClean="0">
                <a:solidFill>
                  <a:srgbClr val="000000"/>
                </a:solidFill>
              </a:endParaRPr>
            </a:p>
            <a:p>
              <a:pPr marL="166878" lvl="1" indent="-285750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 typeface="Lucida Grande"/>
                <a:buChar char="↦"/>
              </a:pPr>
              <a:r>
                <a:rPr lang="en-US" sz="1600" dirty="0" smtClean="0">
                  <a:solidFill>
                    <a:srgbClr val="000000"/>
                  </a:solidFill>
                </a:rPr>
                <a:t>Direct:</a:t>
              </a:r>
              <a:r>
                <a:rPr lang="en-US" sz="1600" dirty="0" smtClean="0">
                  <a:solidFill>
                    <a:srgbClr val="000000"/>
                  </a:solidFill>
                  <a:sym typeface="Wingdings"/>
                </a:rPr>
                <a:t>           Resolve.</a:t>
              </a:r>
            </a:p>
            <a:p>
              <a:pPr marL="0" lvl="1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endParaRPr lang="en-US" sz="500" dirty="0" smtClean="0">
                <a:solidFill>
                  <a:srgbClr val="000000"/>
                </a:solidFill>
                <a:sym typeface="Wingdings"/>
              </a:endParaRPr>
            </a:p>
            <a:p>
              <a:pPr marL="166878" lvl="1" indent="-285750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 typeface="Lucida Grande"/>
                <a:buChar char="↦"/>
              </a:pPr>
              <a:r>
                <a:rPr lang="en-US" sz="1600" dirty="0" smtClean="0">
                  <a:solidFill>
                    <a:srgbClr val="000000"/>
                  </a:solidFill>
                  <a:sym typeface="Wingdings"/>
                </a:rPr>
                <a:t>Object or Overloaded: </a:t>
              </a:r>
              <a:endParaRPr lang="en-US" sz="1600" dirty="0">
                <a:solidFill>
                  <a:srgbClr val="000000"/>
                </a:solidFill>
                <a:sym typeface="Wingdings"/>
              </a:endParaRPr>
            </a:p>
            <a:p>
              <a:pPr marL="0" lvl="1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sz="1600" b="1" dirty="0" smtClean="0">
                  <a:solidFill>
                    <a:srgbClr val="000000"/>
                  </a:solidFill>
                  <a:sym typeface="Wingdings"/>
                </a:rPr>
                <a:t>     Overload resolution</a:t>
              </a:r>
              <a:endParaRPr lang="en-US" sz="1600" dirty="0" smtClean="0">
                <a:solidFill>
                  <a:srgbClr val="000000"/>
                </a:solidFill>
                <a:sym typeface="Wingdings"/>
              </a:endParaRPr>
            </a:p>
          </p:txBody>
        </p:sp>
      </p:grpSp>
      <p:sp>
        <p:nvSpPr>
          <p:cNvPr id="28" name="Down Arrow 27"/>
          <p:cNvSpPr/>
          <p:nvPr/>
        </p:nvSpPr>
        <p:spPr>
          <a:xfrm rot="16200000">
            <a:off x="2167396" y="3946189"/>
            <a:ext cx="350932" cy="1297914"/>
          </a:xfrm>
          <a:prstGeom prst="downArrow">
            <a:avLst>
              <a:gd name="adj1" fmla="val 36932"/>
              <a:gd name="adj2" fmla="val 44433"/>
            </a:avLst>
          </a:prstGeom>
          <a:solidFill>
            <a:srgbClr val="40404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0" name="Down Arrow 69"/>
          <p:cNvSpPr/>
          <p:nvPr/>
        </p:nvSpPr>
        <p:spPr>
          <a:xfrm rot="10800000">
            <a:off x="7898405" y="4154755"/>
            <a:ext cx="350932" cy="978267"/>
          </a:xfrm>
          <a:prstGeom prst="downArrow">
            <a:avLst>
              <a:gd name="adj1" fmla="val 36932"/>
              <a:gd name="adj2" fmla="val 44433"/>
            </a:avLst>
          </a:prstGeom>
          <a:solidFill>
            <a:srgbClr val="40404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0" name="Group 39"/>
          <p:cNvGrpSpPr/>
          <p:nvPr/>
        </p:nvGrpSpPr>
        <p:grpSpPr>
          <a:xfrm>
            <a:off x="3033506" y="4112402"/>
            <a:ext cx="1162157" cy="916159"/>
            <a:chOff x="1183602" y="2354724"/>
            <a:chExt cx="1615380" cy="807690"/>
          </a:xfrm>
          <a:solidFill>
            <a:srgbClr val="EEECE1"/>
          </a:solidFill>
        </p:grpSpPr>
        <p:sp>
          <p:nvSpPr>
            <p:cNvPr id="41" name="Rounded Rectangle 40"/>
            <p:cNvSpPr/>
            <p:nvPr/>
          </p:nvSpPr>
          <p:spPr>
            <a:xfrm>
              <a:off x="1183602" y="2354724"/>
              <a:ext cx="1615380" cy="807690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rgbClr val="000090"/>
              </a:solidFill>
            </a:ln>
          </p:spPr>
          <p:style>
            <a:lnRef idx="0">
              <a:scrgbClr r="0" g="0" b="0"/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2" name="Rounded Rectangle 4"/>
            <p:cNvSpPr/>
            <p:nvPr/>
          </p:nvSpPr>
          <p:spPr>
            <a:xfrm>
              <a:off x="1207258" y="2378380"/>
              <a:ext cx="1568068" cy="760378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ctr" defTabSz="8001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dirty="0" smtClean="0">
                  <a:solidFill>
                    <a:srgbClr val="000090"/>
                  </a:solidFill>
                </a:rPr>
                <a:t>Check</a:t>
              </a:r>
              <a:r>
                <a:rPr lang="en-US" sz="2000" kern="1200" dirty="0" smtClean="0">
                  <a:solidFill>
                    <a:srgbClr val="000090"/>
                  </a:solidFill>
                </a:rPr>
                <a:t>ing </a:t>
              </a:r>
              <a:r>
                <a:rPr lang="en-US" sz="2000" dirty="0">
                  <a:solidFill>
                    <a:srgbClr val="000090"/>
                  </a:solidFill>
                </a:rPr>
                <a:t>T</a:t>
              </a:r>
              <a:r>
                <a:rPr lang="en-US" sz="2000" kern="1200" dirty="0" smtClean="0">
                  <a:solidFill>
                    <a:srgbClr val="000090"/>
                  </a:solidFill>
                </a:rPr>
                <a:t>emplate Uses</a:t>
              </a:r>
              <a:endParaRPr lang="en-US" sz="2000" kern="1200" dirty="0">
                <a:solidFill>
                  <a:srgbClr val="000090"/>
                </a:solidFill>
              </a:endParaRPr>
            </a:p>
          </p:txBody>
        </p:sp>
      </p:grpSp>
      <p:sp>
        <p:nvSpPr>
          <p:cNvPr id="43" name="Down Arrow 42"/>
          <p:cNvSpPr/>
          <p:nvPr/>
        </p:nvSpPr>
        <p:spPr>
          <a:xfrm rot="16200000">
            <a:off x="6631741" y="5003014"/>
            <a:ext cx="350932" cy="1014776"/>
          </a:xfrm>
          <a:prstGeom prst="downArrow">
            <a:avLst>
              <a:gd name="adj1" fmla="val 36932"/>
              <a:gd name="adj2" fmla="val 44433"/>
            </a:avLst>
          </a:prstGeom>
          <a:solidFill>
            <a:srgbClr val="40404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4" name="Group 43"/>
          <p:cNvGrpSpPr/>
          <p:nvPr/>
        </p:nvGrpSpPr>
        <p:grpSpPr>
          <a:xfrm>
            <a:off x="7314595" y="5133025"/>
            <a:ext cx="1437113" cy="651117"/>
            <a:chOff x="1183602" y="2354724"/>
            <a:chExt cx="1615380" cy="807690"/>
          </a:xfrm>
          <a:solidFill>
            <a:srgbClr val="EEECE1"/>
          </a:solidFill>
        </p:grpSpPr>
        <p:sp>
          <p:nvSpPr>
            <p:cNvPr id="45" name="Rounded Rectangle 44"/>
            <p:cNvSpPr/>
            <p:nvPr/>
          </p:nvSpPr>
          <p:spPr>
            <a:xfrm>
              <a:off x="1183602" y="2354724"/>
              <a:ext cx="1615380" cy="807690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rgbClr val="000090"/>
              </a:solidFill>
            </a:ln>
          </p:spPr>
          <p:style>
            <a:lnRef idx="0">
              <a:scrgbClr r="0" g="0" b="0"/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6" name="Rounded Rectangle 4"/>
            <p:cNvSpPr/>
            <p:nvPr/>
          </p:nvSpPr>
          <p:spPr>
            <a:xfrm>
              <a:off x="1207258" y="2378380"/>
              <a:ext cx="1568068" cy="760378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ctr" defTabSz="8001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dirty="0" smtClean="0">
                  <a:solidFill>
                    <a:srgbClr val="000090"/>
                  </a:solidFill>
                </a:rPr>
                <a:t>Overload Resolution</a:t>
              </a:r>
              <a:endParaRPr lang="en-US" sz="2000" kern="1200" dirty="0">
                <a:solidFill>
                  <a:srgbClr val="000090"/>
                </a:solidFill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7335640" y="3288030"/>
            <a:ext cx="1437113" cy="863281"/>
            <a:chOff x="1183602" y="2354724"/>
            <a:chExt cx="1615380" cy="807690"/>
          </a:xfrm>
          <a:solidFill>
            <a:srgbClr val="EEECE1"/>
          </a:solidFill>
        </p:grpSpPr>
        <p:sp>
          <p:nvSpPr>
            <p:cNvPr id="48" name="Rounded Rectangle 47"/>
            <p:cNvSpPr/>
            <p:nvPr/>
          </p:nvSpPr>
          <p:spPr>
            <a:xfrm>
              <a:off x="1183602" y="2354724"/>
              <a:ext cx="1615380" cy="807690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rgbClr val="000090"/>
              </a:solidFill>
            </a:ln>
          </p:spPr>
          <p:style>
            <a:lnRef idx="0">
              <a:scrgbClr r="0" g="0" b="0"/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9" name="Rounded Rectangle 4"/>
            <p:cNvSpPr/>
            <p:nvPr/>
          </p:nvSpPr>
          <p:spPr>
            <a:xfrm>
              <a:off x="1207258" y="2378380"/>
              <a:ext cx="1568068" cy="760378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ctr" defTabSz="8001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dirty="0" smtClean="0">
                  <a:solidFill>
                    <a:srgbClr val="000090"/>
                  </a:solidFill>
                </a:rPr>
                <a:t>Template Argument Deduction</a:t>
              </a:r>
              <a:endParaRPr lang="en-US" sz="2000" kern="1200" dirty="0">
                <a:solidFill>
                  <a:srgbClr val="000090"/>
                </a:solidFill>
              </a:endParaRPr>
            </a:p>
          </p:txBody>
        </p:sp>
      </p:grpSp>
      <p:sp>
        <p:nvSpPr>
          <p:cNvPr id="50" name="Down Arrow 49"/>
          <p:cNvSpPr/>
          <p:nvPr/>
        </p:nvSpPr>
        <p:spPr>
          <a:xfrm rot="10800000">
            <a:off x="7898405" y="2293886"/>
            <a:ext cx="350932" cy="968860"/>
          </a:xfrm>
          <a:prstGeom prst="downArrow">
            <a:avLst>
              <a:gd name="adj1" fmla="val 36932"/>
              <a:gd name="adj2" fmla="val 44433"/>
            </a:avLst>
          </a:prstGeom>
          <a:solidFill>
            <a:srgbClr val="40404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51" name="Group 50"/>
          <p:cNvGrpSpPr/>
          <p:nvPr/>
        </p:nvGrpSpPr>
        <p:grpSpPr>
          <a:xfrm>
            <a:off x="7261267" y="1411493"/>
            <a:ext cx="1655685" cy="863281"/>
            <a:chOff x="1183602" y="2354724"/>
            <a:chExt cx="1615380" cy="807690"/>
          </a:xfrm>
          <a:solidFill>
            <a:srgbClr val="EEECE1"/>
          </a:solidFill>
        </p:grpSpPr>
        <p:sp>
          <p:nvSpPr>
            <p:cNvPr id="52" name="Rounded Rectangle 51"/>
            <p:cNvSpPr/>
            <p:nvPr/>
          </p:nvSpPr>
          <p:spPr>
            <a:xfrm>
              <a:off x="1183602" y="2354724"/>
              <a:ext cx="1615380" cy="807690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rgbClr val="000090"/>
              </a:solidFill>
            </a:ln>
          </p:spPr>
          <p:style>
            <a:lnRef idx="0">
              <a:scrgbClr r="0" g="0" b="0"/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3" name="Rounded Rectangle 4"/>
            <p:cNvSpPr/>
            <p:nvPr/>
          </p:nvSpPr>
          <p:spPr>
            <a:xfrm>
              <a:off x="1207258" y="2378380"/>
              <a:ext cx="1568068" cy="760378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ctr" defTabSz="8001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dirty="0" smtClean="0">
                  <a:solidFill>
                    <a:srgbClr val="000090"/>
                  </a:solidFill>
                </a:rPr>
                <a:t>Creating Template Specialization</a:t>
              </a:r>
              <a:endParaRPr lang="en-US" sz="2000" kern="1200" dirty="0">
                <a:solidFill>
                  <a:srgbClr val="000090"/>
                </a:solidFill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3309114" y="1430605"/>
            <a:ext cx="1655685" cy="863281"/>
            <a:chOff x="1183602" y="2354724"/>
            <a:chExt cx="1615380" cy="807690"/>
          </a:xfrm>
          <a:solidFill>
            <a:srgbClr val="EEECE1"/>
          </a:solidFill>
        </p:grpSpPr>
        <p:sp>
          <p:nvSpPr>
            <p:cNvPr id="55" name="Rounded Rectangle 54"/>
            <p:cNvSpPr/>
            <p:nvPr/>
          </p:nvSpPr>
          <p:spPr>
            <a:xfrm>
              <a:off x="1183602" y="2354724"/>
              <a:ext cx="1615380" cy="807690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rgbClr val="000090"/>
              </a:solidFill>
            </a:ln>
          </p:spPr>
          <p:style>
            <a:lnRef idx="0">
              <a:scrgbClr r="0" g="0" b="0"/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6" name="Rounded Rectangle 4"/>
            <p:cNvSpPr/>
            <p:nvPr/>
          </p:nvSpPr>
          <p:spPr>
            <a:xfrm>
              <a:off x="1207258" y="2378380"/>
              <a:ext cx="1568068" cy="760378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ctr" defTabSz="8001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dirty="0" smtClean="0">
                  <a:solidFill>
                    <a:srgbClr val="000090"/>
                  </a:solidFill>
                </a:rPr>
                <a:t>Instantiating Template Specialization</a:t>
              </a:r>
              <a:endParaRPr lang="en-US" sz="2000" kern="1200" dirty="0">
                <a:solidFill>
                  <a:srgbClr val="000090"/>
                </a:solidFill>
              </a:endParaRPr>
            </a:p>
          </p:txBody>
        </p:sp>
      </p:grpSp>
      <p:sp>
        <p:nvSpPr>
          <p:cNvPr id="57" name="Down Arrow 56"/>
          <p:cNvSpPr/>
          <p:nvPr/>
        </p:nvSpPr>
        <p:spPr>
          <a:xfrm>
            <a:off x="3551354" y="2369621"/>
            <a:ext cx="350932" cy="1706876"/>
          </a:xfrm>
          <a:prstGeom prst="downArrow">
            <a:avLst>
              <a:gd name="adj1" fmla="val 36932"/>
              <a:gd name="adj2" fmla="val 44433"/>
            </a:avLst>
          </a:prstGeom>
          <a:solidFill>
            <a:srgbClr val="40404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8" name="Down Arrow 57"/>
          <p:cNvSpPr/>
          <p:nvPr/>
        </p:nvSpPr>
        <p:spPr>
          <a:xfrm rot="5400000">
            <a:off x="5995996" y="833782"/>
            <a:ext cx="243754" cy="2103968"/>
          </a:xfrm>
          <a:prstGeom prst="downArrow">
            <a:avLst>
              <a:gd name="adj1" fmla="val 77082"/>
              <a:gd name="adj2" fmla="val 44433"/>
            </a:avLst>
          </a:prstGeom>
          <a:solidFill>
            <a:schemeClr val="bg1">
              <a:lumMod val="85000"/>
            </a:schemeClr>
          </a:solidFill>
          <a:ln>
            <a:prstDash val="sysDot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2000" dirty="0" smtClean="0">
                <a:solidFill>
                  <a:srgbClr val="000000"/>
                </a:solidFill>
              </a:rPr>
              <a:t>Prototype</a:t>
            </a: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59" name="Down Arrow 58"/>
          <p:cNvSpPr/>
          <p:nvPr/>
        </p:nvSpPr>
        <p:spPr>
          <a:xfrm rot="16200000">
            <a:off x="2441493" y="1260018"/>
            <a:ext cx="243752" cy="1251493"/>
          </a:xfrm>
          <a:prstGeom prst="downArrow">
            <a:avLst>
              <a:gd name="adj1" fmla="val 69100"/>
              <a:gd name="adj2" fmla="val 44433"/>
            </a:avLst>
          </a:prstGeom>
          <a:solidFill>
            <a:schemeClr val="bg1">
              <a:lumMod val="85000"/>
            </a:schemeClr>
          </a:solidFill>
          <a:ln>
            <a:prstDash val="sysDot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Pattern</a:t>
            </a: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0217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40140"/>
          </a:xfrm>
        </p:spPr>
        <p:txBody>
          <a:bodyPr/>
          <a:lstStyle/>
          <a:p>
            <a:r>
              <a:rPr lang="en-US" sz="4000" dirty="0" smtClean="0"/>
              <a:t>Type-checking Templates in </a:t>
            </a:r>
            <a:r>
              <a:rPr lang="en-US" sz="4000" dirty="0" err="1" smtClean="0"/>
              <a:t>ConceptClang</a:t>
            </a:r>
            <a:endParaRPr lang="en-US" sz="4000" dirty="0"/>
          </a:p>
        </p:txBody>
      </p:sp>
      <p:grpSp>
        <p:nvGrpSpPr>
          <p:cNvPr id="6" name="Group 5"/>
          <p:cNvGrpSpPr/>
          <p:nvPr/>
        </p:nvGrpSpPr>
        <p:grpSpPr>
          <a:xfrm>
            <a:off x="462403" y="1377792"/>
            <a:ext cx="1371198" cy="916094"/>
            <a:chOff x="1183602" y="2354724"/>
            <a:chExt cx="1615380" cy="807690"/>
          </a:xfrm>
          <a:solidFill>
            <a:srgbClr val="EEECE1"/>
          </a:solidFill>
        </p:grpSpPr>
        <p:sp>
          <p:nvSpPr>
            <p:cNvPr id="7" name="Rounded Rectangle 6"/>
            <p:cNvSpPr/>
            <p:nvPr/>
          </p:nvSpPr>
          <p:spPr>
            <a:xfrm>
              <a:off x="1183602" y="2354724"/>
              <a:ext cx="1615380" cy="807690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rgbClr val="000090"/>
              </a:solidFill>
            </a:ln>
          </p:spPr>
          <p:style>
            <a:lnRef idx="0">
              <a:scrgbClr r="0" g="0" b="0"/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Rounded Rectangle 4"/>
            <p:cNvSpPr/>
            <p:nvPr/>
          </p:nvSpPr>
          <p:spPr>
            <a:xfrm>
              <a:off x="1207258" y="2378380"/>
              <a:ext cx="1568068" cy="760378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ctr" defTabSz="8001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kern="1200" dirty="0" smtClean="0">
                  <a:solidFill>
                    <a:srgbClr val="000090"/>
                  </a:solidFill>
                </a:rPr>
                <a:t>Parsing Template </a:t>
              </a:r>
              <a:r>
                <a:rPr lang="en-US" sz="2000" dirty="0">
                  <a:solidFill>
                    <a:srgbClr val="000090"/>
                  </a:solidFill>
                </a:rPr>
                <a:t>D</a:t>
              </a:r>
              <a:r>
                <a:rPr lang="en-US" sz="2000" kern="1200" dirty="0" smtClean="0">
                  <a:solidFill>
                    <a:srgbClr val="000090"/>
                  </a:solidFill>
                </a:rPr>
                <a:t>efinitions</a:t>
              </a:r>
              <a:endParaRPr lang="en-US" sz="2000" kern="1200" dirty="0">
                <a:solidFill>
                  <a:srgbClr val="000090"/>
                </a:solidFill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487191" y="4118109"/>
            <a:ext cx="1206714" cy="925973"/>
            <a:chOff x="1183602" y="2354724"/>
            <a:chExt cx="1615380" cy="807690"/>
          </a:xfrm>
          <a:solidFill>
            <a:schemeClr val="bg1">
              <a:lumMod val="50000"/>
            </a:schemeClr>
          </a:solidFill>
        </p:grpSpPr>
        <p:sp>
          <p:nvSpPr>
            <p:cNvPr id="11" name="Rounded Rectangle 10"/>
            <p:cNvSpPr/>
            <p:nvPr/>
          </p:nvSpPr>
          <p:spPr>
            <a:xfrm>
              <a:off x="1183602" y="2354724"/>
              <a:ext cx="1615380" cy="807690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rgbClr val="000090"/>
              </a:solidFill>
            </a:ln>
          </p:spPr>
          <p:style>
            <a:lnRef idx="0">
              <a:scrgbClr r="0" g="0" b="0"/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Rounded Rectangle 4"/>
            <p:cNvSpPr/>
            <p:nvPr/>
          </p:nvSpPr>
          <p:spPr>
            <a:xfrm>
              <a:off x="1207258" y="2378380"/>
              <a:ext cx="1568068" cy="760378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ctr" defTabSz="8001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kern="1200" dirty="0" smtClean="0">
                  <a:solidFill>
                    <a:schemeClr val="accent1">
                      <a:lumMod val="50000"/>
                    </a:schemeClr>
                  </a:solidFill>
                </a:rPr>
                <a:t>Parsing </a:t>
              </a:r>
              <a:r>
                <a:rPr lang="en-US" sz="2000" dirty="0">
                  <a:solidFill>
                    <a:schemeClr val="accent1">
                      <a:lumMod val="50000"/>
                    </a:schemeClr>
                  </a:solidFill>
                </a:rPr>
                <a:t>T</a:t>
              </a:r>
              <a:r>
                <a:rPr lang="en-US" sz="2000" kern="1200" dirty="0" smtClean="0">
                  <a:solidFill>
                    <a:schemeClr val="accent1">
                      <a:lumMod val="50000"/>
                    </a:schemeClr>
                  </a:solidFill>
                </a:rPr>
                <a:t>emplate uses</a:t>
              </a:r>
              <a:endParaRPr lang="en-US" sz="2000" kern="1200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</p:grpSp>
      <p:sp>
        <p:nvSpPr>
          <p:cNvPr id="23" name="Down Arrow 22"/>
          <p:cNvSpPr/>
          <p:nvPr/>
        </p:nvSpPr>
        <p:spPr>
          <a:xfrm>
            <a:off x="833685" y="2368436"/>
            <a:ext cx="350932" cy="1706876"/>
          </a:xfrm>
          <a:prstGeom prst="downArrow">
            <a:avLst>
              <a:gd name="adj1" fmla="val 36932"/>
              <a:gd name="adj2" fmla="val 44433"/>
            </a:avLst>
          </a:prstGeom>
          <a:solidFill>
            <a:srgbClr val="40404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Down Arrow 27"/>
          <p:cNvSpPr/>
          <p:nvPr/>
        </p:nvSpPr>
        <p:spPr>
          <a:xfrm rot="16200000">
            <a:off x="2167396" y="3946189"/>
            <a:ext cx="350932" cy="1297914"/>
          </a:xfrm>
          <a:prstGeom prst="downArrow">
            <a:avLst>
              <a:gd name="adj1" fmla="val 36932"/>
              <a:gd name="adj2" fmla="val 44433"/>
            </a:avLst>
          </a:prstGeom>
          <a:solidFill>
            <a:srgbClr val="40404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0" name="Down Arrow 69"/>
          <p:cNvSpPr/>
          <p:nvPr/>
        </p:nvSpPr>
        <p:spPr>
          <a:xfrm rot="10800000">
            <a:off x="7898405" y="4154755"/>
            <a:ext cx="350932" cy="978267"/>
          </a:xfrm>
          <a:prstGeom prst="downArrow">
            <a:avLst>
              <a:gd name="adj1" fmla="val 36932"/>
              <a:gd name="adj2" fmla="val 44433"/>
            </a:avLst>
          </a:prstGeom>
          <a:solidFill>
            <a:srgbClr val="40404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4" name="Group 43"/>
          <p:cNvGrpSpPr/>
          <p:nvPr/>
        </p:nvGrpSpPr>
        <p:grpSpPr>
          <a:xfrm>
            <a:off x="7314595" y="5133025"/>
            <a:ext cx="1437113" cy="651117"/>
            <a:chOff x="1183602" y="2354724"/>
            <a:chExt cx="1615380" cy="807690"/>
          </a:xfrm>
          <a:solidFill>
            <a:srgbClr val="EEECE1"/>
          </a:solidFill>
        </p:grpSpPr>
        <p:sp>
          <p:nvSpPr>
            <p:cNvPr id="45" name="Rounded Rectangle 44"/>
            <p:cNvSpPr/>
            <p:nvPr/>
          </p:nvSpPr>
          <p:spPr>
            <a:xfrm>
              <a:off x="1183602" y="2354724"/>
              <a:ext cx="1615380" cy="807690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rgbClr val="000090"/>
              </a:solidFill>
            </a:ln>
          </p:spPr>
          <p:style>
            <a:lnRef idx="0">
              <a:scrgbClr r="0" g="0" b="0"/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6" name="Rounded Rectangle 4"/>
            <p:cNvSpPr/>
            <p:nvPr/>
          </p:nvSpPr>
          <p:spPr>
            <a:xfrm>
              <a:off x="1207258" y="2378380"/>
              <a:ext cx="1568068" cy="760378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ctr" defTabSz="8001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dirty="0" smtClean="0">
                  <a:solidFill>
                    <a:srgbClr val="000090"/>
                  </a:solidFill>
                </a:rPr>
                <a:t>Overload Resolution</a:t>
              </a:r>
              <a:endParaRPr lang="en-US" sz="2000" kern="1200" dirty="0">
                <a:solidFill>
                  <a:srgbClr val="000090"/>
                </a:solidFill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7335640" y="3288030"/>
            <a:ext cx="1437113" cy="863281"/>
            <a:chOff x="1183602" y="2354724"/>
            <a:chExt cx="1615380" cy="807690"/>
          </a:xfrm>
          <a:solidFill>
            <a:srgbClr val="EEECE1"/>
          </a:solidFill>
        </p:grpSpPr>
        <p:sp>
          <p:nvSpPr>
            <p:cNvPr id="48" name="Rounded Rectangle 47"/>
            <p:cNvSpPr/>
            <p:nvPr/>
          </p:nvSpPr>
          <p:spPr>
            <a:xfrm>
              <a:off x="1183602" y="2354724"/>
              <a:ext cx="1615380" cy="807690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rgbClr val="000090"/>
              </a:solidFill>
            </a:ln>
          </p:spPr>
          <p:style>
            <a:lnRef idx="0">
              <a:scrgbClr r="0" g="0" b="0"/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9" name="Rounded Rectangle 4"/>
            <p:cNvSpPr/>
            <p:nvPr/>
          </p:nvSpPr>
          <p:spPr>
            <a:xfrm>
              <a:off x="1207258" y="2378380"/>
              <a:ext cx="1568068" cy="760378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ctr" defTabSz="8001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dirty="0" smtClean="0">
                  <a:solidFill>
                    <a:srgbClr val="000090"/>
                  </a:solidFill>
                </a:rPr>
                <a:t>Template Argument Deduction</a:t>
              </a:r>
              <a:endParaRPr lang="en-US" sz="2000" kern="1200" dirty="0">
                <a:solidFill>
                  <a:srgbClr val="000090"/>
                </a:solidFill>
              </a:endParaRPr>
            </a:p>
          </p:txBody>
        </p:sp>
      </p:grpSp>
      <p:sp>
        <p:nvSpPr>
          <p:cNvPr id="50" name="Down Arrow 49"/>
          <p:cNvSpPr/>
          <p:nvPr/>
        </p:nvSpPr>
        <p:spPr>
          <a:xfrm rot="10800000">
            <a:off x="7898405" y="2293886"/>
            <a:ext cx="350932" cy="968860"/>
          </a:xfrm>
          <a:prstGeom prst="downArrow">
            <a:avLst>
              <a:gd name="adj1" fmla="val 36932"/>
              <a:gd name="adj2" fmla="val 44433"/>
            </a:avLst>
          </a:prstGeom>
          <a:solidFill>
            <a:srgbClr val="40404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51" name="Group 50"/>
          <p:cNvGrpSpPr/>
          <p:nvPr/>
        </p:nvGrpSpPr>
        <p:grpSpPr>
          <a:xfrm>
            <a:off x="7261267" y="1411493"/>
            <a:ext cx="1655685" cy="863281"/>
            <a:chOff x="1183602" y="2354724"/>
            <a:chExt cx="1615380" cy="807690"/>
          </a:xfrm>
          <a:solidFill>
            <a:srgbClr val="7F7F7F"/>
          </a:solidFill>
        </p:grpSpPr>
        <p:sp>
          <p:nvSpPr>
            <p:cNvPr id="52" name="Rounded Rectangle 51"/>
            <p:cNvSpPr/>
            <p:nvPr/>
          </p:nvSpPr>
          <p:spPr>
            <a:xfrm>
              <a:off x="1183602" y="2354724"/>
              <a:ext cx="1615380" cy="807690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rgbClr val="000090"/>
              </a:solidFill>
            </a:ln>
          </p:spPr>
          <p:style>
            <a:lnRef idx="0">
              <a:scrgbClr r="0" g="0" b="0"/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3" name="Rounded Rectangle 4"/>
            <p:cNvSpPr/>
            <p:nvPr/>
          </p:nvSpPr>
          <p:spPr>
            <a:xfrm>
              <a:off x="1207258" y="2378380"/>
              <a:ext cx="1568068" cy="760378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ctr" defTabSz="8001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dirty="0" smtClean="0">
                  <a:solidFill>
                    <a:srgbClr val="254061"/>
                  </a:solidFill>
                </a:rPr>
                <a:t>Creating Template Specialization</a:t>
              </a:r>
              <a:endParaRPr lang="en-US" sz="2000" kern="1200" dirty="0">
                <a:solidFill>
                  <a:srgbClr val="254061"/>
                </a:solidFill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3309114" y="1430605"/>
            <a:ext cx="1655685" cy="863281"/>
            <a:chOff x="1183602" y="2354724"/>
            <a:chExt cx="1615380" cy="807690"/>
          </a:xfrm>
          <a:solidFill>
            <a:srgbClr val="EEECE1"/>
          </a:solidFill>
        </p:grpSpPr>
        <p:sp>
          <p:nvSpPr>
            <p:cNvPr id="55" name="Rounded Rectangle 54"/>
            <p:cNvSpPr/>
            <p:nvPr/>
          </p:nvSpPr>
          <p:spPr>
            <a:xfrm>
              <a:off x="1183602" y="2354724"/>
              <a:ext cx="1615380" cy="807690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rgbClr val="000090"/>
              </a:solidFill>
            </a:ln>
          </p:spPr>
          <p:style>
            <a:lnRef idx="0">
              <a:scrgbClr r="0" g="0" b="0"/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6" name="Rounded Rectangle 4"/>
            <p:cNvSpPr/>
            <p:nvPr/>
          </p:nvSpPr>
          <p:spPr>
            <a:xfrm>
              <a:off x="1207258" y="2378380"/>
              <a:ext cx="1568068" cy="760378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ctr" defTabSz="8001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dirty="0" smtClean="0">
                  <a:solidFill>
                    <a:srgbClr val="000090"/>
                  </a:solidFill>
                </a:rPr>
                <a:t>Instantiating Template Specialization</a:t>
              </a:r>
              <a:endParaRPr lang="en-US" sz="2000" kern="1200" dirty="0">
                <a:solidFill>
                  <a:srgbClr val="000090"/>
                </a:solidFill>
              </a:endParaRPr>
            </a:p>
          </p:txBody>
        </p:sp>
      </p:grpSp>
      <p:sp>
        <p:nvSpPr>
          <p:cNvPr id="57" name="Down Arrow 56"/>
          <p:cNvSpPr/>
          <p:nvPr/>
        </p:nvSpPr>
        <p:spPr>
          <a:xfrm>
            <a:off x="3551354" y="2369621"/>
            <a:ext cx="350932" cy="1706876"/>
          </a:xfrm>
          <a:prstGeom prst="downArrow">
            <a:avLst>
              <a:gd name="adj1" fmla="val 36932"/>
              <a:gd name="adj2" fmla="val 44433"/>
            </a:avLst>
          </a:prstGeom>
          <a:solidFill>
            <a:srgbClr val="40404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8" name="Down Arrow 57"/>
          <p:cNvSpPr/>
          <p:nvPr/>
        </p:nvSpPr>
        <p:spPr>
          <a:xfrm rot="5400000">
            <a:off x="5995996" y="833782"/>
            <a:ext cx="243754" cy="2103968"/>
          </a:xfrm>
          <a:prstGeom prst="downArrow">
            <a:avLst>
              <a:gd name="adj1" fmla="val 77082"/>
              <a:gd name="adj2" fmla="val 44433"/>
            </a:avLst>
          </a:prstGeom>
          <a:solidFill>
            <a:schemeClr val="bg1">
              <a:lumMod val="85000"/>
            </a:schemeClr>
          </a:solidFill>
          <a:ln>
            <a:prstDash val="sysDot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2000" dirty="0" smtClean="0">
                <a:solidFill>
                  <a:srgbClr val="000000"/>
                </a:solidFill>
              </a:rPr>
              <a:t>Prototype</a:t>
            </a: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59" name="Down Arrow 58"/>
          <p:cNvSpPr/>
          <p:nvPr/>
        </p:nvSpPr>
        <p:spPr>
          <a:xfrm rot="16200000">
            <a:off x="2441493" y="1260018"/>
            <a:ext cx="243752" cy="1251493"/>
          </a:xfrm>
          <a:prstGeom prst="downArrow">
            <a:avLst>
              <a:gd name="adj1" fmla="val 69100"/>
              <a:gd name="adj2" fmla="val 44433"/>
            </a:avLst>
          </a:prstGeom>
          <a:solidFill>
            <a:schemeClr val="bg1">
              <a:lumMod val="85000"/>
            </a:schemeClr>
          </a:solidFill>
          <a:ln>
            <a:prstDash val="sysDot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Pattern</a:t>
            </a:r>
            <a:endParaRPr lang="en-US" sz="2000" dirty="0">
              <a:solidFill>
                <a:schemeClr val="tx1"/>
              </a:solidFill>
            </a:endParaRPr>
          </a:p>
        </p:txBody>
      </p:sp>
      <p:grpSp>
        <p:nvGrpSpPr>
          <p:cNvPr id="35" name="Group 34"/>
          <p:cNvGrpSpPr/>
          <p:nvPr/>
        </p:nvGrpSpPr>
        <p:grpSpPr>
          <a:xfrm>
            <a:off x="4195663" y="4324850"/>
            <a:ext cx="2302549" cy="1447986"/>
            <a:chOff x="5296194" y="2135689"/>
            <a:chExt cx="2227682" cy="1354044"/>
          </a:xfrm>
        </p:grpSpPr>
        <p:sp>
          <p:nvSpPr>
            <p:cNvPr id="36" name="Rectangle 35"/>
            <p:cNvSpPr/>
            <p:nvPr/>
          </p:nvSpPr>
          <p:spPr>
            <a:xfrm>
              <a:off x="5313461" y="2135689"/>
              <a:ext cx="2210415" cy="1336276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tx2">
                  <a:lumMod val="20000"/>
                  <a:lumOff val="80000"/>
                </a:schemeClr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7" name="Rectangle 36"/>
            <p:cNvSpPr/>
            <p:nvPr/>
          </p:nvSpPr>
          <p:spPr>
            <a:xfrm>
              <a:off x="5296194" y="2153458"/>
              <a:ext cx="2210415" cy="1336275"/>
            </a:xfrm>
            <a:prstGeom prst="rect">
              <a:avLst/>
            </a:prstGeom>
            <a:solidFill>
              <a:srgbClr val="D9D9D9"/>
            </a:solidFill>
            <a:ln>
              <a:solidFill>
                <a:srgbClr val="4F81BD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3340" tIns="53340" rIns="53340" bIns="53340" numCol="1" spcCol="1270" anchor="t" anchorCtr="0">
              <a:noAutofit/>
            </a:bodyPr>
            <a:lstStyle/>
            <a:p>
              <a:pPr marL="0" lvl="1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endParaRPr lang="en-US" sz="500" dirty="0" smtClean="0">
                <a:solidFill>
                  <a:srgbClr val="000000"/>
                </a:solidFill>
              </a:endParaRPr>
            </a:p>
            <a:p>
              <a:pPr marL="166878" lvl="1" indent="-285750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 typeface="Lucida Grande"/>
                <a:buChar char="↦"/>
              </a:pPr>
              <a:r>
                <a:rPr lang="en-US" sz="1600" dirty="0" smtClean="0">
                  <a:solidFill>
                    <a:srgbClr val="000000"/>
                  </a:solidFill>
                </a:rPr>
                <a:t>D</a:t>
              </a:r>
              <a:r>
                <a:rPr lang="en-US" sz="1600" kern="1200" dirty="0" smtClean="0">
                  <a:solidFill>
                    <a:srgbClr val="000000"/>
                  </a:solidFill>
                </a:rPr>
                <a:t>ependent:</a:t>
              </a:r>
              <a:r>
                <a:rPr lang="en-US" sz="1600" dirty="0" smtClean="0">
                  <a:solidFill>
                    <a:srgbClr val="000000"/>
                  </a:solidFill>
                  <a:sym typeface="Wingdings"/>
                </a:rPr>
                <a:t>  </a:t>
              </a:r>
              <a:r>
                <a:rPr lang="en-US" sz="1600" kern="1200" dirty="0" smtClean="0">
                  <a:solidFill>
                    <a:srgbClr val="000000"/>
                  </a:solidFill>
                  <a:sym typeface="Wingdings"/>
                </a:rPr>
                <a:t>Delay</a:t>
              </a:r>
              <a:r>
                <a:rPr lang="en-US" sz="1600" kern="1200" dirty="0" smtClean="0">
                  <a:solidFill>
                    <a:srgbClr val="000000"/>
                  </a:solidFill>
                </a:rPr>
                <a:t>.</a:t>
              </a:r>
              <a:endParaRPr lang="en-US" sz="1600" b="1" dirty="0">
                <a:solidFill>
                  <a:srgbClr val="000000"/>
                </a:solidFill>
              </a:endParaRPr>
            </a:p>
            <a:p>
              <a:pPr marL="0" lvl="1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endParaRPr lang="en-US" sz="500" b="1" dirty="0" smtClean="0">
                <a:solidFill>
                  <a:srgbClr val="000000"/>
                </a:solidFill>
              </a:endParaRPr>
            </a:p>
            <a:p>
              <a:pPr marL="166878" lvl="1" indent="-285750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 typeface="Lucida Grande"/>
                <a:buChar char="↦"/>
              </a:pPr>
              <a:r>
                <a:rPr lang="en-US" sz="1600" dirty="0" smtClean="0">
                  <a:solidFill>
                    <a:srgbClr val="000000"/>
                  </a:solidFill>
                </a:rPr>
                <a:t>Direct:</a:t>
              </a:r>
              <a:r>
                <a:rPr lang="en-US" sz="1600" dirty="0" smtClean="0">
                  <a:solidFill>
                    <a:srgbClr val="000000"/>
                  </a:solidFill>
                  <a:sym typeface="Wingdings"/>
                </a:rPr>
                <a:t>           Resolve.</a:t>
              </a:r>
            </a:p>
            <a:p>
              <a:pPr marL="0" lvl="1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endParaRPr lang="en-US" sz="500" dirty="0" smtClean="0">
                <a:solidFill>
                  <a:srgbClr val="000000"/>
                </a:solidFill>
                <a:sym typeface="Wingdings"/>
              </a:endParaRPr>
            </a:p>
            <a:p>
              <a:pPr marL="166878" lvl="1" indent="-285750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 typeface="Lucida Grande"/>
                <a:buChar char="↦"/>
              </a:pPr>
              <a:r>
                <a:rPr lang="en-US" sz="1600" dirty="0" smtClean="0">
                  <a:solidFill>
                    <a:srgbClr val="000000"/>
                  </a:solidFill>
                  <a:sym typeface="Wingdings"/>
                </a:rPr>
                <a:t>Object or Overloaded: </a:t>
              </a:r>
              <a:endParaRPr lang="en-US" sz="1600" dirty="0">
                <a:solidFill>
                  <a:srgbClr val="000000"/>
                </a:solidFill>
                <a:sym typeface="Wingdings"/>
              </a:endParaRPr>
            </a:p>
            <a:p>
              <a:pPr marL="0" lvl="1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sz="1600" b="1" dirty="0" smtClean="0">
                  <a:solidFill>
                    <a:srgbClr val="000000"/>
                  </a:solidFill>
                  <a:sym typeface="Wingdings"/>
                </a:rPr>
                <a:t>     Overload resolution</a:t>
              </a:r>
              <a:endParaRPr lang="en-US" sz="1600" dirty="0" smtClean="0">
                <a:solidFill>
                  <a:srgbClr val="000000"/>
                </a:solidFill>
                <a:sym typeface="Wingdings"/>
              </a:endParaRPr>
            </a:p>
          </p:txBody>
        </p:sp>
      </p:grpSp>
      <p:sp>
        <p:nvSpPr>
          <p:cNvPr id="38" name="Down Arrow 37"/>
          <p:cNvSpPr/>
          <p:nvPr/>
        </p:nvSpPr>
        <p:spPr>
          <a:xfrm rot="16200000">
            <a:off x="6631741" y="5003014"/>
            <a:ext cx="350932" cy="1014776"/>
          </a:xfrm>
          <a:prstGeom prst="downArrow">
            <a:avLst>
              <a:gd name="adj1" fmla="val 36932"/>
              <a:gd name="adj2" fmla="val 44433"/>
            </a:avLst>
          </a:prstGeom>
          <a:solidFill>
            <a:srgbClr val="40404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9" name="Group 38"/>
          <p:cNvGrpSpPr/>
          <p:nvPr/>
        </p:nvGrpSpPr>
        <p:grpSpPr>
          <a:xfrm>
            <a:off x="3033506" y="4112402"/>
            <a:ext cx="1162157" cy="916159"/>
            <a:chOff x="1183602" y="2354724"/>
            <a:chExt cx="1615380" cy="807690"/>
          </a:xfrm>
          <a:solidFill>
            <a:srgbClr val="EEECE1"/>
          </a:solidFill>
        </p:grpSpPr>
        <p:sp>
          <p:nvSpPr>
            <p:cNvPr id="60" name="Rounded Rectangle 59"/>
            <p:cNvSpPr/>
            <p:nvPr/>
          </p:nvSpPr>
          <p:spPr>
            <a:xfrm>
              <a:off x="1183602" y="2354724"/>
              <a:ext cx="1615380" cy="807690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rgbClr val="000090"/>
              </a:solidFill>
            </a:ln>
          </p:spPr>
          <p:style>
            <a:lnRef idx="0">
              <a:scrgbClr r="0" g="0" b="0"/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1" name="Rounded Rectangle 4"/>
            <p:cNvSpPr/>
            <p:nvPr/>
          </p:nvSpPr>
          <p:spPr>
            <a:xfrm>
              <a:off x="1207258" y="2378380"/>
              <a:ext cx="1568068" cy="760378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ctr" defTabSz="8001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dirty="0" smtClean="0">
                  <a:solidFill>
                    <a:srgbClr val="000090"/>
                  </a:solidFill>
                </a:rPr>
                <a:t>Check</a:t>
              </a:r>
              <a:r>
                <a:rPr lang="en-US" sz="2000" kern="1200" dirty="0" smtClean="0">
                  <a:solidFill>
                    <a:srgbClr val="000090"/>
                  </a:solidFill>
                </a:rPr>
                <a:t>ing </a:t>
              </a:r>
              <a:r>
                <a:rPr lang="en-US" sz="2000" dirty="0">
                  <a:solidFill>
                    <a:srgbClr val="000090"/>
                  </a:solidFill>
                </a:rPr>
                <a:t>T</a:t>
              </a:r>
              <a:r>
                <a:rPr lang="en-US" sz="2000" kern="1200" dirty="0" smtClean="0">
                  <a:solidFill>
                    <a:srgbClr val="000090"/>
                  </a:solidFill>
                </a:rPr>
                <a:t>emplate </a:t>
              </a:r>
              <a:r>
                <a:rPr lang="en-US" sz="2000" dirty="0">
                  <a:solidFill>
                    <a:srgbClr val="000090"/>
                  </a:solidFill>
                </a:rPr>
                <a:t>U</a:t>
              </a:r>
              <a:r>
                <a:rPr lang="en-US" sz="2000" kern="1200" dirty="0" smtClean="0">
                  <a:solidFill>
                    <a:srgbClr val="000090"/>
                  </a:solidFill>
                </a:rPr>
                <a:t>ses</a:t>
              </a:r>
              <a:endParaRPr lang="en-US" sz="2000" kern="1200" dirty="0">
                <a:solidFill>
                  <a:srgbClr val="00009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001311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40140"/>
          </a:xfrm>
        </p:spPr>
        <p:txBody>
          <a:bodyPr/>
          <a:lstStyle/>
          <a:p>
            <a:r>
              <a:rPr lang="en-US" sz="4000" dirty="0" smtClean="0"/>
              <a:t>Type-checking Templates in </a:t>
            </a:r>
            <a:r>
              <a:rPr lang="en-US" sz="4000" dirty="0" err="1" smtClean="0"/>
              <a:t>ConceptClang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06311"/>
            <a:ext cx="8229600" cy="452596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Parsing constrained template definitions</a:t>
            </a:r>
          </a:p>
          <a:p>
            <a:pPr marL="0" indent="0">
              <a:buNone/>
            </a:pPr>
            <a:endParaRPr lang="en-US" sz="24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Checking template uses</a:t>
            </a:r>
          </a:p>
          <a:p>
            <a:pPr marL="514350" indent="-514350">
              <a:buFont typeface="+mj-lt"/>
              <a:buAutoNum type="arabicPeriod"/>
            </a:pPr>
            <a:endParaRPr lang="en-US" sz="2400" dirty="0"/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Overload resolution and template argument deduction</a:t>
            </a:r>
          </a:p>
          <a:p>
            <a:pPr marL="0" indent="0">
              <a:buNone/>
            </a:pPr>
            <a:endParaRPr lang="en-US" sz="24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Generating specialized implementations</a:t>
            </a:r>
          </a:p>
          <a:p>
            <a:pPr marL="914400" lvl="1" indent="-514350"/>
            <a:r>
              <a:rPr lang="en-US" sz="2000" dirty="0" smtClean="0"/>
              <a:t>At the end of parsing a translation unit.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0510178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40140"/>
          </a:xfrm>
        </p:spPr>
        <p:txBody>
          <a:bodyPr/>
          <a:lstStyle/>
          <a:p>
            <a:r>
              <a:rPr lang="en-US" sz="4000" dirty="0" smtClean="0"/>
              <a:t>Type-checking Templates in </a:t>
            </a:r>
            <a:r>
              <a:rPr lang="en-US" sz="4000" dirty="0" err="1" smtClean="0"/>
              <a:t>ConceptClang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9644" y="1094431"/>
            <a:ext cx="8229600" cy="452596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Parsing constrained template definitions</a:t>
            </a:r>
          </a:p>
          <a:p>
            <a:pPr marL="0" indent="0">
              <a:buNone/>
            </a:pPr>
            <a:r>
              <a:rPr lang="en-US" sz="1000" dirty="0" smtClean="0"/>
              <a:t>	</a:t>
            </a:r>
          </a:p>
          <a:p>
            <a:pPr marL="914400" lvl="1" indent="-514350"/>
            <a:r>
              <a:rPr lang="en-US" sz="2000" dirty="0" smtClean="0"/>
              <a:t>Parsing constraints specifications</a:t>
            </a:r>
          </a:p>
          <a:p>
            <a:pPr marL="1314450" lvl="2" indent="-514350"/>
            <a:r>
              <a:rPr lang="en-US" sz="2000" dirty="0"/>
              <a:t>i</a:t>
            </a:r>
            <a:r>
              <a:rPr lang="en-US" sz="2000" dirty="0" smtClean="0"/>
              <a:t>nto concept model archetypes</a:t>
            </a:r>
          </a:p>
          <a:p>
            <a:pPr marL="400050" lvl="1" indent="0">
              <a:buNone/>
            </a:pPr>
            <a:endParaRPr lang="en-US" sz="2000" dirty="0" smtClean="0"/>
          </a:p>
          <a:p>
            <a:pPr marL="914400" lvl="1" indent="-514350"/>
            <a:r>
              <a:rPr lang="en-US" sz="2000" dirty="0"/>
              <a:t>Two-stage </a:t>
            </a:r>
            <a:r>
              <a:rPr lang="en-US" sz="2000" dirty="0" smtClean="0"/>
              <a:t>name lookup:</a:t>
            </a:r>
            <a:endParaRPr lang="en-US" sz="2000" dirty="0"/>
          </a:p>
          <a:p>
            <a:pPr marL="1314450" lvl="2" indent="-514350">
              <a:buFont typeface="+mj-lt"/>
              <a:buAutoNum type="arabicPeriod"/>
            </a:pPr>
            <a:r>
              <a:rPr lang="en-US" sz="1600" dirty="0"/>
              <a:t>L</a:t>
            </a:r>
            <a:r>
              <a:rPr lang="en-US" sz="1600" dirty="0" smtClean="0"/>
              <a:t>ookup in </a:t>
            </a:r>
            <a:r>
              <a:rPr lang="en-US" sz="1600" dirty="0"/>
              <a:t>restricted scope</a:t>
            </a:r>
            <a:endParaRPr lang="en-US" sz="600" dirty="0"/>
          </a:p>
          <a:p>
            <a:pPr marL="1314450" lvl="2" indent="-514350">
              <a:buFont typeface="+mj-lt"/>
              <a:buAutoNum type="arabicPeriod"/>
            </a:pPr>
            <a:r>
              <a:rPr lang="en-US" sz="1600" dirty="0" smtClean="0"/>
              <a:t>Lookup in parent </a:t>
            </a:r>
            <a:r>
              <a:rPr lang="en-US" sz="1600" dirty="0"/>
              <a:t>scope of</a:t>
            </a:r>
          </a:p>
          <a:p>
            <a:pPr marL="1257300" lvl="3" indent="0">
              <a:buNone/>
            </a:pPr>
            <a:r>
              <a:rPr lang="en-US" sz="1600" dirty="0" smtClean="0"/>
              <a:t> outermost </a:t>
            </a:r>
            <a:r>
              <a:rPr lang="en-US" sz="1600" dirty="0"/>
              <a:t>restricted </a:t>
            </a:r>
            <a:r>
              <a:rPr lang="en-US" sz="1600" dirty="0" smtClean="0"/>
              <a:t>scope</a:t>
            </a:r>
            <a:endParaRPr lang="en-US" sz="1600" dirty="0"/>
          </a:p>
        </p:txBody>
      </p:sp>
      <p:sp>
        <p:nvSpPr>
          <p:cNvPr id="4" name="Rounded Rectangle 3"/>
          <p:cNvSpPr/>
          <p:nvPr/>
        </p:nvSpPr>
        <p:spPr>
          <a:xfrm>
            <a:off x="4830601" y="4738926"/>
            <a:ext cx="4129955" cy="1786696"/>
          </a:xfrm>
          <a:prstGeom prst="roundRect">
            <a:avLst>
              <a:gd name="adj" fmla="val 4036"/>
            </a:avLst>
          </a:prstGeom>
          <a:solidFill>
            <a:schemeClr val="bg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template&lt;</a:t>
            </a:r>
            <a:r>
              <a:rPr lang="en-US" sz="1600" dirty="0" err="1" smtClean="0">
                <a:solidFill>
                  <a:srgbClr val="000090"/>
                </a:solidFill>
                <a:latin typeface="Courier"/>
                <a:cs typeface="Courier"/>
              </a:rPr>
              <a:t>typename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I, ...&gt;</a:t>
            </a: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r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equires (I first, ...)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T accumulate(...) { </a:t>
            </a:r>
            <a:endParaRPr lang="en-US" sz="1600" dirty="0">
              <a:solidFill>
                <a:srgbClr val="000090"/>
              </a:solidFill>
              <a:latin typeface="Courier"/>
              <a:cs typeface="Courier"/>
            </a:endParaRP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 for 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(; first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 != 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last; 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++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first)</a:t>
            </a:r>
          </a:p>
          <a:p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    </a:t>
            </a:r>
            <a:r>
              <a:rPr lang="en-US" sz="1600" dirty="0" err="1" smtClean="0">
                <a:solidFill>
                  <a:srgbClr val="000090"/>
                </a:solidFill>
                <a:latin typeface="Courier"/>
                <a:cs typeface="Courier"/>
              </a:rPr>
              <a:t>init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= 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bin_op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(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init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, *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first);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 return 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init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;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}</a:t>
            </a:r>
            <a:endParaRPr lang="en-US" sz="1600" dirty="0">
              <a:solidFill>
                <a:srgbClr val="000090"/>
              </a:solidFill>
              <a:latin typeface="Courier"/>
              <a:cs typeface="Courier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915424" y="5087054"/>
            <a:ext cx="3753400" cy="268111"/>
          </a:xfrm>
          <a:prstGeom prst="rect">
            <a:avLst/>
          </a:prstGeom>
          <a:solidFill>
            <a:schemeClr val="tx2">
              <a:lumMod val="20000"/>
              <a:lumOff val="80000"/>
              <a:alpha val="25000"/>
            </a:schemeClr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4915424" y="2020061"/>
            <a:ext cx="4228576" cy="82278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indent="-57150"/>
            <a:r>
              <a:rPr lang="en-US" sz="1400" u="sng" dirty="0" err="1">
                <a:latin typeface="Courier"/>
                <a:cs typeface="Courier"/>
              </a:rPr>
              <a:t>ParseTemplate.cpp</a:t>
            </a:r>
            <a:r>
              <a:rPr lang="en-US" sz="1400" dirty="0">
                <a:latin typeface="Courier"/>
                <a:cs typeface="Courier"/>
              </a:rPr>
              <a:t>:</a:t>
            </a:r>
            <a:endParaRPr lang="en-US" sz="1400" dirty="0"/>
          </a:p>
          <a:p>
            <a:pPr marL="285750" lvl="1" indent="-342900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Lucida Grande"/>
              <a:buChar char="→"/>
            </a:pPr>
            <a:r>
              <a:rPr lang="en-US" sz="1600" dirty="0" err="1"/>
              <a:t>ParseTemplateDeclarationOrSpecialization</a:t>
            </a:r>
            <a:r>
              <a:rPr lang="en-US" sz="1600" dirty="0"/>
              <a:t>()</a:t>
            </a:r>
          </a:p>
          <a:p>
            <a:pPr marL="285750" lvl="1" indent="-342900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Lucida Grande"/>
              <a:buChar char="↳"/>
            </a:pPr>
            <a:r>
              <a:rPr lang="en-US" sz="1600" dirty="0" err="1"/>
              <a:t>ParseSingleDeclarationAfterTemplate</a:t>
            </a:r>
            <a:r>
              <a:rPr lang="en-US" sz="1600" dirty="0"/>
              <a:t>(</a:t>
            </a:r>
            <a:r>
              <a:rPr lang="en-US" sz="1600" dirty="0" smtClean="0"/>
              <a:t>)</a:t>
            </a:r>
            <a:endParaRPr lang="en-US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4915424" y="3142925"/>
            <a:ext cx="4228576" cy="79201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indent="-57150"/>
            <a:r>
              <a:rPr lang="en-US" sz="1400" u="sng" dirty="0" err="1" smtClean="0">
                <a:latin typeface="Courier"/>
                <a:cs typeface="Courier"/>
              </a:rPr>
              <a:t>SemaLookup.cpp</a:t>
            </a:r>
            <a:r>
              <a:rPr lang="en-US" sz="1400" dirty="0">
                <a:latin typeface="Courier"/>
                <a:cs typeface="Courier"/>
              </a:rPr>
              <a:t>:</a:t>
            </a:r>
            <a:endParaRPr lang="en-US" sz="1400" dirty="0"/>
          </a:p>
          <a:p>
            <a:pPr marL="285750" lvl="1" indent="-342900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Lucida Grande"/>
              <a:buChar char="→"/>
            </a:pPr>
            <a:r>
              <a:rPr lang="en-US" sz="1600" dirty="0" err="1" smtClean="0"/>
              <a:t>CppLookupName</a:t>
            </a:r>
            <a:r>
              <a:rPr lang="en-US" sz="1600" dirty="0" smtClean="0"/>
              <a:t>(</a:t>
            </a:r>
            <a:r>
              <a:rPr lang="en-US" sz="1600" dirty="0"/>
              <a:t>)</a:t>
            </a:r>
          </a:p>
          <a:p>
            <a:pPr marL="285750" lvl="1" indent="-342900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Lucida Grande"/>
              <a:buChar char="↳"/>
            </a:pPr>
            <a:r>
              <a:rPr lang="en-US" sz="1600" dirty="0" err="1" smtClean="0"/>
              <a:t>LookupQualifiedName</a:t>
            </a:r>
            <a:r>
              <a:rPr lang="en-US" sz="1600" dirty="0" smtClean="0"/>
              <a:t>()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833773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40140"/>
          </a:xfrm>
        </p:spPr>
        <p:txBody>
          <a:bodyPr/>
          <a:lstStyle/>
          <a:p>
            <a:r>
              <a:rPr lang="en-US" sz="4000" dirty="0" smtClean="0"/>
              <a:t>Type-checking Templates in </a:t>
            </a:r>
            <a:r>
              <a:rPr lang="en-US" sz="4000" dirty="0" err="1" smtClean="0"/>
              <a:t>ConceptClang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5533" y="1106311"/>
            <a:ext cx="8229600" cy="4525963"/>
          </a:xfrm>
        </p:spPr>
        <p:txBody>
          <a:bodyPr/>
          <a:lstStyle/>
          <a:p>
            <a:pPr marL="457200" indent="-457200">
              <a:buFont typeface="+mj-lt"/>
              <a:buAutoNum type="arabicPeriod" startAt="2"/>
            </a:pPr>
            <a:r>
              <a:rPr lang="en-US" sz="2400" dirty="0" smtClean="0"/>
              <a:t>Checking template uses</a:t>
            </a:r>
          </a:p>
          <a:p>
            <a:pPr marL="914400" lvl="1" indent="-514350"/>
            <a:r>
              <a:rPr lang="en-US" sz="2000" dirty="0" smtClean="0"/>
              <a:t>No delay of dependent entity references</a:t>
            </a:r>
          </a:p>
          <a:p>
            <a:pPr marL="914400" lvl="1" indent="-514350"/>
            <a:r>
              <a:rPr lang="en-US" sz="2000" dirty="0" smtClean="0"/>
              <a:t>Two-stage entity reference checking:</a:t>
            </a:r>
          </a:p>
          <a:p>
            <a:pPr marL="1314450" lvl="2" indent="-514350">
              <a:buFont typeface="+mj-lt"/>
              <a:buAutoNum type="arabicPeriod"/>
            </a:pPr>
            <a:r>
              <a:rPr lang="en-US" sz="1800" dirty="0" smtClean="0"/>
              <a:t>Entities in restricted scope</a:t>
            </a:r>
          </a:p>
          <a:p>
            <a:pPr marL="1314450" lvl="2" indent="-514350">
              <a:buFont typeface="+mj-lt"/>
              <a:buAutoNum type="arabicPeriod"/>
            </a:pPr>
            <a:r>
              <a:rPr lang="en-US" sz="1800" dirty="0" smtClean="0"/>
              <a:t>Entities out of restricted scope</a:t>
            </a:r>
          </a:p>
          <a:p>
            <a:pPr marL="800100" lvl="2" indent="0">
              <a:buNone/>
            </a:pPr>
            <a:r>
              <a:rPr lang="en-US" sz="1800" dirty="0"/>
              <a:t>		</a:t>
            </a:r>
            <a:r>
              <a:rPr lang="en-US" sz="1800" dirty="0" smtClean="0">
                <a:sym typeface="Wingdings"/>
              </a:rPr>
              <a:t></a:t>
            </a:r>
            <a:r>
              <a:rPr lang="en-US" sz="1800" dirty="0" smtClean="0"/>
              <a:t> </a:t>
            </a:r>
            <a:r>
              <a:rPr lang="en-US" sz="1600" dirty="0" smtClean="0"/>
              <a:t>Repeat from parent scope of</a:t>
            </a:r>
          </a:p>
          <a:p>
            <a:pPr marL="1257300" lvl="3" indent="0">
              <a:buNone/>
            </a:pPr>
            <a:r>
              <a:rPr lang="en-US" sz="1600" dirty="0"/>
              <a:t>	 </a:t>
            </a:r>
            <a:r>
              <a:rPr lang="en-US" sz="1600" dirty="0" smtClean="0"/>
              <a:t>     outermost restricted scope</a:t>
            </a:r>
          </a:p>
          <a:p>
            <a:pPr marL="400050" lvl="1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400" dirty="0" smtClean="0"/>
          </a:p>
        </p:txBody>
      </p:sp>
      <p:sp>
        <p:nvSpPr>
          <p:cNvPr id="4" name="Rounded Rectangle 3"/>
          <p:cNvSpPr/>
          <p:nvPr/>
        </p:nvSpPr>
        <p:spPr>
          <a:xfrm>
            <a:off x="4830601" y="4738926"/>
            <a:ext cx="4129955" cy="1786696"/>
          </a:xfrm>
          <a:prstGeom prst="roundRect">
            <a:avLst>
              <a:gd name="adj" fmla="val 4036"/>
            </a:avLst>
          </a:prstGeom>
          <a:solidFill>
            <a:schemeClr val="bg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t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emplate&lt;</a:t>
            </a:r>
            <a:r>
              <a:rPr lang="en-US" sz="1600" dirty="0" err="1" smtClean="0">
                <a:solidFill>
                  <a:srgbClr val="000090"/>
                </a:solidFill>
                <a:latin typeface="Courier"/>
                <a:cs typeface="Courier"/>
              </a:rPr>
              <a:t>typename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I, ...&gt;</a:t>
            </a: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r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equires (</a:t>
            </a:r>
            <a:r>
              <a:rPr lang="en-US" sz="1600" dirty="0" err="1" smtClean="0">
                <a:solidFill>
                  <a:srgbClr val="000090"/>
                </a:solidFill>
                <a:latin typeface="Courier"/>
                <a:cs typeface="Courier"/>
              </a:rPr>
              <a:t>InputIterator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&lt;I&gt;, ...)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T accumulate(I first, ...) { </a:t>
            </a:r>
            <a:endParaRPr lang="en-US" sz="1600" dirty="0">
              <a:solidFill>
                <a:srgbClr val="000090"/>
              </a:solidFill>
              <a:latin typeface="Courier"/>
              <a:cs typeface="Courier"/>
            </a:endParaRP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 for 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(; first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 != 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last; 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++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first)</a:t>
            </a:r>
          </a:p>
          <a:p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    </a:t>
            </a:r>
            <a:r>
              <a:rPr lang="en-US" sz="1600" dirty="0" err="1" smtClean="0">
                <a:solidFill>
                  <a:srgbClr val="000090"/>
                </a:solidFill>
                <a:latin typeface="Courier"/>
                <a:cs typeface="Courier"/>
              </a:rPr>
              <a:t>init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= 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bin_op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(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init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, *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first);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 return </a:t>
            </a:r>
            <a:r>
              <a:rPr lang="en-US" sz="1600" dirty="0" err="1">
                <a:solidFill>
                  <a:srgbClr val="000090"/>
                </a:solidFill>
                <a:latin typeface="Courier"/>
                <a:cs typeface="Courier"/>
              </a:rPr>
              <a:t>init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;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}</a:t>
            </a:r>
            <a:endParaRPr lang="en-US" sz="1600" dirty="0">
              <a:solidFill>
                <a:srgbClr val="000090"/>
              </a:solidFill>
              <a:latin typeface="Courier"/>
              <a:cs typeface="Courier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915423" y="5087054"/>
            <a:ext cx="3889909" cy="268111"/>
          </a:xfrm>
          <a:prstGeom prst="rect">
            <a:avLst/>
          </a:prstGeom>
          <a:solidFill>
            <a:schemeClr val="tx2">
              <a:lumMod val="20000"/>
              <a:lumOff val="80000"/>
              <a:alpha val="25000"/>
            </a:schemeClr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/>
          <p:cNvGrpSpPr/>
          <p:nvPr/>
        </p:nvGrpSpPr>
        <p:grpSpPr>
          <a:xfrm>
            <a:off x="6658007" y="2691678"/>
            <a:ext cx="2302549" cy="1447986"/>
            <a:chOff x="5296194" y="2135689"/>
            <a:chExt cx="2227682" cy="1354044"/>
          </a:xfrm>
        </p:grpSpPr>
        <p:sp>
          <p:nvSpPr>
            <p:cNvPr id="14" name="Rectangle 13"/>
            <p:cNvSpPr/>
            <p:nvPr/>
          </p:nvSpPr>
          <p:spPr>
            <a:xfrm>
              <a:off x="5313461" y="2135689"/>
              <a:ext cx="2210415" cy="1336276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tx2">
                  <a:lumMod val="20000"/>
                  <a:lumOff val="80000"/>
                </a:schemeClr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5" name="Rectangle 14"/>
            <p:cNvSpPr/>
            <p:nvPr/>
          </p:nvSpPr>
          <p:spPr>
            <a:xfrm>
              <a:off x="5296194" y="2153458"/>
              <a:ext cx="2210415" cy="1336275"/>
            </a:xfrm>
            <a:prstGeom prst="rect">
              <a:avLst/>
            </a:prstGeom>
            <a:solidFill>
              <a:srgbClr val="D9D9D9"/>
            </a:solidFill>
            <a:ln>
              <a:solidFill>
                <a:schemeClr val="tx2">
                  <a:lumMod val="20000"/>
                  <a:lumOff val="80000"/>
                </a:schemeClr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3340" tIns="53340" rIns="53340" bIns="53340" numCol="1" spcCol="1270" anchor="t" anchorCtr="0">
              <a:noAutofit/>
            </a:bodyPr>
            <a:lstStyle/>
            <a:p>
              <a:pPr marL="0" lvl="1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endParaRPr lang="en-US" sz="500" dirty="0" smtClean="0">
                <a:solidFill>
                  <a:srgbClr val="000000"/>
                </a:solidFill>
              </a:endParaRPr>
            </a:p>
            <a:p>
              <a:pPr marL="166878" lvl="1" indent="-285750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 typeface="Lucida Grande"/>
                <a:buChar char="↦"/>
              </a:pPr>
              <a:r>
                <a:rPr lang="en-US" sz="1600" strike="dblStrike" dirty="0" smtClean="0">
                  <a:solidFill>
                    <a:srgbClr val="000000"/>
                  </a:solidFill>
                </a:rPr>
                <a:t>D</a:t>
              </a:r>
              <a:r>
                <a:rPr lang="en-US" sz="1600" strike="dblStrike" kern="1200" dirty="0" smtClean="0">
                  <a:solidFill>
                    <a:srgbClr val="000000"/>
                  </a:solidFill>
                </a:rPr>
                <a:t>ependent:</a:t>
              </a:r>
              <a:r>
                <a:rPr lang="en-US" sz="1600" strike="dblStrike" dirty="0" smtClean="0">
                  <a:solidFill>
                    <a:srgbClr val="000000"/>
                  </a:solidFill>
                  <a:sym typeface="Wingdings"/>
                </a:rPr>
                <a:t>  </a:t>
              </a:r>
              <a:r>
                <a:rPr lang="en-US" sz="1600" strike="dblStrike" kern="1200" dirty="0" smtClean="0">
                  <a:solidFill>
                    <a:srgbClr val="000000"/>
                  </a:solidFill>
                  <a:sym typeface="Wingdings"/>
                </a:rPr>
                <a:t>Delay</a:t>
              </a:r>
              <a:r>
                <a:rPr lang="en-US" sz="1600" strike="dblStrike" kern="1200" dirty="0" smtClean="0">
                  <a:solidFill>
                    <a:srgbClr val="000000"/>
                  </a:solidFill>
                </a:rPr>
                <a:t>.</a:t>
              </a:r>
              <a:endParaRPr lang="en-US" sz="1600" b="1" strike="dblStrike" dirty="0">
                <a:solidFill>
                  <a:srgbClr val="000000"/>
                </a:solidFill>
              </a:endParaRPr>
            </a:p>
            <a:p>
              <a:pPr marL="0" lvl="1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endParaRPr lang="en-US" sz="500" b="1" dirty="0" smtClean="0">
                <a:solidFill>
                  <a:srgbClr val="000000"/>
                </a:solidFill>
              </a:endParaRPr>
            </a:p>
            <a:p>
              <a:pPr marL="166878" lvl="1" indent="-285750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 typeface="Lucida Grande"/>
                <a:buChar char="↦"/>
              </a:pPr>
              <a:r>
                <a:rPr lang="en-US" sz="1600" dirty="0" smtClean="0">
                  <a:solidFill>
                    <a:srgbClr val="000000"/>
                  </a:solidFill>
                </a:rPr>
                <a:t>Direct:</a:t>
              </a:r>
              <a:r>
                <a:rPr lang="en-US" sz="1600" dirty="0" smtClean="0">
                  <a:solidFill>
                    <a:srgbClr val="000000"/>
                  </a:solidFill>
                  <a:sym typeface="Wingdings"/>
                </a:rPr>
                <a:t>           Resolve.</a:t>
              </a:r>
            </a:p>
            <a:p>
              <a:pPr marL="0" lvl="1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endParaRPr lang="en-US" sz="500" dirty="0" smtClean="0">
                <a:solidFill>
                  <a:srgbClr val="000000"/>
                </a:solidFill>
                <a:sym typeface="Wingdings"/>
              </a:endParaRPr>
            </a:p>
            <a:p>
              <a:pPr marL="166878" lvl="1" indent="-285750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 typeface="Lucida Grande"/>
                <a:buChar char="↦"/>
              </a:pPr>
              <a:r>
                <a:rPr lang="en-US" sz="1600" dirty="0" smtClean="0">
                  <a:solidFill>
                    <a:srgbClr val="000000"/>
                  </a:solidFill>
                  <a:sym typeface="Wingdings"/>
                </a:rPr>
                <a:t>Object or Overloaded: </a:t>
              </a:r>
              <a:endParaRPr lang="en-US" sz="1600" dirty="0">
                <a:solidFill>
                  <a:srgbClr val="000000"/>
                </a:solidFill>
                <a:sym typeface="Wingdings"/>
              </a:endParaRPr>
            </a:p>
            <a:p>
              <a:pPr marL="0" lvl="1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sz="1600" b="1" dirty="0" smtClean="0">
                  <a:solidFill>
                    <a:srgbClr val="000000"/>
                  </a:solidFill>
                  <a:sym typeface="Wingdings"/>
                </a:rPr>
                <a:t>     Overload resolution</a:t>
              </a:r>
              <a:endParaRPr lang="en-US" sz="1600" dirty="0" smtClean="0">
                <a:solidFill>
                  <a:srgbClr val="000000"/>
                </a:solidFill>
                <a:sym typeface="Wingdings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5729111" y="1217646"/>
            <a:ext cx="3414889" cy="53347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indent="-57150"/>
            <a:r>
              <a:rPr lang="en-US" sz="1400" u="sng" dirty="0" err="1" smtClean="0">
                <a:latin typeface="Courier"/>
                <a:cs typeface="Courier"/>
              </a:rPr>
              <a:t>SemaExpr.cpp</a:t>
            </a:r>
            <a:r>
              <a:rPr lang="en-US" sz="1400" dirty="0">
                <a:latin typeface="Courier"/>
                <a:cs typeface="Courier"/>
              </a:rPr>
              <a:t>:</a:t>
            </a:r>
            <a:endParaRPr lang="en-US" sz="1400" dirty="0"/>
          </a:p>
          <a:p>
            <a:pPr marL="285750" lvl="1" indent="-342900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Lucida Grande"/>
              <a:buChar char="→"/>
            </a:pPr>
            <a:r>
              <a:rPr lang="en-US" sz="1600" dirty="0" err="1" smtClean="0"/>
              <a:t>ActOnCallExpr</a:t>
            </a:r>
            <a:r>
              <a:rPr lang="en-US" sz="1600" dirty="0" smtClean="0"/>
              <a:t>()</a:t>
            </a:r>
            <a:endParaRPr lang="en-US" sz="1600" dirty="0"/>
          </a:p>
        </p:txBody>
      </p:sp>
      <p:grpSp>
        <p:nvGrpSpPr>
          <p:cNvPr id="17" name="Group 16"/>
          <p:cNvGrpSpPr/>
          <p:nvPr/>
        </p:nvGrpSpPr>
        <p:grpSpPr>
          <a:xfrm>
            <a:off x="5478831" y="2404978"/>
            <a:ext cx="1162157" cy="916159"/>
            <a:chOff x="1183602" y="2354724"/>
            <a:chExt cx="1615380" cy="807690"/>
          </a:xfrm>
          <a:solidFill>
            <a:srgbClr val="EEECE1"/>
          </a:solidFill>
        </p:grpSpPr>
        <p:sp>
          <p:nvSpPr>
            <p:cNvPr id="18" name="Rounded Rectangle 17"/>
            <p:cNvSpPr/>
            <p:nvPr/>
          </p:nvSpPr>
          <p:spPr>
            <a:xfrm>
              <a:off x="1183602" y="2354724"/>
              <a:ext cx="1615380" cy="807690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rgbClr val="000090"/>
              </a:solidFill>
            </a:ln>
          </p:spPr>
          <p:style>
            <a:lnRef idx="0">
              <a:scrgbClr r="0" g="0" b="0"/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Rounded Rectangle 4"/>
            <p:cNvSpPr/>
            <p:nvPr/>
          </p:nvSpPr>
          <p:spPr>
            <a:xfrm>
              <a:off x="1207258" y="2378380"/>
              <a:ext cx="1568068" cy="760378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ctr" defTabSz="8001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dirty="0" smtClean="0">
                  <a:solidFill>
                    <a:srgbClr val="000090"/>
                  </a:solidFill>
                </a:rPr>
                <a:t>Check</a:t>
              </a:r>
              <a:r>
                <a:rPr lang="en-US" sz="2000" kern="1200" dirty="0" smtClean="0">
                  <a:solidFill>
                    <a:srgbClr val="000090"/>
                  </a:solidFill>
                </a:rPr>
                <a:t>ing </a:t>
              </a:r>
              <a:r>
                <a:rPr lang="en-US" sz="2000" dirty="0">
                  <a:solidFill>
                    <a:srgbClr val="000090"/>
                  </a:solidFill>
                </a:rPr>
                <a:t>T</a:t>
              </a:r>
              <a:r>
                <a:rPr lang="en-US" sz="2000" kern="1200" dirty="0" smtClean="0">
                  <a:solidFill>
                    <a:srgbClr val="000090"/>
                  </a:solidFill>
                </a:rPr>
                <a:t>emplate Uses [*2]</a:t>
              </a:r>
              <a:endParaRPr lang="en-US" sz="2000" kern="1200" dirty="0">
                <a:solidFill>
                  <a:srgbClr val="00009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073697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40140"/>
          </a:xfrm>
        </p:spPr>
        <p:txBody>
          <a:bodyPr/>
          <a:lstStyle/>
          <a:p>
            <a:r>
              <a:rPr lang="en-US" sz="4000" dirty="0" smtClean="0"/>
              <a:t>Type-checking Templates in </a:t>
            </a:r>
            <a:r>
              <a:rPr lang="en-US" sz="4000" dirty="0" err="1" smtClean="0"/>
              <a:t>ConceptClang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5534" y="1106311"/>
            <a:ext cx="8503356" cy="4525963"/>
          </a:xfrm>
        </p:spPr>
        <p:txBody>
          <a:bodyPr/>
          <a:lstStyle/>
          <a:p>
            <a:pPr marL="457200" indent="-457200">
              <a:buFont typeface="+mj-lt"/>
              <a:buAutoNum type="arabicPeriod" startAt="3"/>
            </a:pPr>
            <a:r>
              <a:rPr lang="en-US" sz="2400" dirty="0" smtClean="0"/>
              <a:t>Overload resolution and template argument deduction</a:t>
            </a:r>
          </a:p>
          <a:p>
            <a:pPr marL="400050" lvl="1" indent="0">
              <a:buNone/>
            </a:pPr>
            <a:endParaRPr lang="en-US" sz="1000" dirty="0" smtClean="0"/>
          </a:p>
          <a:p>
            <a:pPr marL="857250" lvl="1" indent="-457200">
              <a:buFont typeface="+mj-lt"/>
              <a:buAutoNum type="arabicPeriod"/>
            </a:pPr>
            <a:r>
              <a:rPr lang="en-US" sz="2000" dirty="0" smtClean="0"/>
              <a:t>Template argument deduction, extended</a:t>
            </a:r>
          </a:p>
          <a:p>
            <a:pPr marL="400050" lvl="1" indent="0">
              <a:buNone/>
            </a:pPr>
            <a:endParaRPr lang="en-US" sz="1000" dirty="0" smtClean="0"/>
          </a:p>
          <a:p>
            <a:pPr marL="1257300" lvl="2" indent="-457200"/>
            <a:r>
              <a:rPr lang="en-US" sz="2000" b="1" dirty="0" smtClean="0"/>
              <a:t>Constraints satisfaction</a:t>
            </a:r>
            <a:r>
              <a:rPr lang="en-US" sz="2000" dirty="0" smtClean="0"/>
              <a:t>  </a:t>
            </a:r>
          </a:p>
          <a:p>
            <a:pPr marL="800100" lvl="2" indent="0">
              <a:buNone/>
            </a:pPr>
            <a:r>
              <a:rPr lang="en-US" sz="2000" dirty="0">
                <a:sym typeface="Wingdings"/>
              </a:rPr>
              <a:t>	</a:t>
            </a:r>
            <a:r>
              <a:rPr lang="en-US" sz="2000" dirty="0" smtClean="0">
                <a:sym typeface="Wingdings"/>
              </a:rPr>
              <a:t>	generates models</a:t>
            </a:r>
            <a:endParaRPr lang="en-US" sz="1000" dirty="0" smtClean="0"/>
          </a:p>
          <a:p>
            <a:pPr marL="400050" lvl="1" indent="0">
              <a:buNone/>
            </a:pPr>
            <a:endParaRPr lang="en-US" sz="2000" dirty="0" smtClean="0"/>
          </a:p>
          <a:p>
            <a:pPr marL="400050" lvl="1" indent="0">
              <a:buNone/>
            </a:pPr>
            <a:endParaRPr lang="en-US" sz="2000" dirty="0" smtClean="0"/>
          </a:p>
          <a:p>
            <a:pPr marL="400050" lvl="1" indent="0">
              <a:buNone/>
            </a:pPr>
            <a:endParaRPr lang="en-US" sz="2000" dirty="0" smtClean="0"/>
          </a:p>
          <a:p>
            <a:pPr marL="914400" lvl="1" indent="-514350">
              <a:buFont typeface="+mj-lt"/>
              <a:buAutoNum type="arabicPeriod"/>
            </a:pPr>
            <a:r>
              <a:rPr lang="en-US" sz="2000" dirty="0" smtClean="0"/>
              <a:t>Selecting best viable candidate, extended</a:t>
            </a:r>
          </a:p>
          <a:p>
            <a:pPr marL="1314450" lvl="2" indent="-514350"/>
            <a:r>
              <a:rPr lang="en-US" sz="2000" b="1" dirty="0" smtClean="0"/>
              <a:t>Compare constraints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21112" y="2106646"/>
            <a:ext cx="3922888" cy="18543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indent="-57150"/>
            <a:r>
              <a:rPr lang="en-US" sz="1400" u="sng" dirty="0" err="1" smtClean="0">
                <a:latin typeface="Courier"/>
                <a:cs typeface="Courier"/>
              </a:rPr>
              <a:t>SematemplateDeduction.cpp</a:t>
            </a:r>
            <a:r>
              <a:rPr lang="en-US" sz="1400" dirty="0">
                <a:latin typeface="Courier"/>
                <a:cs typeface="Courier"/>
              </a:rPr>
              <a:t>:</a:t>
            </a:r>
            <a:endParaRPr lang="en-US" sz="1400" dirty="0"/>
          </a:p>
          <a:p>
            <a:pPr marL="285750" lvl="1" indent="-342900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Lucida Grande"/>
              <a:buChar char="→"/>
            </a:pPr>
            <a:r>
              <a:rPr lang="en-US" sz="1600" dirty="0" err="1" smtClean="0"/>
              <a:t>DeduceTemplateArguments</a:t>
            </a:r>
            <a:r>
              <a:rPr lang="en-US" sz="1600" dirty="0" smtClean="0"/>
              <a:t>()</a:t>
            </a:r>
          </a:p>
          <a:p>
            <a:pPr marL="0" lvl="1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endParaRPr lang="en-US" sz="1000" dirty="0"/>
          </a:p>
          <a:p>
            <a:pPr marL="400050" lvl="1" indent="-457200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+mj-lt"/>
              <a:buAutoNum type="arabicPeriod"/>
            </a:pPr>
            <a:r>
              <a:rPr lang="en-US" dirty="0" smtClean="0"/>
              <a:t>Deduce the template arguments…</a:t>
            </a:r>
          </a:p>
          <a:p>
            <a:pPr marL="400050" lvl="1" indent="-457200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+mj-lt"/>
              <a:buAutoNum type="arabicPeriod"/>
            </a:pPr>
            <a:r>
              <a:rPr lang="en-US" dirty="0" smtClean="0"/>
              <a:t>Check the template arguments</a:t>
            </a:r>
          </a:p>
          <a:p>
            <a:pPr marL="400050" lvl="1" indent="-457200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+mj-lt"/>
              <a:buAutoNum type="arabicPeriod"/>
            </a:pPr>
            <a:r>
              <a:rPr lang="en-US" b="1" dirty="0" smtClean="0"/>
              <a:t>Satisfy constraints</a:t>
            </a:r>
          </a:p>
          <a:p>
            <a:pPr marL="400050" lvl="1" indent="-457200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+mj-lt"/>
              <a:buAutoNum type="arabicPeriod"/>
            </a:pPr>
            <a:r>
              <a:rPr lang="en-US" dirty="0" smtClean="0"/>
              <a:t>Create the template specialization</a:t>
            </a:r>
            <a:endParaRPr lang="en-US" sz="1600" dirty="0" smtClean="0"/>
          </a:p>
        </p:txBody>
      </p:sp>
    </p:spTree>
    <p:extLst>
      <p:ext uri="{BB962C8B-B14F-4D97-AF65-F5344CB8AC3E}">
        <p14:creationId xmlns:p14="http://schemas.microsoft.com/office/powerpoint/2010/main" val="10580909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40140"/>
          </a:xfrm>
        </p:spPr>
        <p:txBody>
          <a:bodyPr/>
          <a:lstStyle/>
          <a:p>
            <a:r>
              <a:rPr lang="en-US" sz="4000" dirty="0" smtClean="0"/>
              <a:t>Type-checking Templates in </a:t>
            </a:r>
            <a:r>
              <a:rPr lang="en-US" sz="4000" dirty="0" err="1" smtClean="0"/>
              <a:t>ConceptClang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5533" y="1106311"/>
            <a:ext cx="8503356" cy="4525963"/>
          </a:xfrm>
        </p:spPr>
        <p:txBody>
          <a:bodyPr/>
          <a:lstStyle/>
          <a:p>
            <a:pPr marL="457200" indent="-457200">
              <a:buFont typeface="+mj-lt"/>
              <a:buAutoNum type="arabicPeriod" startAt="4"/>
            </a:pPr>
            <a:r>
              <a:rPr lang="en-US" sz="2400" dirty="0" smtClean="0"/>
              <a:t>Generating specialized implementations</a:t>
            </a:r>
          </a:p>
          <a:p>
            <a:pPr marL="400050" lvl="1" indent="0">
              <a:buNone/>
            </a:pPr>
            <a:endParaRPr lang="en-US" sz="1000" dirty="0" smtClean="0"/>
          </a:p>
          <a:p>
            <a:pPr marL="400050" lvl="1" indent="0">
              <a:buNone/>
            </a:pPr>
            <a:r>
              <a:rPr lang="en-US" sz="2000" dirty="0" smtClean="0"/>
              <a:t>Code transformations, extended</a:t>
            </a:r>
          </a:p>
          <a:p>
            <a:pPr marL="914400" lvl="1" indent="-514350"/>
            <a:r>
              <a:rPr lang="en-US" sz="2000" b="1" dirty="0"/>
              <a:t>E</a:t>
            </a:r>
            <a:r>
              <a:rPr lang="en-US" sz="2000" b="1" dirty="0" smtClean="0"/>
              <a:t>ntity or reference rebuilding, </a:t>
            </a:r>
          </a:p>
          <a:p>
            <a:pPr marL="400050" lvl="1" indent="0">
              <a:buNone/>
            </a:pPr>
            <a:r>
              <a:rPr lang="en-US" sz="2000" b="1" dirty="0"/>
              <a:t>	</a:t>
            </a:r>
            <a:r>
              <a:rPr lang="en-US" sz="2000" b="1" dirty="0" smtClean="0"/>
              <a:t>	model-based</a:t>
            </a:r>
            <a:r>
              <a:rPr lang="en-US" sz="2000" dirty="0" smtClean="0"/>
              <a:t> </a:t>
            </a:r>
          </a:p>
          <a:p>
            <a:pPr lvl="2" indent="-342900"/>
            <a:r>
              <a:rPr lang="en-US" sz="1600" dirty="0" err="1" smtClean="0"/>
              <a:t>w.r.t</a:t>
            </a:r>
            <a:r>
              <a:rPr lang="en-US" sz="1600" dirty="0" smtClean="0"/>
              <a:t>. models from constraints satisfaction.</a:t>
            </a:r>
          </a:p>
          <a:p>
            <a:pPr lvl="2" indent="-342900"/>
            <a:r>
              <a:rPr lang="en-US" sz="1600" dirty="0" smtClean="0"/>
              <a:t>Picks up implementation in the models.</a:t>
            </a:r>
          </a:p>
          <a:p>
            <a:pPr marL="800100" lvl="2" indent="0">
              <a:buNone/>
            </a:pPr>
            <a:r>
              <a:rPr lang="en-US" sz="1600" dirty="0" smtClean="0"/>
              <a:t> </a:t>
            </a:r>
          </a:p>
          <a:p>
            <a:pPr marL="914400" lvl="1" indent="-514350"/>
            <a:r>
              <a:rPr lang="en-US" sz="2000" dirty="0" smtClean="0"/>
              <a:t>Repeats the checking of template</a:t>
            </a:r>
          </a:p>
          <a:p>
            <a:pPr marL="400050" lvl="1" indent="0">
              <a:buNone/>
            </a:pPr>
            <a:r>
              <a:rPr lang="en-US" sz="2000" dirty="0"/>
              <a:t>	</a:t>
            </a:r>
            <a:r>
              <a:rPr lang="en-US" sz="2000" dirty="0" smtClean="0"/>
              <a:t>	 uses</a:t>
            </a:r>
          </a:p>
          <a:p>
            <a:pPr lvl="2" indent="-342900"/>
            <a:r>
              <a:rPr lang="en-US" sz="1600" dirty="0" smtClean="0"/>
              <a:t>i.e. </a:t>
            </a:r>
            <a:r>
              <a:rPr lang="en-US" sz="1600" dirty="0" err="1" smtClean="0"/>
              <a:t>ActOnCallExpr</a:t>
            </a:r>
            <a:r>
              <a:rPr lang="en-US" sz="1600" dirty="0" smtClean="0"/>
              <a:t>()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21112" y="1598646"/>
            <a:ext cx="3922888" cy="397801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indent="-57150"/>
            <a:r>
              <a:rPr lang="en-US" sz="1400" u="sng" dirty="0" err="1" smtClean="0">
                <a:latin typeface="Courier"/>
                <a:cs typeface="Courier"/>
              </a:rPr>
              <a:t>SemaTemplateInstantiate.cpp</a:t>
            </a:r>
            <a:r>
              <a:rPr lang="en-US" sz="1400" dirty="0" smtClean="0">
                <a:latin typeface="Courier"/>
                <a:cs typeface="Courier"/>
              </a:rPr>
              <a:t>:</a:t>
            </a:r>
          </a:p>
          <a:p>
            <a:pPr indent="-57150"/>
            <a:r>
              <a:rPr lang="en-US" sz="1400" u="sng" dirty="0" err="1" smtClean="0">
                <a:latin typeface="Courier"/>
                <a:cs typeface="Courier"/>
              </a:rPr>
              <a:t>TreeTransform.cpp</a:t>
            </a:r>
            <a:endParaRPr lang="en-US" sz="1400" dirty="0"/>
          </a:p>
          <a:p>
            <a:pPr>
              <a:buFont typeface="Lucida Grande"/>
              <a:buChar char="↦"/>
            </a:pPr>
            <a:r>
              <a:rPr lang="en-US" dirty="0" smtClean="0"/>
              <a:t> Expressions</a:t>
            </a:r>
            <a:r>
              <a:rPr lang="en-US" dirty="0"/>
              <a:t>:	</a:t>
            </a:r>
            <a:r>
              <a:rPr lang="en-US" dirty="0" smtClean="0"/>
              <a:t> 	</a:t>
            </a:r>
            <a:r>
              <a:rPr lang="en-US" dirty="0" err="1" smtClean="0"/>
              <a:t>TransformExpr</a:t>
            </a:r>
            <a:r>
              <a:rPr lang="en-US" dirty="0"/>
              <a:t>()</a:t>
            </a:r>
          </a:p>
          <a:p>
            <a:pPr>
              <a:buFont typeface="Lucida Grande"/>
              <a:buChar char="↦"/>
            </a:pPr>
            <a:r>
              <a:rPr lang="en-US" dirty="0" smtClean="0"/>
              <a:t> Statements</a:t>
            </a:r>
            <a:r>
              <a:rPr lang="en-US" dirty="0"/>
              <a:t>:	</a:t>
            </a:r>
            <a:r>
              <a:rPr lang="en-US" dirty="0" smtClean="0"/>
              <a:t>	</a:t>
            </a:r>
            <a:r>
              <a:rPr lang="en-US" dirty="0" err="1" smtClean="0"/>
              <a:t>TransformStmt</a:t>
            </a:r>
            <a:r>
              <a:rPr lang="en-US" dirty="0"/>
              <a:t>()</a:t>
            </a:r>
          </a:p>
          <a:p>
            <a:pPr>
              <a:buFont typeface="Lucida Grande"/>
              <a:buChar char="↦"/>
            </a:pPr>
            <a:r>
              <a:rPr lang="en-US" dirty="0" smtClean="0"/>
              <a:t> Declarations</a:t>
            </a:r>
            <a:r>
              <a:rPr lang="en-US" dirty="0"/>
              <a:t>:	</a:t>
            </a:r>
            <a:r>
              <a:rPr lang="en-US" dirty="0" err="1"/>
              <a:t>TransformDecl</a:t>
            </a:r>
            <a:r>
              <a:rPr lang="en-US" dirty="0"/>
              <a:t>()</a:t>
            </a:r>
          </a:p>
          <a:p>
            <a:pPr>
              <a:buFont typeface="Lucida Grande"/>
              <a:buChar char="↦"/>
            </a:pPr>
            <a:r>
              <a:rPr lang="en-US" dirty="0" smtClean="0"/>
              <a:t> Types</a:t>
            </a:r>
            <a:r>
              <a:rPr lang="en-US" dirty="0"/>
              <a:t>: 		</a:t>
            </a:r>
            <a:r>
              <a:rPr lang="en-US" dirty="0" smtClean="0"/>
              <a:t>	</a:t>
            </a:r>
            <a:r>
              <a:rPr lang="en-US" dirty="0" err="1" smtClean="0"/>
              <a:t>TransformType</a:t>
            </a:r>
            <a:r>
              <a:rPr lang="en-US" dirty="0"/>
              <a:t>()</a:t>
            </a:r>
          </a:p>
          <a:p>
            <a:pPr>
              <a:buFont typeface="Lucida Grande"/>
              <a:buChar char="↦"/>
            </a:pPr>
            <a:r>
              <a:rPr lang="en-US" dirty="0" smtClean="0"/>
              <a:t> …</a:t>
            </a:r>
            <a:endParaRPr lang="en-US" dirty="0"/>
          </a:p>
          <a:p>
            <a:pPr>
              <a:buFont typeface="Lucida Grande"/>
              <a:buChar char="↦"/>
            </a:pPr>
            <a:r>
              <a:rPr lang="en-US" b="1" dirty="0" smtClean="0"/>
              <a:t> Call </a:t>
            </a:r>
            <a:r>
              <a:rPr lang="en-US" b="1" dirty="0"/>
              <a:t>expressions:	</a:t>
            </a:r>
            <a:r>
              <a:rPr lang="en-US" b="1" dirty="0" err="1"/>
              <a:t>TransformCallExpr</a:t>
            </a:r>
            <a:r>
              <a:rPr lang="en-US" b="1" dirty="0"/>
              <a:t>()</a:t>
            </a:r>
          </a:p>
          <a:p>
            <a:pPr marL="0" lvl="1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endParaRPr lang="en-US" sz="1000" dirty="0" smtClean="0"/>
          </a:p>
          <a:p>
            <a:pPr marL="342900" indent="-342900">
              <a:buFont typeface="Arial"/>
              <a:buChar char="•"/>
            </a:pPr>
            <a:r>
              <a:rPr lang="en-US" sz="2000" dirty="0"/>
              <a:t>General </a:t>
            </a:r>
            <a:r>
              <a:rPr lang="en-US" sz="2000" dirty="0" smtClean="0"/>
              <a:t>idea: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b="1" dirty="0" smtClean="0"/>
              <a:t>Rebuild entity, model-based.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 smtClean="0"/>
              <a:t>Type</a:t>
            </a:r>
            <a:r>
              <a:rPr lang="en-US" dirty="0"/>
              <a:t>-substitute </a:t>
            </a:r>
            <a:r>
              <a:rPr lang="en-US" dirty="0" smtClean="0"/>
              <a:t>(components)</a:t>
            </a:r>
          </a:p>
          <a:p>
            <a:pPr marL="1257300" lvl="2" indent="-342900">
              <a:buFont typeface="Arial"/>
              <a:buChar char="•"/>
            </a:pPr>
            <a:r>
              <a:rPr lang="en-US" sz="1600" dirty="0" smtClean="0"/>
              <a:t>Pick up specialized  implementations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 smtClean="0"/>
              <a:t>Return (rebuild)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4520977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40140"/>
          </a:xfrm>
        </p:spPr>
        <p:txBody>
          <a:bodyPr/>
          <a:lstStyle/>
          <a:p>
            <a:r>
              <a:rPr lang="en-US" sz="4000" dirty="0" smtClean="0"/>
              <a:t>Entity Reference Rebuilding: Example</a:t>
            </a:r>
            <a:endParaRPr lang="en-US" sz="4000" dirty="0"/>
          </a:p>
        </p:txBody>
      </p:sp>
      <p:sp>
        <p:nvSpPr>
          <p:cNvPr id="33" name="Rectangle 32"/>
          <p:cNvSpPr/>
          <p:nvPr/>
        </p:nvSpPr>
        <p:spPr>
          <a:xfrm>
            <a:off x="0" y="1044222"/>
            <a:ext cx="4547724" cy="5658556"/>
          </a:xfrm>
          <a:prstGeom prst="rect">
            <a:avLst/>
          </a:prstGeom>
          <a:solidFill>
            <a:srgbClr val="FFFFFF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Rectangle 33"/>
          <p:cNvSpPr/>
          <p:nvPr/>
        </p:nvSpPr>
        <p:spPr>
          <a:xfrm>
            <a:off x="3501" y="1044222"/>
            <a:ext cx="4547724" cy="5658556"/>
          </a:xfrm>
          <a:prstGeom prst="rect">
            <a:avLst/>
          </a:prstGeom>
          <a:solidFill>
            <a:schemeClr val="bg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2000" dirty="0"/>
              <a:t>		</a:t>
            </a:r>
            <a:r>
              <a:rPr lang="en-US" sz="2000" b="1" dirty="0">
                <a:solidFill>
                  <a:schemeClr val="bg2">
                    <a:lumMod val="25000"/>
                  </a:schemeClr>
                </a:solidFill>
              </a:rPr>
              <a:t>PARSING</a:t>
            </a:r>
            <a:r>
              <a:rPr lang="en-US" sz="2000" dirty="0"/>
              <a:t> </a:t>
            </a:r>
          </a:p>
          <a:p>
            <a:endParaRPr lang="en-US" sz="2000" b="1" dirty="0" smtClean="0">
              <a:solidFill>
                <a:schemeClr val="tx1"/>
              </a:solidFill>
            </a:endParaRPr>
          </a:p>
          <a:p>
            <a:r>
              <a:rPr lang="en-US" sz="2000" b="1" dirty="0" smtClean="0">
                <a:solidFill>
                  <a:schemeClr val="tx1"/>
                </a:solidFill>
              </a:rPr>
              <a:t>	Concept </a:t>
            </a:r>
            <a:r>
              <a:rPr lang="en-US" sz="2000" b="1" dirty="0">
                <a:solidFill>
                  <a:schemeClr val="tx1"/>
                </a:solidFill>
              </a:rPr>
              <a:t>M</a:t>
            </a:r>
            <a:r>
              <a:rPr lang="en-US" sz="2000" b="1" dirty="0" smtClean="0">
                <a:solidFill>
                  <a:schemeClr val="tx1"/>
                </a:solidFill>
              </a:rPr>
              <a:t>odel Archetypes:</a:t>
            </a:r>
          </a:p>
          <a:p>
            <a:endParaRPr lang="en-US" sz="2000" b="1" dirty="0" smtClean="0">
              <a:solidFill>
                <a:schemeClr val="tx1"/>
              </a:solidFill>
            </a:endParaRPr>
          </a:p>
          <a:p>
            <a:endParaRPr lang="en-US" sz="2000" b="1" dirty="0">
              <a:solidFill>
                <a:schemeClr val="tx1"/>
              </a:solidFill>
            </a:endParaRPr>
          </a:p>
          <a:p>
            <a:endParaRPr lang="en-US" sz="2000" b="1" dirty="0" smtClean="0">
              <a:solidFill>
                <a:schemeClr val="tx1"/>
              </a:solidFill>
            </a:endParaRPr>
          </a:p>
          <a:p>
            <a:endParaRPr lang="en-US" sz="2000" b="1" dirty="0">
              <a:solidFill>
                <a:schemeClr val="tx1"/>
              </a:solidFill>
            </a:endParaRPr>
          </a:p>
          <a:p>
            <a:endParaRPr lang="en-US" sz="2000" b="1" dirty="0" smtClean="0">
              <a:solidFill>
                <a:schemeClr val="tx1"/>
              </a:solidFill>
            </a:endParaRPr>
          </a:p>
          <a:p>
            <a:endParaRPr lang="en-US" sz="2000" b="1" dirty="0">
              <a:solidFill>
                <a:schemeClr val="tx1"/>
              </a:solidFill>
            </a:endParaRPr>
          </a:p>
          <a:p>
            <a:r>
              <a:rPr lang="en-US" sz="2000" b="1" dirty="0" smtClean="0">
                <a:solidFill>
                  <a:schemeClr val="tx1"/>
                </a:solidFill>
              </a:rPr>
              <a:t>	Constrained</a:t>
            </a:r>
          </a:p>
          <a:p>
            <a:r>
              <a:rPr lang="en-US" sz="2000" b="1" dirty="0">
                <a:solidFill>
                  <a:schemeClr val="tx1"/>
                </a:solidFill>
              </a:rPr>
              <a:t>	</a:t>
            </a:r>
            <a:r>
              <a:rPr lang="en-US" sz="2000" b="1" dirty="0" smtClean="0">
                <a:solidFill>
                  <a:schemeClr val="tx1"/>
                </a:solidFill>
              </a:rPr>
              <a:t>Template </a:t>
            </a:r>
            <a:r>
              <a:rPr lang="en-US" sz="2000" b="1" dirty="0">
                <a:solidFill>
                  <a:schemeClr val="tx1"/>
                </a:solidFill>
              </a:rPr>
              <a:t>Definition:</a:t>
            </a:r>
          </a:p>
          <a:p>
            <a:endParaRPr lang="en-US" sz="2000" b="1" dirty="0" smtClean="0">
              <a:solidFill>
                <a:schemeClr val="tx1"/>
              </a:solidFill>
            </a:endParaRPr>
          </a:p>
        </p:txBody>
      </p:sp>
      <p:sp>
        <p:nvSpPr>
          <p:cNvPr id="35" name="Rounded Rectangle 34"/>
          <p:cNvSpPr/>
          <p:nvPr/>
        </p:nvSpPr>
        <p:spPr>
          <a:xfrm>
            <a:off x="329132" y="4617654"/>
            <a:ext cx="3449996" cy="1938040"/>
          </a:xfrm>
          <a:prstGeom prst="roundRect">
            <a:avLst>
              <a:gd name="adj" fmla="val 4036"/>
            </a:avLst>
          </a:prstGeom>
          <a:solidFill>
            <a:schemeClr val="bg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template&lt;typename T,…&gt;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requires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(C&lt;T,…&gt;,…)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void func(T a,…) {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 …</a:t>
            </a:r>
            <a:endParaRPr lang="en-US" sz="1600" dirty="0">
              <a:solidFill>
                <a:srgbClr val="000090"/>
              </a:solidFill>
              <a:latin typeface="Courier"/>
              <a:cs typeface="Courier"/>
            </a:endParaRP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 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foo(…)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;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 …</a:t>
            </a:r>
            <a:endParaRPr lang="en-US" sz="1600" dirty="0">
              <a:solidFill>
                <a:srgbClr val="000090"/>
              </a:solidFill>
              <a:latin typeface="Courier"/>
              <a:cs typeface="Courier"/>
            </a:endParaRP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}</a:t>
            </a:r>
          </a:p>
        </p:txBody>
      </p:sp>
      <p:sp>
        <p:nvSpPr>
          <p:cNvPr id="36" name="Rectangle 35"/>
          <p:cNvSpPr/>
          <p:nvPr/>
        </p:nvSpPr>
        <p:spPr>
          <a:xfrm>
            <a:off x="4545749" y="1044222"/>
            <a:ext cx="4598251" cy="5658556"/>
          </a:xfrm>
          <a:prstGeom prst="rect">
            <a:avLst/>
          </a:prstGeom>
          <a:solidFill>
            <a:srgbClr val="FFFFFF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2000" dirty="0"/>
              <a:t>		</a:t>
            </a:r>
            <a:r>
              <a:rPr lang="en-US" sz="2000" b="1" dirty="0" smtClean="0">
                <a:solidFill>
                  <a:schemeClr val="bg2">
                    <a:lumMod val="25000"/>
                  </a:schemeClr>
                </a:solidFill>
              </a:rPr>
              <a:t>INSTANTIATION</a:t>
            </a:r>
          </a:p>
          <a:p>
            <a:endParaRPr lang="en-US" sz="2000" b="1" dirty="0" smtClean="0">
              <a:solidFill>
                <a:srgbClr val="000000"/>
              </a:solidFill>
            </a:endParaRPr>
          </a:p>
          <a:p>
            <a:r>
              <a:rPr lang="en-US" sz="2000" b="1" dirty="0" smtClean="0">
                <a:solidFill>
                  <a:srgbClr val="000000"/>
                </a:solidFill>
              </a:rPr>
              <a:t>	Concrete Concept Models:</a:t>
            </a:r>
          </a:p>
          <a:p>
            <a:r>
              <a:rPr lang="en-US" dirty="0" smtClean="0"/>
              <a:t> </a:t>
            </a:r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b="1" dirty="0" smtClean="0">
                <a:solidFill>
                  <a:schemeClr val="tx1"/>
                </a:solidFill>
              </a:rPr>
              <a:t>	</a:t>
            </a:r>
            <a:r>
              <a:rPr lang="en-US" sz="2000" b="1" dirty="0" smtClean="0">
                <a:solidFill>
                  <a:schemeClr val="tx1"/>
                </a:solidFill>
              </a:rPr>
              <a:t>Constrained</a:t>
            </a:r>
            <a:endParaRPr lang="en-US" sz="2000" b="1" dirty="0">
              <a:solidFill>
                <a:schemeClr val="tx1"/>
              </a:solidFill>
            </a:endParaRPr>
          </a:p>
          <a:p>
            <a:r>
              <a:rPr lang="en-US" sz="2000" b="1" dirty="0" smtClean="0">
                <a:solidFill>
                  <a:srgbClr val="000000"/>
                </a:solidFill>
              </a:rPr>
              <a:t>	Template </a:t>
            </a:r>
            <a:r>
              <a:rPr lang="en-US" sz="2000" b="1" dirty="0">
                <a:solidFill>
                  <a:srgbClr val="000000"/>
                </a:solidFill>
              </a:rPr>
              <a:t>Specialization:</a:t>
            </a:r>
          </a:p>
          <a:p>
            <a:endParaRPr lang="en-US" dirty="0"/>
          </a:p>
        </p:txBody>
      </p:sp>
      <p:sp>
        <p:nvSpPr>
          <p:cNvPr id="37" name="Rounded Rectangle 36"/>
          <p:cNvSpPr/>
          <p:nvPr/>
        </p:nvSpPr>
        <p:spPr>
          <a:xfrm>
            <a:off x="5094736" y="4627771"/>
            <a:ext cx="3449996" cy="394088"/>
          </a:xfrm>
          <a:prstGeom prst="roundRect">
            <a:avLst>
              <a:gd name="adj" fmla="val 4036"/>
            </a:avLst>
          </a:prstGeom>
          <a:solidFill>
            <a:schemeClr val="bg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void func(int a,…);</a:t>
            </a:r>
            <a:endParaRPr lang="en-US" sz="1600" dirty="0">
              <a:solidFill>
                <a:srgbClr val="000090"/>
              </a:solidFill>
              <a:latin typeface="Courier"/>
              <a:cs typeface="Courier"/>
            </a:endParaRPr>
          </a:p>
        </p:txBody>
      </p:sp>
      <p:sp>
        <p:nvSpPr>
          <p:cNvPr id="38" name="Rounded Rectangle 37"/>
          <p:cNvSpPr/>
          <p:nvPr/>
        </p:nvSpPr>
        <p:spPr>
          <a:xfrm>
            <a:off x="329220" y="2143838"/>
            <a:ext cx="3445868" cy="1293384"/>
          </a:xfrm>
          <a:prstGeom prst="roundRect">
            <a:avLst>
              <a:gd name="adj" fmla="val 4036"/>
            </a:avLst>
          </a:prstGeom>
          <a:solidFill>
            <a:schemeClr val="bg2"/>
          </a:solidFill>
          <a:effectLst>
            <a:glow rad="101600">
              <a:schemeClr val="accent2">
                <a:lumMod val="50000"/>
                <a:alpha val="75000"/>
              </a:schemeClr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600" b="1" dirty="0">
              <a:solidFill>
                <a:srgbClr val="000090"/>
              </a:solidFill>
              <a:latin typeface="Courier"/>
              <a:cs typeface="Courier"/>
            </a:endParaRPr>
          </a:p>
        </p:txBody>
      </p:sp>
      <p:sp>
        <p:nvSpPr>
          <p:cNvPr id="39" name="Rounded Rectangle 38"/>
          <p:cNvSpPr/>
          <p:nvPr/>
        </p:nvSpPr>
        <p:spPr>
          <a:xfrm>
            <a:off x="329132" y="2142787"/>
            <a:ext cx="2851055" cy="1293384"/>
          </a:xfrm>
          <a:prstGeom prst="roundRect">
            <a:avLst>
              <a:gd name="adj" fmla="val 4036"/>
            </a:avLst>
          </a:prstGeom>
          <a:solidFill>
            <a:srgbClr val="EEECE1"/>
          </a:solidFill>
          <a:ln>
            <a:solidFill>
              <a:srgbClr val="00009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c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oncept_map 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C&lt;T,…&gt; {</a:t>
            </a: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 …</a:t>
            </a: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 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void foo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(…)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;</a:t>
            </a: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…</a:t>
            </a:r>
            <a:endParaRPr lang="en-US" sz="1600" dirty="0">
              <a:solidFill>
                <a:srgbClr val="000090"/>
              </a:solidFill>
              <a:latin typeface="Courier"/>
              <a:cs typeface="Courier"/>
            </a:endParaRPr>
          </a:p>
          <a:p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}</a:t>
            </a:r>
            <a:endParaRPr lang="en-US" sz="1600" b="1" dirty="0">
              <a:solidFill>
                <a:srgbClr val="000090"/>
              </a:solidFill>
              <a:latin typeface="Courier"/>
              <a:cs typeface="Courier"/>
            </a:endParaRPr>
          </a:p>
        </p:txBody>
      </p:sp>
      <p:sp>
        <p:nvSpPr>
          <p:cNvPr id="40" name="Rounded Rectangle 39"/>
          <p:cNvSpPr/>
          <p:nvPr/>
        </p:nvSpPr>
        <p:spPr>
          <a:xfrm>
            <a:off x="3180275" y="2142787"/>
            <a:ext cx="627272" cy="1293384"/>
          </a:xfrm>
          <a:prstGeom prst="roundRect">
            <a:avLst>
              <a:gd name="adj" fmla="val 4036"/>
            </a:avLst>
          </a:prstGeom>
          <a:solidFill>
            <a:srgbClr val="EEECE1"/>
          </a:solidFill>
          <a:ln>
            <a:solidFill>
              <a:srgbClr val="00009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…</a:t>
            </a:r>
            <a:endParaRPr lang="en-US" sz="1600" b="1" dirty="0">
              <a:solidFill>
                <a:srgbClr val="000090"/>
              </a:solidFill>
              <a:latin typeface="Courier"/>
              <a:cs typeface="Courier"/>
            </a:endParaRPr>
          </a:p>
        </p:txBody>
      </p:sp>
      <p:sp>
        <p:nvSpPr>
          <p:cNvPr id="41" name="Rounded Rectangle 40"/>
          <p:cNvSpPr/>
          <p:nvPr/>
        </p:nvSpPr>
        <p:spPr>
          <a:xfrm>
            <a:off x="5094736" y="2162016"/>
            <a:ext cx="3614951" cy="1293384"/>
          </a:xfrm>
          <a:prstGeom prst="roundRect">
            <a:avLst>
              <a:gd name="adj" fmla="val 4036"/>
            </a:avLst>
          </a:prstGeom>
          <a:solidFill>
            <a:srgbClr val="EEECE1"/>
          </a:solidFill>
          <a:effectLst>
            <a:glow rad="101600">
              <a:schemeClr val="accent2">
                <a:lumMod val="50000"/>
                <a:alpha val="75000"/>
              </a:schemeClr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600" b="1" dirty="0">
              <a:solidFill>
                <a:srgbClr val="000090"/>
              </a:solidFill>
              <a:latin typeface="Courier"/>
              <a:cs typeface="Courier"/>
            </a:endParaRPr>
          </a:p>
        </p:txBody>
      </p:sp>
      <p:sp>
        <p:nvSpPr>
          <p:cNvPr id="42" name="Rounded Rectangle 41"/>
          <p:cNvSpPr/>
          <p:nvPr/>
        </p:nvSpPr>
        <p:spPr>
          <a:xfrm>
            <a:off x="5102872" y="2148874"/>
            <a:ext cx="2979543" cy="1293384"/>
          </a:xfrm>
          <a:prstGeom prst="roundRect">
            <a:avLst>
              <a:gd name="adj" fmla="val 4036"/>
            </a:avLst>
          </a:prstGeom>
          <a:solidFill>
            <a:srgbClr val="EEECE1"/>
          </a:solidFill>
          <a:ln>
            <a:solidFill>
              <a:srgbClr val="00009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c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oncept_map 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C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&lt;int,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…&gt; {</a:t>
            </a: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 …</a:t>
            </a: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 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void foo</a:t>
            </a:r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(…)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;</a:t>
            </a: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…</a:t>
            </a:r>
            <a:endParaRPr lang="en-US" sz="1600" dirty="0">
              <a:solidFill>
                <a:srgbClr val="000090"/>
              </a:solidFill>
              <a:latin typeface="Courier"/>
              <a:cs typeface="Courier"/>
            </a:endParaRPr>
          </a:p>
          <a:p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}</a:t>
            </a:r>
            <a:endParaRPr lang="en-US" sz="1600" b="1" dirty="0">
              <a:solidFill>
                <a:srgbClr val="000090"/>
              </a:solidFill>
              <a:latin typeface="Courier"/>
              <a:cs typeface="Courier"/>
            </a:endParaRPr>
          </a:p>
        </p:txBody>
      </p:sp>
      <p:sp>
        <p:nvSpPr>
          <p:cNvPr id="43" name="Rounded Rectangle 42"/>
          <p:cNvSpPr/>
          <p:nvPr/>
        </p:nvSpPr>
        <p:spPr>
          <a:xfrm>
            <a:off x="8082415" y="2143838"/>
            <a:ext cx="627272" cy="1293384"/>
          </a:xfrm>
          <a:prstGeom prst="roundRect">
            <a:avLst>
              <a:gd name="adj" fmla="val 4036"/>
            </a:avLst>
          </a:prstGeom>
          <a:solidFill>
            <a:srgbClr val="EEECE1"/>
          </a:solidFill>
          <a:ln>
            <a:solidFill>
              <a:srgbClr val="00009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…</a:t>
            </a:r>
            <a:endParaRPr lang="en-US" sz="1600" b="1" dirty="0">
              <a:solidFill>
                <a:srgbClr val="000090"/>
              </a:solidFill>
              <a:latin typeface="Courier"/>
              <a:cs typeface="Courier"/>
            </a:endParaRPr>
          </a:p>
        </p:txBody>
      </p:sp>
      <p:sp>
        <p:nvSpPr>
          <p:cNvPr id="44" name="Bent Arrow 43"/>
          <p:cNvSpPr/>
          <p:nvPr/>
        </p:nvSpPr>
        <p:spPr>
          <a:xfrm rot="5763154" flipH="1">
            <a:off x="2127756" y="4181671"/>
            <a:ext cx="1769854" cy="343681"/>
          </a:xfrm>
          <a:prstGeom prst="bent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5" name="Rounded Rectangle 44"/>
          <p:cNvSpPr/>
          <p:nvPr/>
        </p:nvSpPr>
        <p:spPr>
          <a:xfrm>
            <a:off x="5094736" y="5088010"/>
            <a:ext cx="3449996" cy="1467683"/>
          </a:xfrm>
          <a:prstGeom prst="roundRect">
            <a:avLst>
              <a:gd name="adj" fmla="val 4036"/>
            </a:avLst>
          </a:prstGeom>
          <a:solidFill>
            <a:schemeClr val="bg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void func(int a,…) {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 …</a:t>
            </a:r>
            <a:endParaRPr lang="en-US" sz="1600" dirty="0">
              <a:solidFill>
                <a:srgbClr val="000090"/>
              </a:solidFill>
              <a:latin typeface="Courier"/>
              <a:cs typeface="Courier"/>
            </a:endParaRP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 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foo(…)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;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 …</a:t>
            </a:r>
            <a:endParaRPr lang="en-US" sz="1600" dirty="0">
              <a:solidFill>
                <a:srgbClr val="000090"/>
              </a:solidFill>
              <a:latin typeface="Courier"/>
              <a:cs typeface="Courier"/>
            </a:endParaRP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}</a:t>
            </a:r>
          </a:p>
        </p:txBody>
      </p:sp>
      <p:sp>
        <p:nvSpPr>
          <p:cNvPr id="46" name="Curved Right Arrow 45"/>
          <p:cNvSpPr/>
          <p:nvPr/>
        </p:nvSpPr>
        <p:spPr>
          <a:xfrm flipV="1">
            <a:off x="180837" y="2751666"/>
            <a:ext cx="470454" cy="3109678"/>
          </a:xfrm>
          <a:prstGeom prst="curvedRight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7" name="Curved Right Arrow 46"/>
          <p:cNvSpPr/>
          <p:nvPr/>
        </p:nvSpPr>
        <p:spPr>
          <a:xfrm flipV="1">
            <a:off x="4841904" y="2751667"/>
            <a:ext cx="511050" cy="3123790"/>
          </a:xfrm>
          <a:prstGeom prst="curvedRight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8" name="Right Arrow 47"/>
          <p:cNvSpPr/>
          <p:nvPr/>
        </p:nvSpPr>
        <p:spPr>
          <a:xfrm>
            <a:off x="1723148" y="5709396"/>
            <a:ext cx="3371588" cy="242510"/>
          </a:xfrm>
          <a:prstGeom prst="rightArrow">
            <a:avLst/>
          </a:prstGeom>
          <a:pattFill prst="dkVert">
            <a:fgClr>
              <a:srgbClr val="000090"/>
            </a:fgClr>
            <a:bgClr>
              <a:prstClr val="white"/>
            </a:bgClr>
          </a:pattFill>
          <a:ln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0" name="Rectangle 49"/>
          <p:cNvSpPr/>
          <p:nvPr/>
        </p:nvSpPr>
        <p:spPr>
          <a:xfrm>
            <a:off x="329220" y="2162016"/>
            <a:ext cx="3478327" cy="1293384"/>
          </a:xfrm>
          <a:prstGeom prst="rect">
            <a:avLst/>
          </a:prstGeom>
          <a:solidFill>
            <a:srgbClr val="DCE6F2">
              <a:alpha val="15000"/>
            </a:srgbClr>
          </a:solidFill>
          <a:ln>
            <a:solidFill>
              <a:srgbClr val="00009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ourier"/>
              <a:cs typeface="Courier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5094736" y="2148874"/>
            <a:ext cx="3650103" cy="1293384"/>
          </a:xfrm>
          <a:prstGeom prst="rect">
            <a:avLst/>
          </a:prstGeom>
          <a:solidFill>
            <a:srgbClr val="EEECE1">
              <a:alpha val="15000"/>
            </a:srgbClr>
          </a:solidFill>
          <a:ln>
            <a:solidFill>
              <a:srgbClr val="00009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ourier"/>
              <a:cs typeface="Courier"/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1422509" y="4939843"/>
            <a:ext cx="1220611" cy="296334"/>
          </a:xfrm>
          <a:prstGeom prst="rect">
            <a:avLst/>
          </a:prstGeom>
          <a:solidFill>
            <a:schemeClr val="tx2">
              <a:lumMod val="20000"/>
              <a:lumOff val="80000"/>
              <a:alpha val="25000"/>
            </a:schemeClr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9351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40140"/>
          </a:xfrm>
        </p:spPr>
        <p:txBody>
          <a:bodyPr/>
          <a:lstStyle/>
          <a:p>
            <a:r>
              <a:rPr lang="en-US" sz="4000" dirty="0" smtClean="0"/>
              <a:t>Entity Reference Rebuilding: Example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733" y="1106310"/>
            <a:ext cx="8229600" cy="5116689"/>
          </a:xfrm>
          <a:solidFill>
            <a:srgbClr val="FFFFFF"/>
          </a:solidFill>
        </p:spPr>
        <p:txBody>
          <a:bodyPr/>
          <a:lstStyle/>
          <a:p>
            <a:r>
              <a:rPr lang="en-US" sz="2400" dirty="0" smtClean="0"/>
              <a:t>Entities associated to concepts:</a:t>
            </a:r>
          </a:p>
          <a:p>
            <a:pPr lvl="1"/>
            <a:r>
              <a:rPr lang="en-US" sz="2000" dirty="0" smtClean="0"/>
              <a:t>Parsing constrained template definition:</a:t>
            </a:r>
          </a:p>
          <a:p>
            <a:pPr lvl="2"/>
            <a:r>
              <a:rPr lang="en-US" sz="2000" b="1" dirty="0" smtClean="0"/>
              <a:t>++ 	</a:t>
            </a:r>
            <a:r>
              <a:rPr lang="en-US" sz="2000" dirty="0" smtClean="0"/>
              <a:t>found in concept model archetype </a:t>
            </a:r>
            <a:r>
              <a:rPr lang="en-US" sz="2000" b="1" dirty="0" err="1" smtClean="0"/>
              <a:t>InputIterator</a:t>
            </a:r>
            <a:r>
              <a:rPr lang="en-US" sz="2000" b="1" dirty="0" smtClean="0"/>
              <a:t>&lt;I&gt;</a:t>
            </a:r>
          </a:p>
          <a:p>
            <a:pPr lvl="1"/>
            <a:r>
              <a:rPr lang="en-US" sz="2000" dirty="0" smtClean="0"/>
              <a:t>Checking constrained template use:</a:t>
            </a:r>
          </a:p>
          <a:p>
            <a:pPr lvl="2"/>
            <a:r>
              <a:rPr lang="en-US" sz="2000" dirty="0" smtClean="0"/>
              <a:t>Model </a:t>
            </a:r>
            <a:r>
              <a:rPr lang="en-US" sz="2000" b="1" dirty="0" err="1" smtClean="0"/>
              <a:t>InputIterator</a:t>
            </a:r>
            <a:r>
              <a:rPr lang="en-US" sz="2000" b="1" dirty="0" smtClean="0"/>
              <a:t>&lt;int&gt; </a:t>
            </a:r>
            <a:r>
              <a:rPr lang="en-US" sz="2000" dirty="0" smtClean="0"/>
              <a:t>is found</a:t>
            </a:r>
          </a:p>
          <a:p>
            <a:pPr lvl="3"/>
            <a:r>
              <a:rPr lang="en-US" sz="1600" dirty="0" smtClean="0"/>
              <a:t>Model contains implementation of </a:t>
            </a:r>
            <a:r>
              <a:rPr lang="en-US" sz="1600" b="1" dirty="0" smtClean="0"/>
              <a:t>++ </a:t>
            </a:r>
            <a:r>
              <a:rPr lang="en-US" sz="1600" dirty="0" smtClean="0"/>
              <a:t>for element type </a:t>
            </a:r>
            <a:r>
              <a:rPr lang="en-US" sz="1600" b="1" dirty="0" smtClean="0"/>
              <a:t>int</a:t>
            </a:r>
            <a:r>
              <a:rPr lang="en-US" sz="1600" dirty="0" smtClean="0"/>
              <a:t>.</a:t>
            </a:r>
          </a:p>
          <a:p>
            <a:pPr lvl="1"/>
            <a:r>
              <a:rPr lang="en-US" sz="2000" dirty="0" smtClean="0"/>
              <a:t>Instantiating  constrained template:</a:t>
            </a:r>
          </a:p>
          <a:p>
            <a:pPr lvl="2"/>
            <a:r>
              <a:rPr lang="en-US" sz="2000" dirty="0" smtClean="0"/>
              <a:t>Reference to </a:t>
            </a:r>
            <a:r>
              <a:rPr lang="en-US" sz="2000" b="1" dirty="0" smtClean="0"/>
              <a:t>++ </a:t>
            </a:r>
            <a:r>
              <a:rPr lang="en-US" sz="2000" dirty="0" smtClean="0"/>
              <a:t>must point to implementation in </a:t>
            </a:r>
            <a:r>
              <a:rPr lang="en-US" sz="2000" b="1" dirty="0" err="1" smtClean="0"/>
              <a:t>InputIterator</a:t>
            </a:r>
            <a:r>
              <a:rPr lang="en-US" sz="2000" b="1" dirty="0" smtClean="0"/>
              <a:t>&lt;int&gt;</a:t>
            </a:r>
          </a:p>
          <a:p>
            <a:pPr lvl="2"/>
            <a:r>
              <a:rPr lang="en-US" sz="2000" dirty="0" smtClean="0"/>
              <a:t>Repeat name lookup</a:t>
            </a:r>
          </a:p>
          <a:p>
            <a:pPr lvl="3"/>
            <a:r>
              <a:rPr lang="en-US" sz="1600" dirty="0" smtClean="0"/>
              <a:t>In model  </a:t>
            </a:r>
            <a:r>
              <a:rPr lang="en-US" sz="1600" b="1" dirty="0" err="1"/>
              <a:t>InputIterator</a:t>
            </a:r>
            <a:r>
              <a:rPr lang="en-US" sz="1600" b="1" dirty="0"/>
              <a:t>&lt;int&gt;</a:t>
            </a:r>
          </a:p>
          <a:p>
            <a:pPr lvl="2"/>
            <a:r>
              <a:rPr lang="en-US" sz="2000" dirty="0" smtClean="0"/>
              <a:t>Rebuild entity reference</a:t>
            </a:r>
          </a:p>
          <a:p>
            <a:pPr lvl="3"/>
            <a:r>
              <a:rPr lang="en-US" sz="1600" dirty="0" smtClean="0"/>
              <a:t>Potential ambiguity!</a:t>
            </a:r>
          </a:p>
          <a:p>
            <a:pPr lvl="2"/>
            <a:r>
              <a:rPr lang="en-US" sz="2000" dirty="0" smtClean="0"/>
              <a:t>Mark model for instantiation</a:t>
            </a:r>
          </a:p>
          <a:p>
            <a:pPr marL="0" indent="0">
              <a:buNone/>
            </a:pPr>
            <a:endParaRPr lang="en-US" sz="2400" dirty="0" smtClean="0"/>
          </a:p>
        </p:txBody>
      </p:sp>
      <p:sp>
        <p:nvSpPr>
          <p:cNvPr id="4" name="Rounded Rectangle 3"/>
          <p:cNvSpPr/>
          <p:nvPr/>
        </p:nvSpPr>
        <p:spPr>
          <a:xfrm>
            <a:off x="4224867" y="4106326"/>
            <a:ext cx="4806244" cy="2638779"/>
          </a:xfrm>
          <a:prstGeom prst="roundRect">
            <a:avLst>
              <a:gd name="adj" fmla="val 4036"/>
            </a:avLst>
          </a:prstGeom>
          <a:solidFill>
            <a:srgbClr val="EEECE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600" b="1" cap="small" dirty="0" smtClean="0">
                <a:solidFill>
                  <a:srgbClr val="000090"/>
                </a:solidFill>
                <a:latin typeface="Courier New"/>
                <a:cs typeface="Courier New"/>
              </a:rPr>
              <a:t>Example: </a:t>
            </a:r>
            <a:r>
              <a:rPr lang="en-US" sz="1600" b="1" cap="small" dirty="0" err="1" smtClean="0">
                <a:solidFill>
                  <a:srgbClr val="000090"/>
                </a:solidFill>
                <a:latin typeface="Courier New"/>
                <a:cs typeface="Courier New"/>
              </a:rPr>
              <a:t>Fake_Add</a:t>
            </a:r>
            <a:r>
              <a:rPr lang="en-US" sz="1600" b="1" cap="small" dirty="0" smtClean="0">
                <a:solidFill>
                  <a:srgbClr val="000090"/>
                </a:solidFill>
                <a:latin typeface="Courier New"/>
                <a:cs typeface="Courier New"/>
              </a:rPr>
              <a:t> </a:t>
            </a:r>
          </a:p>
          <a:p>
            <a:pPr algn="ctr"/>
            <a:endParaRPr lang="en-US" sz="500" b="1" cap="small" dirty="0" smtClean="0">
              <a:solidFill>
                <a:srgbClr val="000090"/>
              </a:solidFill>
              <a:latin typeface="Courier New"/>
              <a:cs typeface="Courier New"/>
            </a:endParaRPr>
          </a:p>
          <a:p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template&lt;</a:t>
            </a:r>
            <a:r>
              <a:rPr lang="en-US" sz="1600" b="1" dirty="0" err="1" smtClean="0">
                <a:solidFill>
                  <a:srgbClr val="000090"/>
                </a:solidFill>
                <a:latin typeface="Courier New"/>
                <a:cs typeface="Courier New"/>
              </a:rPr>
              <a:t>InputIterator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 I, </a:t>
            </a:r>
            <a:r>
              <a:rPr lang="en-US" sz="1600" dirty="0" err="1" smtClean="0">
                <a:solidFill>
                  <a:srgbClr val="000090"/>
                </a:solidFill>
                <a:latin typeface="Courier New"/>
                <a:cs typeface="Courier New"/>
              </a:rPr>
              <a:t>typename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 T&gt;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T add(I </a:t>
            </a:r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first, 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I </a:t>
            </a:r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last, 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T </a:t>
            </a:r>
            <a:r>
              <a:rPr lang="en-US" sz="1600" dirty="0" err="1" smtClean="0">
                <a:solidFill>
                  <a:srgbClr val="000090"/>
                </a:solidFill>
                <a:latin typeface="Courier New"/>
                <a:cs typeface="Courier New"/>
              </a:rPr>
              <a:t>init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)</a:t>
            </a:r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 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{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  for </a:t>
            </a:r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(; first</a:t>
            </a:r>
            <a:r>
              <a:rPr lang="en-US" sz="1600" b="1" dirty="0">
                <a:solidFill>
                  <a:srgbClr val="000090"/>
                </a:solidFill>
                <a:latin typeface="Courier New"/>
                <a:cs typeface="Courier New"/>
              </a:rPr>
              <a:t> != </a:t>
            </a:r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last; </a:t>
            </a:r>
            <a:r>
              <a:rPr lang="en-US" sz="1600" b="1" dirty="0">
                <a:solidFill>
                  <a:srgbClr val="000090"/>
                </a:solidFill>
                <a:latin typeface="Courier New"/>
                <a:cs typeface="Courier New"/>
              </a:rPr>
              <a:t>++</a:t>
            </a:r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first)</a:t>
            </a:r>
          </a:p>
          <a:p>
            <a:r>
              <a:rPr lang="en-US" sz="1600" b="1" dirty="0">
                <a:solidFill>
                  <a:srgbClr val="000090"/>
                </a:solidFill>
                <a:latin typeface="Courier New"/>
                <a:cs typeface="Courier New"/>
              </a:rPr>
              <a:t>    </a:t>
            </a:r>
            <a:r>
              <a:rPr lang="en-US" sz="1600" dirty="0" err="1">
                <a:solidFill>
                  <a:srgbClr val="000090"/>
                </a:solidFill>
                <a:latin typeface="Courier New"/>
                <a:cs typeface="Courier New"/>
              </a:rPr>
              <a:t>init</a:t>
            </a:r>
            <a:r>
              <a:rPr lang="en-US" sz="1600" b="1" dirty="0">
                <a:solidFill>
                  <a:srgbClr val="000090"/>
                </a:solidFill>
                <a:latin typeface="Courier New"/>
                <a:cs typeface="Courier New"/>
              </a:rPr>
              <a:t> = 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plus&lt;T&gt;(</a:t>
            </a:r>
            <a:r>
              <a:rPr lang="en-US" sz="1600" dirty="0" err="1">
                <a:solidFill>
                  <a:srgbClr val="000090"/>
                </a:solidFill>
                <a:latin typeface="Courier New"/>
                <a:cs typeface="Courier New"/>
              </a:rPr>
              <a:t>init</a:t>
            </a:r>
            <a:r>
              <a:rPr lang="en-US" sz="1600" b="1" dirty="0">
                <a:solidFill>
                  <a:srgbClr val="000090"/>
                </a:solidFill>
                <a:latin typeface="Courier New"/>
                <a:cs typeface="Courier New"/>
              </a:rPr>
              <a:t>, *</a:t>
            </a:r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first);</a:t>
            </a:r>
          </a:p>
          <a:p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  return </a:t>
            </a:r>
            <a:r>
              <a:rPr lang="en-US" sz="1600" dirty="0" err="1">
                <a:solidFill>
                  <a:srgbClr val="000090"/>
                </a:solidFill>
                <a:latin typeface="Courier New"/>
                <a:cs typeface="Courier New"/>
              </a:rPr>
              <a:t>init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;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}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...</a:t>
            </a:r>
          </a:p>
          <a:p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v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ector&lt;int&gt; v;</a:t>
            </a:r>
          </a:p>
          <a:p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i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nt </a:t>
            </a:r>
            <a:r>
              <a:rPr lang="en-US" sz="1600" dirty="0" err="1" smtClean="0">
                <a:solidFill>
                  <a:srgbClr val="000090"/>
                </a:solidFill>
                <a:latin typeface="Courier New"/>
                <a:cs typeface="Courier New"/>
              </a:rPr>
              <a:t>i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 = add(</a:t>
            </a:r>
            <a:r>
              <a:rPr lang="en-US" sz="1600" dirty="0" err="1" smtClean="0">
                <a:solidFill>
                  <a:srgbClr val="000090"/>
                </a:solidFill>
                <a:latin typeface="Courier New"/>
                <a:cs typeface="Courier New"/>
              </a:rPr>
              <a:t>v.begin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(), </a:t>
            </a:r>
            <a:r>
              <a:rPr lang="en-US" sz="1600" dirty="0" err="1" smtClean="0">
                <a:solidFill>
                  <a:srgbClr val="000090"/>
                </a:solidFill>
                <a:latin typeface="Courier New"/>
                <a:cs typeface="Courier New"/>
              </a:rPr>
              <a:t>v.end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(), 0);</a:t>
            </a:r>
            <a:endParaRPr lang="en-US" sz="1600" dirty="0">
              <a:solidFill>
                <a:srgbClr val="000090"/>
              </a:solidFill>
              <a:latin typeface="Courier New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3164969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40140"/>
          </a:xfrm>
        </p:spPr>
        <p:txBody>
          <a:bodyPr/>
          <a:lstStyle/>
          <a:p>
            <a:r>
              <a:rPr lang="en-US" sz="4000" dirty="0" smtClean="0"/>
              <a:t>Updating Entity References: Example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733" y="1106311"/>
            <a:ext cx="8455378" cy="5074356"/>
          </a:xfrm>
          <a:solidFill>
            <a:schemeClr val="bg1"/>
          </a:solidFill>
        </p:spPr>
        <p:txBody>
          <a:bodyPr/>
          <a:lstStyle/>
          <a:p>
            <a:r>
              <a:rPr lang="en-US" sz="2400" dirty="0" smtClean="0"/>
              <a:t>Constrained templates:</a:t>
            </a:r>
          </a:p>
          <a:p>
            <a:pPr lvl="1"/>
            <a:r>
              <a:rPr lang="en-US" sz="2000" dirty="0" smtClean="0"/>
              <a:t>Parsing constrained template definition:</a:t>
            </a:r>
          </a:p>
          <a:p>
            <a:pPr lvl="2"/>
            <a:r>
              <a:rPr lang="en-US" sz="2000" dirty="0" smtClean="0"/>
              <a:t>Constrained template </a:t>
            </a:r>
            <a:r>
              <a:rPr lang="en-US" sz="2000" b="1" dirty="0" smtClean="0"/>
              <a:t>plus() :</a:t>
            </a:r>
          </a:p>
          <a:p>
            <a:pPr marL="914400" lvl="2" indent="0">
              <a:buNone/>
            </a:pPr>
            <a:r>
              <a:rPr lang="en-US" sz="2000" b="1" dirty="0"/>
              <a:t>	</a:t>
            </a:r>
            <a:r>
              <a:rPr lang="en-US" sz="2000" dirty="0"/>
              <a:t>F</a:t>
            </a:r>
            <a:r>
              <a:rPr lang="en-US" sz="2000" dirty="0" smtClean="0"/>
              <a:t>ound in parent scope of outermost restricted scope.</a:t>
            </a:r>
          </a:p>
          <a:p>
            <a:pPr lvl="2"/>
            <a:r>
              <a:rPr lang="en-US" sz="2000" dirty="0" smtClean="0"/>
              <a:t>Constraints satisfaction (in overload resolution):</a:t>
            </a:r>
          </a:p>
          <a:p>
            <a:pPr marL="914400" lvl="2" indent="0">
              <a:buNone/>
            </a:pPr>
            <a:r>
              <a:rPr lang="en-US" sz="2000" dirty="0" smtClean="0"/>
              <a:t>	Generates “place-holder” model archetypes</a:t>
            </a:r>
          </a:p>
          <a:p>
            <a:pPr lvl="1"/>
            <a:r>
              <a:rPr lang="en-US" sz="2000" dirty="0" smtClean="0"/>
              <a:t>Checking constrained template use:</a:t>
            </a:r>
          </a:p>
          <a:p>
            <a:pPr lvl="2"/>
            <a:r>
              <a:rPr lang="en-US" sz="2000" dirty="0" smtClean="0"/>
              <a:t>N/A</a:t>
            </a:r>
          </a:p>
          <a:p>
            <a:pPr lvl="1"/>
            <a:r>
              <a:rPr lang="en-US" sz="2000" dirty="0" smtClean="0"/>
              <a:t>Instantiating  constrained template:</a:t>
            </a:r>
          </a:p>
          <a:p>
            <a:pPr lvl="2"/>
            <a:r>
              <a:rPr lang="en-US" sz="2000" dirty="0" smtClean="0"/>
              <a:t>Reference to </a:t>
            </a:r>
            <a:r>
              <a:rPr lang="en-US" sz="2000" b="1" dirty="0" smtClean="0"/>
              <a:t>plus() </a:t>
            </a:r>
            <a:r>
              <a:rPr lang="en-US" sz="2000" dirty="0" smtClean="0"/>
              <a:t>must be rebuilt with concrete type argument </a:t>
            </a:r>
            <a:r>
              <a:rPr lang="en-US" sz="2000" b="1" dirty="0" smtClean="0"/>
              <a:t>int</a:t>
            </a:r>
            <a:r>
              <a:rPr lang="en-US" sz="2000" dirty="0" smtClean="0"/>
              <a:t>.</a:t>
            </a:r>
          </a:p>
          <a:p>
            <a:pPr lvl="2"/>
            <a:r>
              <a:rPr lang="en-US" sz="2000" dirty="0" smtClean="0"/>
              <a:t>Repeat name lookup in surrounding scope, or</a:t>
            </a:r>
          </a:p>
          <a:p>
            <a:pPr lvl="3"/>
            <a:r>
              <a:rPr lang="en-US" sz="1600" dirty="0" smtClean="0"/>
              <a:t>Simply update “place-holder” models from constraints satisfaction</a:t>
            </a:r>
          </a:p>
          <a:p>
            <a:pPr lvl="2"/>
            <a:r>
              <a:rPr lang="en-US" sz="2000" dirty="0" smtClean="0"/>
              <a:t>Rebuild entity reference…</a:t>
            </a:r>
          </a:p>
          <a:p>
            <a:pPr lvl="3"/>
            <a:r>
              <a:rPr lang="en-US" sz="1600" dirty="0" smtClean="0"/>
              <a:t>Potential ambiguity</a:t>
            </a:r>
          </a:p>
          <a:p>
            <a:pPr lvl="2"/>
            <a:endParaRPr lang="en-US" sz="2000" dirty="0" smtClean="0"/>
          </a:p>
          <a:p>
            <a:pPr marL="0" indent="0">
              <a:buNone/>
            </a:pPr>
            <a:endParaRPr lang="en-US" sz="2400" dirty="0" smtClean="0"/>
          </a:p>
        </p:txBody>
      </p:sp>
      <p:sp>
        <p:nvSpPr>
          <p:cNvPr id="4" name="Rounded Rectangle 3"/>
          <p:cNvSpPr/>
          <p:nvPr/>
        </p:nvSpPr>
        <p:spPr>
          <a:xfrm>
            <a:off x="4224867" y="4106326"/>
            <a:ext cx="4806244" cy="2638779"/>
          </a:xfrm>
          <a:prstGeom prst="roundRect">
            <a:avLst>
              <a:gd name="adj" fmla="val 4036"/>
            </a:avLst>
          </a:prstGeom>
          <a:solidFill>
            <a:srgbClr val="EEECE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600" b="1" cap="small" dirty="0" smtClean="0">
                <a:solidFill>
                  <a:srgbClr val="000090"/>
                </a:solidFill>
                <a:latin typeface="Courier New"/>
                <a:cs typeface="Courier New"/>
              </a:rPr>
              <a:t>Example: </a:t>
            </a:r>
            <a:r>
              <a:rPr lang="en-US" sz="1600" b="1" cap="small" dirty="0" err="1" smtClean="0">
                <a:solidFill>
                  <a:srgbClr val="000090"/>
                </a:solidFill>
                <a:latin typeface="Courier New"/>
                <a:cs typeface="Courier New"/>
              </a:rPr>
              <a:t>Fake_Add</a:t>
            </a:r>
            <a:r>
              <a:rPr lang="en-US" sz="1600" b="1" cap="small" dirty="0" smtClean="0">
                <a:solidFill>
                  <a:srgbClr val="000090"/>
                </a:solidFill>
                <a:latin typeface="Courier New"/>
                <a:cs typeface="Courier New"/>
              </a:rPr>
              <a:t> </a:t>
            </a:r>
          </a:p>
          <a:p>
            <a:pPr algn="ctr"/>
            <a:endParaRPr lang="en-US" sz="500" b="1" cap="small" dirty="0" smtClean="0">
              <a:solidFill>
                <a:srgbClr val="000090"/>
              </a:solidFill>
              <a:latin typeface="Courier New"/>
              <a:cs typeface="Courier New"/>
            </a:endParaRPr>
          </a:p>
          <a:p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template&lt;</a:t>
            </a:r>
            <a:r>
              <a:rPr lang="en-US" sz="1600" b="1" dirty="0" err="1" smtClean="0">
                <a:solidFill>
                  <a:srgbClr val="000090"/>
                </a:solidFill>
                <a:latin typeface="Courier New"/>
                <a:cs typeface="Courier New"/>
              </a:rPr>
              <a:t>InputIterator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 I, </a:t>
            </a:r>
            <a:r>
              <a:rPr lang="en-US" sz="1600" dirty="0" err="1" smtClean="0">
                <a:solidFill>
                  <a:srgbClr val="000090"/>
                </a:solidFill>
                <a:latin typeface="Courier New"/>
                <a:cs typeface="Courier New"/>
              </a:rPr>
              <a:t>typename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 T&gt;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T add(I </a:t>
            </a:r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first, 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I </a:t>
            </a:r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last, 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T </a:t>
            </a:r>
            <a:r>
              <a:rPr lang="en-US" sz="1600" dirty="0" err="1" smtClean="0">
                <a:solidFill>
                  <a:srgbClr val="000090"/>
                </a:solidFill>
                <a:latin typeface="Courier New"/>
                <a:cs typeface="Courier New"/>
              </a:rPr>
              <a:t>init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)</a:t>
            </a:r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 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{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  for (; first != last; ++first)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    </a:t>
            </a:r>
            <a:r>
              <a:rPr lang="en-US" sz="1600" dirty="0" err="1" smtClean="0">
                <a:solidFill>
                  <a:srgbClr val="000090"/>
                </a:solidFill>
                <a:latin typeface="Courier New"/>
                <a:cs typeface="Courier New"/>
              </a:rPr>
              <a:t>init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 = </a:t>
            </a:r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plus&lt;T&gt;(</a:t>
            </a:r>
            <a:r>
              <a:rPr lang="en-US" sz="1600" dirty="0" err="1" smtClean="0">
                <a:solidFill>
                  <a:srgbClr val="000090"/>
                </a:solidFill>
                <a:latin typeface="Courier New"/>
                <a:cs typeface="Courier New"/>
              </a:rPr>
              <a:t>init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, *first</a:t>
            </a:r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)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;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  return </a:t>
            </a:r>
            <a:r>
              <a:rPr lang="en-US" sz="1600" dirty="0" err="1" smtClean="0">
                <a:solidFill>
                  <a:srgbClr val="000090"/>
                </a:solidFill>
                <a:latin typeface="Courier New"/>
                <a:cs typeface="Courier New"/>
              </a:rPr>
              <a:t>init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;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}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...</a:t>
            </a:r>
          </a:p>
          <a:p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v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ector&lt;int&gt; v;</a:t>
            </a:r>
          </a:p>
          <a:p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i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nt </a:t>
            </a:r>
            <a:r>
              <a:rPr lang="en-US" sz="1600" dirty="0" err="1" smtClean="0">
                <a:solidFill>
                  <a:srgbClr val="000090"/>
                </a:solidFill>
                <a:latin typeface="Courier New"/>
                <a:cs typeface="Courier New"/>
              </a:rPr>
              <a:t>i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 = add(</a:t>
            </a:r>
            <a:r>
              <a:rPr lang="en-US" sz="1600" dirty="0" err="1" smtClean="0">
                <a:solidFill>
                  <a:srgbClr val="000090"/>
                </a:solidFill>
                <a:latin typeface="Courier New"/>
                <a:cs typeface="Courier New"/>
              </a:rPr>
              <a:t>v.begin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(), </a:t>
            </a:r>
            <a:r>
              <a:rPr lang="en-US" sz="1600" dirty="0" err="1" smtClean="0">
                <a:solidFill>
                  <a:srgbClr val="000090"/>
                </a:solidFill>
                <a:latin typeface="Courier New"/>
                <a:cs typeface="Courier New"/>
              </a:rPr>
              <a:t>v.end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(), 0);</a:t>
            </a:r>
            <a:endParaRPr lang="en-US" sz="1600" dirty="0">
              <a:solidFill>
                <a:srgbClr val="000090"/>
              </a:solidFill>
              <a:latin typeface="Courier New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4167963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40140"/>
          </a:xfrm>
        </p:spPr>
        <p:txBody>
          <a:bodyPr/>
          <a:lstStyle/>
          <a:p>
            <a:r>
              <a:rPr lang="en-US" sz="4000" dirty="0" smtClean="0"/>
              <a:t>Type-checking Templates in </a:t>
            </a:r>
            <a:r>
              <a:rPr lang="en-US" sz="4000" dirty="0" err="1" smtClean="0"/>
              <a:t>ConceptClang</a:t>
            </a:r>
            <a:endParaRPr lang="en-US" sz="4000" dirty="0"/>
          </a:p>
        </p:txBody>
      </p:sp>
      <p:grpSp>
        <p:nvGrpSpPr>
          <p:cNvPr id="6" name="Group 5"/>
          <p:cNvGrpSpPr/>
          <p:nvPr/>
        </p:nvGrpSpPr>
        <p:grpSpPr>
          <a:xfrm>
            <a:off x="462403" y="1377792"/>
            <a:ext cx="1371198" cy="916094"/>
            <a:chOff x="1183602" y="2354724"/>
            <a:chExt cx="1615380" cy="807690"/>
          </a:xfrm>
          <a:solidFill>
            <a:srgbClr val="EEECE1"/>
          </a:solidFill>
        </p:grpSpPr>
        <p:sp>
          <p:nvSpPr>
            <p:cNvPr id="7" name="Rounded Rectangle 6"/>
            <p:cNvSpPr/>
            <p:nvPr/>
          </p:nvSpPr>
          <p:spPr>
            <a:xfrm>
              <a:off x="1183602" y="2354724"/>
              <a:ext cx="1615380" cy="807690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rgbClr val="000090"/>
              </a:solidFill>
            </a:ln>
          </p:spPr>
          <p:style>
            <a:lnRef idx="0">
              <a:scrgbClr r="0" g="0" b="0"/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Rounded Rectangle 4"/>
            <p:cNvSpPr/>
            <p:nvPr/>
          </p:nvSpPr>
          <p:spPr>
            <a:xfrm>
              <a:off x="1207258" y="2378380"/>
              <a:ext cx="1568068" cy="760378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ctr" defTabSz="8001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kern="1200" dirty="0" smtClean="0">
                  <a:solidFill>
                    <a:srgbClr val="000090"/>
                  </a:solidFill>
                </a:rPr>
                <a:t>Parsing Template </a:t>
              </a:r>
              <a:r>
                <a:rPr lang="en-US" sz="2000" dirty="0">
                  <a:solidFill>
                    <a:srgbClr val="000090"/>
                  </a:solidFill>
                </a:rPr>
                <a:t>D</a:t>
              </a:r>
              <a:r>
                <a:rPr lang="en-US" sz="2000" kern="1200" dirty="0" smtClean="0">
                  <a:solidFill>
                    <a:srgbClr val="000090"/>
                  </a:solidFill>
                </a:rPr>
                <a:t>efinitions</a:t>
              </a:r>
              <a:endParaRPr lang="en-US" sz="2000" kern="1200" dirty="0">
                <a:solidFill>
                  <a:srgbClr val="000090"/>
                </a:solidFill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487191" y="4118109"/>
            <a:ext cx="1206714" cy="925973"/>
            <a:chOff x="1183602" y="2354724"/>
            <a:chExt cx="1615380" cy="807690"/>
          </a:xfrm>
          <a:solidFill>
            <a:schemeClr val="bg1">
              <a:lumMod val="50000"/>
            </a:schemeClr>
          </a:solidFill>
        </p:grpSpPr>
        <p:sp>
          <p:nvSpPr>
            <p:cNvPr id="11" name="Rounded Rectangle 10"/>
            <p:cNvSpPr/>
            <p:nvPr/>
          </p:nvSpPr>
          <p:spPr>
            <a:xfrm>
              <a:off x="1183602" y="2354724"/>
              <a:ext cx="1615380" cy="807690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rgbClr val="000090"/>
              </a:solidFill>
            </a:ln>
          </p:spPr>
          <p:style>
            <a:lnRef idx="0">
              <a:scrgbClr r="0" g="0" b="0"/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Rounded Rectangle 4"/>
            <p:cNvSpPr/>
            <p:nvPr/>
          </p:nvSpPr>
          <p:spPr>
            <a:xfrm>
              <a:off x="1207258" y="2378380"/>
              <a:ext cx="1568068" cy="760378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ctr" defTabSz="8001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kern="1200" dirty="0" smtClean="0">
                  <a:solidFill>
                    <a:srgbClr val="254061"/>
                  </a:solidFill>
                </a:rPr>
                <a:t>Parsing </a:t>
              </a:r>
              <a:r>
                <a:rPr lang="en-US" sz="2000" dirty="0">
                  <a:solidFill>
                    <a:srgbClr val="254061"/>
                  </a:solidFill>
                </a:rPr>
                <a:t>T</a:t>
              </a:r>
              <a:r>
                <a:rPr lang="en-US" sz="2000" kern="1200" dirty="0" smtClean="0">
                  <a:solidFill>
                    <a:srgbClr val="254061"/>
                  </a:solidFill>
                </a:rPr>
                <a:t>emplate uses</a:t>
              </a:r>
              <a:endParaRPr lang="en-US" sz="2000" kern="1200" dirty="0">
                <a:solidFill>
                  <a:srgbClr val="254061"/>
                </a:solidFill>
              </a:endParaRPr>
            </a:p>
          </p:txBody>
        </p:sp>
      </p:grpSp>
      <p:sp>
        <p:nvSpPr>
          <p:cNvPr id="23" name="Down Arrow 22"/>
          <p:cNvSpPr/>
          <p:nvPr/>
        </p:nvSpPr>
        <p:spPr>
          <a:xfrm>
            <a:off x="833685" y="2368436"/>
            <a:ext cx="350932" cy="1706876"/>
          </a:xfrm>
          <a:prstGeom prst="downArrow">
            <a:avLst>
              <a:gd name="adj1" fmla="val 36932"/>
              <a:gd name="adj2" fmla="val 44433"/>
            </a:avLst>
          </a:prstGeom>
          <a:solidFill>
            <a:srgbClr val="40404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4" name="Group 23"/>
          <p:cNvGrpSpPr/>
          <p:nvPr/>
        </p:nvGrpSpPr>
        <p:grpSpPr>
          <a:xfrm>
            <a:off x="4177816" y="4324850"/>
            <a:ext cx="2302549" cy="1447986"/>
            <a:chOff x="5296194" y="2135689"/>
            <a:chExt cx="2227682" cy="1354044"/>
          </a:xfrm>
        </p:grpSpPr>
        <p:sp>
          <p:nvSpPr>
            <p:cNvPr id="25" name="Rectangle 24"/>
            <p:cNvSpPr/>
            <p:nvPr/>
          </p:nvSpPr>
          <p:spPr>
            <a:xfrm>
              <a:off x="5313461" y="2135689"/>
              <a:ext cx="2210415" cy="1336276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tx2">
                  <a:lumMod val="20000"/>
                  <a:lumOff val="80000"/>
                </a:schemeClr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5296194" y="2153458"/>
              <a:ext cx="2210415" cy="1336275"/>
            </a:xfrm>
            <a:prstGeom prst="rect">
              <a:avLst/>
            </a:prstGeom>
            <a:solidFill>
              <a:srgbClr val="D9D9D9"/>
            </a:solidFill>
            <a:ln>
              <a:solidFill>
                <a:srgbClr val="4F81BD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3340" tIns="53340" rIns="53340" bIns="53340" numCol="1" spcCol="1270" anchor="t" anchorCtr="0">
              <a:noAutofit/>
            </a:bodyPr>
            <a:lstStyle/>
            <a:p>
              <a:pPr marL="0" lvl="1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endParaRPr lang="en-US" sz="500" dirty="0" smtClean="0">
                <a:solidFill>
                  <a:srgbClr val="000000"/>
                </a:solidFill>
              </a:endParaRPr>
            </a:p>
            <a:p>
              <a:pPr marL="166878" lvl="1" indent="-285750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 typeface="Lucida Grande"/>
                <a:buChar char="↦"/>
              </a:pPr>
              <a:r>
                <a:rPr lang="en-US" sz="1600" strike="dblStrike" dirty="0" smtClean="0">
                  <a:solidFill>
                    <a:srgbClr val="000000"/>
                  </a:solidFill>
                </a:rPr>
                <a:t>D</a:t>
              </a:r>
              <a:r>
                <a:rPr lang="en-US" sz="1600" strike="dblStrike" kern="1200" dirty="0" smtClean="0">
                  <a:solidFill>
                    <a:srgbClr val="000000"/>
                  </a:solidFill>
                </a:rPr>
                <a:t>ependent:</a:t>
              </a:r>
              <a:r>
                <a:rPr lang="en-US" sz="1600" strike="dblStrike" dirty="0" smtClean="0">
                  <a:solidFill>
                    <a:srgbClr val="000000"/>
                  </a:solidFill>
                  <a:sym typeface="Wingdings"/>
                </a:rPr>
                <a:t>  </a:t>
              </a:r>
              <a:r>
                <a:rPr lang="en-US" sz="1600" strike="dblStrike" kern="1200" dirty="0" smtClean="0">
                  <a:solidFill>
                    <a:srgbClr val="000000"/>
                  </a:solidFill>
                  <a:sym typeface="Wingdings"/>
                </a:rPr>
                <a:t>Delay</a:t>
              </a:r>
              <a:r>
                <a:rPr lang="en-US" sz="1600" strike="dblStrike" kern="1200" dirty="0" smtClean="0">
                  <a:solidFill>
                    <a:srgbClr val="000000"/>
                  </a:solidFill>
                </a:rPr>
                <a:t>.</a:t>
              </a:r>
              <a:endParaRPr lang="en-US" sz="1600" b="1" strike="dblStrike" dirty="0">
                <a:solidFill>
                  <a:srgbClr val="000000"/>
                </a:solidFill>
              </a:endParaRPr>
            </a:p>
            <a:p>
              <a:pPr marL="0" lvl="1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endParaRPr lang="en-US" sz="500" b="1" dirty="0" smtClean="0">
                <a:solidFill>
                  <a:srgbClr val="000000"/>
                </a:solidFill>
              </a:endParaRPr>
            </a:p>
            <a:p>
              <a:pPr marL="166878" lvl="1" indent="-285750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 typeface="Lucida Grande"/>
                <a:buChar char="↦"/>
              </a:pPr>
              <a:r>
                <a:rPr lang="en-US" sz="1600" dirty="0" smtClean="0">
                  <a:solidFill>
                    <a:srgbClr val="000000"/>
                  </a:solidFill>
                </a:rPr>
                <a:t>Direct:</a:t>
              </a:r>
              <a:r>
                <a:rPr lang="en-US" sz="1600" dirty="0" smtClean="0">
                  <a:solidFill>
                    <a:srgbClr val="000000"/>
                  </a:solidFill>
                  <a:sym typeface="Wingdings"/>
                </a:rPr>
                <a:t>           Resolve.</a:t>
              </a:r>
            </a:p>
            <a:p>
              <a:pPr marL="0" lvl="1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endParaRPr lang="en-US" sz="500" dirty="0" smtClean="0">
                <a:solidFill>
                  <a:srgbClr val="000000"/>
                </a:solidFill>
                <a:sym typeface="Wingdings"/>
              </a:endParaRPr>
            </a:p>
            <a:p>
              <a:pPr marL="166878" lvl="1" indent="-285750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 typeface="Lucida Grande"/>
                <a:buChar char="↦"/>
              </a:pPr>
              <a:r>
                <a:rPr lang="en-US" sz="1600" dirty="0" smtClean="0">
                  <a:solidFill>
                    <a:srgbClr val="000000"/>
                  </a:solidFill>
                  <a:sym typeface="Wingdings"/>
                </a:rPr>
                <a:t>Object or Overloaded: </a:t>
              </a:r>
              <a:endParaRPr lang="en-US" sz="1600" dirty="0">
                <a:solidFill>
                  <a:srgbClr val="000000"/>
                </a:solidFill>
                <a:sym typeface="Wingdings"/>
              </a:endParaRPr>
            </a:p>
            <a:p>
              <a:pPr marL="0" lvl="1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sz="1600" b="1" dirty="0" smtClean="0">
                  <a:solidFill>
                    <a:srgbClr val="000000"/>
                  </a:solidFill>
                  <a:sym typeface="Wingdings"/>
                </a:rPr>
                <a:t>     Overload resolution</a:t>
              </a:r>
              <a:endParaRPr lang="en-US" sz="1600" dirty="0" smtClean="0">
                <a:solidFill>
                  <a:srgbClr val="000000"/>
                </a:solidFill>
                <a:sym typeface="Wingdings"/>
              </a:endParaRPr>
            </a:p>
          </p:txBody>
        </p:sp>
      </p:grpSp>
      <p:sp>
        <p:nvSpPr>
          <p:cNvPr id="28" name="Down Arrow 27"/>
          <p:cNvSpPr/>
          <p:nvPr/>
        </p:nvSpPr>
        <p:spPr>
          <a:xfrm rot="16200000">
            <a:off x="2167396" y="3946189"/>
            <a:ext cx="350932" cy="1297914"/>
          </a:xfrm>
          <a:prstGeom prst="downArrow">
            <a:avLst>
              <a:gd name="adj1" fmla="val 36932"/>
              <a:gd name="adj2" fmla="val 44433"/>
            </a:avLst>
          </a:prstGeom>
          <a:solidFill>
            <a:srgbClr val="40404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0" name="Down Arrow 69"/>
          <p:cNvSpPr/>
          <p:nvPr/>
        </p:nvSpPr>
        <p:spPr>
          <a:xfrm rot="10800000">
            <a:off x="7898405" y="4154755"/>
            <a:ext cx="350932" cy="978267"/>
          </a:xfrm>
          <a:prstGeom prst="downArrow">
            <a:avLst>
              <a:gd name="adj1" fmla="val 36932"/>
              <a:gd name="adj2" fmla="val 44433"/>
            </a:avLst>
          </a:prstGeom>
          <a:solidFill>
            <a:srgbClr val="40404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0" name="Group 39"/>
          <p:cNvGrpSpPr/>
          <p:nvPr/>
        </p:nvGrpSpPr>
        <p:grpSpPr>
          <a:xfrm>
            <a:off x="2991819" y="4127923"/>
            <a:ext cx="1162157" cy="916159"/>
            <a:chOff x="1183602" y="2354724"/>
            <a:chExt cx="1615380" cy="807690"/>
          </a:xfrm>
          <a:solidFill>
            <a:srgbClr val="EEECE1"/>
          </a:solidFill>
        </p:grpSpPr>
        <p:sp>
          <p:nvSpPr>
            <p:cNvPr id="41" name="Rounded Rectangle 40"/>
            <p:cNvSpPr/>
            <p:nvPr/>
          </p:nvSpPr>
          <p:spPr>
            <a:xfrm>
              <a:off x="1183602" y="2354724"/>
              <a:ext cx="1615380" cy="807690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rgbClr val="000090"/>
              </a:solidFill>
            </a:ln>
          </p:spPr>
          <p:style>
            <a:lnRef idx="0">
              <a:scrgbClr r="0" g="0" b="0"/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2" name="Rounded Rectangle 4"/>
            <p:cNvSpPr/>
            <p:nvPr/>
          </p:nvSpPr>
          <p:spPr>
            <a:xfrm>
              <a:off x="1207258" y="2378380"/>
              <a:ext cx="1568068" cy="760378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ctr" defTabSz="8001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dirty="0" smtClean="0">
                  <a:solidFill>
                    <a:srgbClr val="000090"/>
                  </a:solidFill>
                </a:rPr>
                <a:t>Check</a:t>
              </a:r>
              <a:r>
                <a:rPr lang="en-US" sz="2000" kern="1200" dirty="0" smtClean="0">
                  <a:solidFill>
                    <a:srgbClr val="000090"/>
                  </a:solidFill>
                </a:rPr>
                <a:t>ing </a:t>
              </a:r>
              <a:r>
                <a:rPr lang="en-US" sz="2000" dirty="0">
                  <a:solidFill>
                    <a:srgbClr val="000090"/>
                  </a:solidFill>
                </a:rPr>
                <a:t>T</a:t>
              </a:r>
              <a:r>
                <a:rPr lang="en-US" sz="2000" kern="1200" dirty="0" smtClean="0">
                  <a:solidFill>
                    <a:srgbClr val="000090"/>
                  </a:solidFill>
                </a:rPr>
                <a:t>emplate Uses [*2]</a:t>
              </a:r>
              <a:endParaRPr lang="en-US" sz="2000" kern="1200" dirty="0">
                <a:solidFill>
                  <a:srgbClr val="000090"/>
                </a:solidFill>
              </a:endParaRPr>
            </a:p>
          </p:txBody>
        </p:sp>
      </p:grpSp>
      <p:sp>
        <p:nvSpPr>
          <p:cNvPr id="43" name="Down Arrow 42"/>
          <p:cNvSpPr/>
          <p:nvPr/>
        </p:nvSpPr>
        <p:spPr>
          <a:xfrm rot="16200000">
            <a:off x="6631741" y="5003014"/>
            <a:ext cx="350932" cy="1014776"/>
          </a:xfrm>
          <a:prstGeom prst="downArrow">
            <a:avLst>
              <a:gd name="adj1" fmla="val 36932"/>
              <a:gd name="adj2" fmla="val 44433"/>
            </a:avLst>
          </a:prstGeom>
          <a:solidFill>
            <a:srgbClr val="40404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4" name="Group 43"/>
          <p:cNvGrpSpPr/>
          <p:nvPr/>
        </p:nvGrpSpPr>
        <p:grpSpPr>
          <a:xfrm>
            <a:off x="7314595" y="5133025"/>
            <a:ext cx="1437113" cy="651117"/>
            <a:chOff x="1183602" y="2354724"/>
            <a:chExt cx="1615380" cy="807690"/>
          </a:xfrm>
          <a:solidFill>
            <a:srgbClr val="EEECE1"/>
          </a:solidFill>
        </p:grpSpPr>
        <p:sp>
          <p:nvSpPr>
            <p:cNvPr id="45" name="Rounded Rectangle 44"/>
            <p:cNvSpPr/>
            <p:nvPr/>
          </p:nvSpPr>
          <p:spPr>
            <a:xfrm>
              <a:off x="1183602" y="2354724"/>
              <a:ext cx="1615380" cy="807690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rgbClr val="000090"/>
              </a:solidFill>
            </a:ln>
          </p:spPr>
          <p:style>
            <a:lnRef idx="0">
              <a:scrgbClr r="0" g="0" b="0"/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6" name="Rounded Rectangle 4"/>
            <p:cNvSpPr/>
            <p:nvPr/>
          </p:nvSpPr>
          <p:spPr>
            <a:xfrm>
              <a:off x="1207258" y="2378380"/>
              <a:ext cx="1568068" cy="760378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ctr" defTabSz="8001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dirty="0" smtClean="0">
                  <a:solidFill>
                    <a:srgbClr val="000090"/>
                  </a:solidFill>
                </a:rPr>
                <a:t>Overload Resolution</a:t>
              </a:r>
              <a:endParaRPr lang="en-US" sz="2000" kern="1200" dirty="0">
                <a:solidFill>
                  <a:srgbClr val="000090"/>
                </a:solidFill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7335640" y="3288030"/>
            <a:ext cx="1437113" cy="863281"/>
            <a:chOff x="1183602" y="2354724"/>
            <a:chExt cx="1615380" cy="807690"/>
          </a:xfrm>
          <a:solidFill>
            <a:srgbClr val="EEECE1"/>
          </a:solidFill>
        </p:grpSpPr>
        <p:sp>
          <p:nvSpPr>
            <p:cNvPr id="48" name="Rounded Rectangle 47"/>
            <p:cNvSpPr/>
            <p:nvPr/>
          </p:nvSpPr>
          <p:spPr>
            <a:xfrm>
              <a:off x="1183602" y="2354724"/>
              <a:ext cx="1615380" cy="807690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rgbClr val="000090"/>
              </a:solidFill>
            </a:ln>
          </p:spPr>
          <p:style>
            <a:lnRef idx="0">
              <a:scrgbClr r="0" g="0" b="0"/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9" name="Rounded Rectangle 4"/>
            <p:cNvSpPr/>
            <p:nvPr/>
          </p:nvSpPr>
          <p:spPr>
            <a:xfrm>
              <a:off x="1207258" y="2378380"/>
              <a:ext cx="1568068" cy="760378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ctr" defTabSz="8001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dirty="0" smtClean="0">
                  <a:solidFill>
                    <a:srgbClr val="000090"/>
                  </a:solidFill>
                </a:rPr>
                <a:t>Template Argument Deduction</a:t>
              </a:r>
              <a:endParaRPr lang="en-US" sz="2000" kern="1200" dirty="0">
                <a:solidFill>
                  <a:srgbClr val="000090"/>
                </a:solidFill>
              </a:endParaRPr>
            </a:p>
          </p:txBody>
        </p:sp>
      </p:grpSp>
      <p:sp>
        <p:nvSpPr>
          <p:cNvPr id="50" name="Down Arrow 49"/>
          <p:cNvSpPr/>
          <p:nvPr/>
        </p:nvSpPr>
        <p:spPr>
          <a:xfrm rot="10800000">
            <a:off x="7898405" y="2293886"/>
            <a:ext cx="350932" cy="968860"/>
          </a:xfrm>
          <a:prstGeom prst="downArrow">
            <a:avLst>
              <a:gd name="adj1" fmla="val 36932"/>
              <a:gd name="adj2" fmla="val 44433"/>
            </a:avLst>
          </a:prstGeom>
          <a:solidFill>
            <a:srgbClr val="40404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51" name="Group 50"/>
          <p:cNvGrpSpPr/>
          <p:nvPr/>
        </p:nvGrpSpPr>
        <p:grpSpPr>
          <a:xfrm>
            <a:off x="7261267" y="1411493"/>
            <a:ext cx="1655685" cy="863281"/>
            <a:chOff x="1183602" y="2354724"/>
            <a:chExt cx="1615380" cy="807690"/>
          </a:xfrm>
          <a:solidFill>
            <a:srgbClr val="7F7F7F"/>
          </a:solidFill>
        </p:grpSpPr>
        <p:sp>
          <p:nvSpPr>
            <p:cNvPr id="52" name="Rounded Rectangle 51"/>
            <p:cNvSpPr/>
            <p:nvPr/>
          </p:nvSpPr>
          <p:spPr>
            <a:xfrm>
              <a:off x="1183602" y="2354724"/>
              <a:ext cx="1615380" cy="807690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rgbClr val="000090"/>
              </a:solidFill>
            </a:ln>
          </p:spPr>
          <p:style>
            <a:lnRef idx="0">
              <a:scrgbClr r="0" g="0" b="0"/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3" name="Rounded Rectangle 4"/>
            <p:cNvSpPr/>
            <p:nvPr/>
          </p:nvSpPr>
          <p:spPr>
            <a:xfrm>
              <a:off x="1207258" y="2378380"/>
              <a:ext cx="1568068" cy="760378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ctr" defTabSz="8001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dirty="0" smtClean="0">
                  <a:solidFill>
                    <a:srgbClr val="254061"/>
                  </a:solidFill>
                </a:rPr>
                <a:t>Creating Template Specialization</a:t>
              </a:r>
              <a:endParaRPr lang="en-US" sz="2000" kern="1200" dirty="0">
                <a:solidFill>
                  <a:srgbClr val="254061"/>
                </a:solidFill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3309114" y="1430605"/>
            <a:ext cx="1655685" cy="863281"/>
            <a:chOff x="1183602" y="2354724"/>
            <a:chExt cx="1615380" cy="807690"/>
          </a:xfrm>
          <a:solidFill>
            <a:srgbClr val="EEECE1"/>
          </a:solidFill>
        </p:grpSpPr>
        <p:sp>
          <p:nvSpPr>
            <p:cNvPr id="55" name="Rounded Rectangle 54"/>
            <p:cNvSpPr/>
            <p:nvPr/>
          </p:nvSpPr>
          <p:spPr>
            <a:xfrm>
              <a:off x="1183602" y="2354724"/>
              <a:ext cx="1615380" cy="807690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rgbClr val="000090"/>
              </a:solidFill>
            </a:ln>
          </p:spPr>
          <p:style>
            <a:lnRef idx="0">
              <a:scrgbClr r="0" g="0" b="0"/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6" name="Rounded Rectangle 4"/>
            <p:cNvSpPr/>
            <p:nvPr/>
          </p:nvSpPr>
          <p:spPr>
            <a:xfrm>
              <a:off x="1207258" y="2378380"/>
              <a:ext cx="1568068" cy="760378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ctr" defTabSz="8001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dirty="0" smtClean="0">
                  <a:solidFill>
                    <a:srgbClr val="000090"/>
                  </a:solidFill>
                </a:rPr>
                <a:t>Instantiating Template Specialization</a:t>
              </a:r>
              <a:endParaRPr lang="en-US" sz="2000" kern="1200" dirty="0">
                <a:solidFill>
                  <a:srgbClr val="000090"/>
                </a:solidFill>
              </a:endParaRPr>
            </a:p>
          </p:txBody>
        </p:sp>
      </p:grpSp>
      <p:sp>
        <p:nvSpPr>
          <p:cNvPr id="57" name="Down Arrow 56"/>
          <p:cNvSpPr/>
          <p:nvPr/>
        </p:nvSpPr>
        <p:spPr>
          <a:xfrm>
            <a:off x="3551354" y="2369621"/>
            <a:ext cx="350932" cy="1706876"/>
          </a:xfrm>
          <a:prstGeom prst="downArrow">
            <a:avLst>
              <a:gd name="adj1" fmla="val 36932"/>
              <a:gd name="adj2" fmla="val 44433"/>
            </a:avLst>
          </a:prstGeom>
          <a:solidFill>
            <a:srgbClr val="40404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8" name="Down Arrow 57"/>
          <p:cNvSpPr/>
          <p:nvPr/>
        </p:nvSpPr>
        <p:spPr>
          <a:xfrm rot="5400000">
            <a:off x="5995996" y="833782"/>
            <a:ext cx="243754" cy="2103968"/>
          </a:xfrm>
          <a:prstGeom prst="downArrow">
            <a:avLst>
              <a:gd name="adj1" fmla="val 77082"/>
              <a:gd name="adj2" fmla="val 44433"/>
            </a:avLst>
          </a:prstGeom>
          <a:solidFill>
            <a:schemeClr val="bg1">
              <a:lumMod val="85000"/>
            </a:schemeClr>
          </a:solidFill>
          <a:ln>
            <a:prstDash val="sysDot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2000" dirty="0" smtClean="0">
                <a:solidFill>
                  <a:srgbClr val="000000"/>
                </a:solidFill>
              </a:rPr>
              <a:t>Prototype</a:t>
            </a: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59" name="Down Arrow 58"/>
          <p:cNvSpPr/>
          <p:nvPr/>
        </p:nvSpPr>
        <p:spPr>
          <a:xfrm rot="16200000">
            <a:off x="2441493" y="1260018"/>
            <a:ext cx="243752" cy="1251493"/>
          </a:xfrm>
          <a:prstGeom prst="downArrow">
            <a:avLst>
              <a:gd name="adj1" fmla="val 69100"/>
              <a:gd name="adj2" fmla="val 44433"/>
            </a:avLst>
          </a:prstGeom>
          <a:solidFill>
            <a:schemeClr val="bg1">
              <a:lumMod val="85000"/>
            </a:schemeClr>
          </a:solidFill>
          <a:ln>
            <a:prstDash val="sysDot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Pattern</a:t>
            </a: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4334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293" y="147638"/>
            <a:ext cx="8683262" cy="840140"/>
          </a:xfrm>
        </p:spPr>
        <p:txBody>
          <a:bodyPr/>
          <a:lstStyle/>
          <a:p>
            <a:r>
              <a:rPr lang="en-US" sz="4000" dirty="0" smtClean="0"/>
              <a:t>Essential Procedures, Implemented</a:t>
            </a:r>
            <a:endParaRPr lang="en-US" sz="4000" dirty="0"/>
          </a:p>
        </p:txBody>
      </p:sp>
      <p:sp>
        <p:nvSpPr>
          <p:cNvPr id="4" name="Content Placeholder 5"/>
          <p:cNvSpPr>
            <a:spLocks noGrp="1"/>
          </p:cNvSpPr>
          <p:nvPr>
            <p:ph idx="1"/>
          </p:nvPr>
        </p:nvSpPr>
        <p:spPr>
          <a:xfrm>
            <a:off x="169333" y="984955"/>
            <a:ext cx="8818555" cy="5492045"/>
          </a:xfrm>
          <a:solidFill>
            <a:srgbClr val="FFFFFF"/>
          </a:solidFill>
        </p:spPr>
        <p:txBody>
          <a:bodyPr numCol="2"/>
          <a:lstStyle/>
          <a:p>
            <a:pPr>
              <a:buFont typeface="Wingdings" charset="2"/>
              <a:buChar char="²"/>
            </a:pPr>
            <a:r>
              <a:rPr lang="en-US" sz="2400" dirty="0" smtClean="0"/>
              <a:t>Concept Definition</a:t>
            </a:r>
          </a:p>
          <a:p>
            <a:pPr lvl="1">
              <a:buFont typeface="Arial"/>
              <a:buChar char="•"/>
            </a:pPr>
            <a:r>
              <a:rPr lang="en-US" sz="2000" dirty="0" smtClean="0"/>
              <a:t>Name lookup in restricted scope</a:t>
            </a:r>
          </a:p>
          <a:p>
            <a:pPr lvl="1">
              <a:buFont typeface="Arial"/>
              <a:buChar char="•"/>
            </a:pPr>
            <a:r>
              <a:rPr lang="en-US" sz="2000" dirty="0" smtClean="0"/>
              <a:t>Refinement parsing</a:t>
            </a:r>
          </a:p>
          <a:p>
            <a:pPr lvl="1">
              <a:buFont typeface="Arial"/>
              <a:buChar char="•"/>
            </a:pPr>
            <a:r>
              <a:rPr lang="en-US" sz="2000" dirty="0" smtClean="0"/>
              <a:t>Requirement parsing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endParaRPr lang="en-US" sz="1600" dirty="0" smtClean="0"/>
          </a:p>
          <a:p>
            <a:pPr>
              <a:buFont typeface="Wingdings" charset="2"/>
              <a:buChar char="²"/>
            </a:pPr>
            <a:r>
              <a:rPr lang="en-US" sz="2400" dirty="0" smtClean="0"/>
              <a:t>Constrained </a:t>
            </a:r>
            <a:r>
              <a:rPr lang="en-US" sz="2400" dirty="0"/>
              <a:t>Template </a:t>
            </a:r>
            <a:r>
              <a:rPr lang="en-US" sz="2400" dirty="0" smtClean="0"/>
              <a:t>Definition</a:t>
            </a:r>
            <a:endParaRPr lang="en-US" sz="2400" dirty="0"/>
          </a:p>
          <a:p>
            <a:pPr lvl="1">
              <a:buFont typeface="Arial"/>
              <a:buChar char="•"/>
            </a:pPr>
            <a:r>
              <a:rPr lang="en-US" sz="2000" dirty="0" smtClean="0"/>
              <a:t>Constraints specification parsing</a:t>
            </a:r>
          </a:p>
          <a:p>
            <a:pPr lvl="2"/>
            <a:r>
              <a:rPr lang="en-US" sz="1600" dirty="0" smtClean="0"/>
              <a:t>Concept model archetypes</a:t>
            </a:r>
          </a:p>
          <a:p>
            <a:pPr lvl="1">
              <a:buFont typeface="Arial"/>
              <a:buChar char="•"/>
            </a:pPr>
            <a:r>
              <a:rPr lang="en-US" sz="2000" dirty="0" smtClean="0"/>
              <a:t>Name lookup in restricted scope</a:t>
            </a:r>
          </a:p>
          <a:p>
            <a:pPr lvl="1">
              <a:buFont typeface="Arial"/>
              <a:buChar char="•"/>
            </a:pPr>
            <a:r>
              <a:rPr lang="en-US" sz="2000" dirty="0" smtClean="0"/>
              <a:t>Expression validation</a:t>
            </a:r>
            <a:endParaRPr lang="en-US" sz="2400" dirty="0" smtClean="0"/>
          </a:p>
          <a:p>
            <a:pPr>
              <a:buFont typeface="Wingdings" charset="2"/>
              <a:buChar char="²"/>
            </a:pPr>
            <a:r>
              <a:rPr lang="en-US" sz="2400" dirty="0" smtClean="0"/>
              <a:t>Concept Model</a:t>
            </a:r>
          </a:p>
          <a:p>
            <a:pPr lvl="1">
              <a:buFont typeface="Arial"/>
              <a:buChar char="•"/>
            </a:pPr>
            <a:r>
              <a:rPr lang="en-US" sz="2000" dirty="0" smtClean="0"/>
              <a:t>Name lookup in restricted scope</a:t>
            </a:r>
          </a:p>
          <a:p>
            <a:pPr lvl="1">
              <a:buFont typeface="Arial"/>
              <a:buChar char="•"/>
            </a:pPr>
            <a:r>
              <a:rPr lang="en-US" sz="2000" dirty="0" smtClean="0"/>
              <a:t>Refinement satisfaction</a:t>
            </a:r>
          </a:p>
          <a:p>
            <a:pPr lvl="1">
              <a:buFont typeface="Arial"/>
              <a:buChar char="•"/>
            </a:pPr>
            <a:r>
              <a:rPr lang="en-US" sz="2000" dirty="0" smtClean="0"/>
              <a:t>Requirement satisfaction:</a:t>
            </a:r>
          </a:p>
          <a:p>
            <a:pPr lvl="2"/>
            <a:r>
              <a:rPr lang="en-US" sz="1600" dirty="0" smtClean="0"/>
              <a:t>Collect valid candidates</a:t>
            </a:r>
          </a:p>
          <a:p>
            <a:pPr lvl="1">
              <a:buFont typeface="Arial"/>
              <a:buChar char="•"/>
            </a:pPr>
            <a:r>
              <a:rPr lang="en-US" sz="2000" dirty="0" smtClean="0"/>
              <a:t>Requirement substitution</a:t>
            </a:r>
          </a:p>
          <a:p>
            <a:pPr lvl="1">
              <a:buFont typeface="Arial"/>
              <a:buChar char="•"/>
            </a:pPr>
            <a:r>
              <a:rPr lang="en-US" sz="2000" dirty="0" smtClean="0"/>
              <a:t>Concept model checking</a:t>
            </a:r>
          </a:p>
          <a:p>
            <a:pPr lvl="1">
              <a:buFont typeface="Arial"/>
              <a:buChar char="•"/>
            </a:pPr>
            <a:r>
              <a:rPr lang="en-US" sz="2000" dirty="0" smtClean="0"/>
              <a:t>Model generation from </a:t>
            </a:r>
            <a:r>
              <a:rPr lang="en-US" sz="2000" dirty="0"/>
              <a:t>model template</a:t>
            </a:r>
          </a:p>
          <a:p>
            <a:pPr lvl="2"/>
            <a:r>
              <a:rPr lang="en-US" sz="1600" dirty="0" smtClean="0"/>
              <a:t>Requirement building</a:t>
            </a:r>
          </a:p>
          <a:p>
            <a:pPr marL="0" indent="0">
              <a:buNone/>
            </a:pPr>
            <a:endParaRPr lang="en-US" sz="500" dirty="0" smtClean="0"/>
          </a:p>
          <a:p>
            <a:pPr>
              <a:buFont typeface="Wingdings" charset="2"/>
              <a:buChar char="²"/>
            </a:pPr>
            <a:r>
              <a:rPr lang="en-US" sz="2400" dirty="0" smtClean="0"/>
              <a:t>Constrained Template Use</a:t>
            </a:r>
          </a:p>
          <a:p>
            <a:pPr lvl="1">
              <a:buFont typeface="Arial"/>
              <a:buChar char="•"/>
            </a:pPr>
            <a:r>
              <a:rPr lang="en-US" sz="2000" dirty="0" smtClean="0"/>
              <a:t>Constraints satisfaction</a:t>
            </a:r>
          </a:p>
          <a:p>
            <a:pPr lvl="2"/>
            <a:r>
              <a:rPr lang="en-US" sz="1600" dirty="0" smtClean="0"/>
              <a:t>Concept model lookup</a:t>
            </a:r>
          </a:p>
          <a:p>
            <a:pPr lvl="1">
              <a:buFont typeface="Arial"/>
              <a:buChar char="•"/>
            </a:pPr>
            <a:r>
              <a:rPr lang="en-US" sz="2000" dirty="0" smtClean="0"/>
              <a:t>Entity or reference rebuilding</a:t>
            </a:r>
          </a:p>
          <a:p>
            <a:pPr lvl="2"/>
            <a:r>
              <a:rPr lang="en-US" sz="1600" dirty="0" smtClean="0"/>
              <a:t>Extension for requirement satisfaction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8630874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293" y="274638"/>
            <a:ext cx="8683262" cy="840140"/>
          </a:xfrm>
        </p:spPr>
        <p:txBody>
          <a:bodyPr/>
          <a:lstStyle/>
          <a:p>
            <a:r>
              <a:rPr lang="en-US" sz="4000" dirty="0" smtClean="0"/>
              <a:t>Some General Design Observations</a:t>
            </a:r>
            <a:endParaRPr lang="en-US" sz="40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114778"/>
            <a:ext cx="8235244" cy="5319889"/>
          </a:xfrm>
          <a:solidFill>
            <a:schemeClr val="bg1"/>
          </a:solidFill>
        </p:spPr>
        <p:txBody>
          <a:bodyPr/>
          <a:lstStyle/>
          <a:p>
            <a:r>
              <a:rPr lang="en-US" sz="2400" dirty="0" smtClean="0"/>
              <a:t>Should concept parameter lists include </a:t>
            </a:r>
            <a:r>
              <a:rPr lang="en-US" sz="2400" dirty="0"/>
              <a:t>constrained template </a:t>
            </a:r>
            <a:r>
              <a:rPr lang="en-US" sz="2400" dirty="0" smtClean="0"/>
              <a:t>parameters?</a:t>
            </a:r>
          </a:p>
          <a:p>
            <a:pPr lvl="1"/>
            <a:r>
              <a:rPr lang="en-US" sz="2000" dirty="0" smtClean="0"/>
              <a:t>Not supported in Pre-Frankfurt </a:t>
            </a:r>
          </a:p>
          <a:p>
            <a:pPr marL="457200" lvl="1" indent="0">
              <a:buNone/>
            </a:pPr>
            <a:r>
              <a:rPr lang="en-US" sz="2000" dirty="0"/>
              <a:t>	</a:t>
            </a:r>
            <a:r>
              <a:rPr lang="en-US" sz="2000" dirty="0" smtClean="0"/>
              <a:t>design.</a:t>
            </a:r>
          </a:p>
          <a:p>
            <a:pPr lvl="1"/>
            <a:r>
              <a:rPr lang="en-US" sz="2000" dirty="0" smtClean="0"/>
              <a:t>Supported in Palo </a:t>
            </a:r>
            <a:r>
              <a:rPr lang="en-US" sz="2000" dirty="0"/>
              <a:t>A</a:t>
            </a:r>
            <a:r>
              <a:rPr lang="en-US" sz="2000" dirty="0" smtClean="0"/>
              <a:t>lto design </a:t>
            </a:r>
          </a:p>
          <a:p>
            <a:pPr marL="457200" lvl="1" indent="0">
              <a:buNone/>
            </a:pPr>
            <a:r>
              <a:rPr lang="en-US" sz="2000" dirty="0"/>
              <a:t>	</a:t>
            </a:r>
            <a:r>
              <a:rPr lang="en-US" sz="2000" dirty="0" smtClean="0"/>
              <a:t>and </a:t>
            </a:r>
            <a:r>
              <a:rPr lang="en-US" sz="2000" dirty="0" err="1" smtClean="0"/>
              <a:t>ConceptClang</a:t>
            </a:r>
            <a:r>
              <a:rPr lang="en-US" sz="2000" dirty="0" smtClean="0"/>
              <a:t>.</a:t>
            </a:r>
          </a:p>
          <a:p>
            <a:pPr marL="0" indent="0">
              <a:buNone/>
            </a:pPr>
            <a:endParaRPr lang="en-US" sz="2400" dirty="0" smtClean="0"/>
          </a:p>
          <a:p>
            <a:r>
              <a:rPr lang="en-US" sz="2400" dirty="0" smtClean="0"/>
              <a:t>Should </a:t>
            </a:r>
            <a:r>
              <a:rPr lang="en-US" sz="2400" dirty="0"/>
              <a:t>concept </a:t>
            </a:r>
            <a:r>
              <a:rPr lang="en-US" sz="2400" dirty="0" smtClean="0"/>
              <a:t>model declarations </a:t>
            </a:r>
            <a:r>
              <a:rPr lang="en-US" sz="2400" dirty="0"/>
              <a:t>be inserted into the scope in which </a:t>
            </a:r>
            <a:r>
              <a:rPr lang="en-US" sz="2400" dirty="0" smtClean="0"/>
              <a:t>they </a:t>
            </a:r>
            <a:r>
              <a:rPr lang="en-US" sz="2400" dirty="0"/>
              <a:t>are </a:t>
            </a:r>
            <a:r>
              <a:rPr lang="en-US" sz="2400" dirty="0" smtClean="0"/>
              <a:t>created?</a:t>
            </a:r>
          </a:p>
          <a:p>
            <a:pPr lvl="1"/>
            <a:r>
              <a:rPr lang="en-US" sz="2000" dirty="0" err="1" smtClean="0"/>
              <a:t>ConceptClang</a:t>
            </a:r>
            <a:r>
              <a:rPr lang="en-US" sz="2000" dirty="0"/>
              <a:t> </a:t>
            </a:r>
            <a:r>
              <a:rPr lang="en-US" sz="2000" dirty="0" smtClean="0"/>
              <a:t>models are not</a:t>
            </a:r>
          </a:p>
          <a:p>
            <a:pPr marL="457200" lvl="1" indent="0">
              <a:buNone/>
            </a:pPr>
            <a:r>
              <a:rPr lang="en-US" sz="2000" dirty="0"/>
              <a:t>	</a:t>
            </a:r>
            <a:r>
              <a:rPr lang="en-US" sz="2000" dirty="0" smtClean="0"/>
              <a:t> visible by name lookup.</a:t>
            </a:r>
          </a:p>
          <a:p>
            <a:pPr marL="457200" lvl="1" indent="0">
              <a:buNone/>
            </a:pPr>
            <a:endParaRPr lang="en-US" sz="500" dirty="0"/>
          </a:p>
        </p:txBody>
      </p:sp>
      <p:sp>
        <p:nvSpPr>
          <p:cNvPr id="5" name="Rounded Rectangle 4"/>
          <p:cNvSpPr/>
          <p:nvPr/>
        </p:nvSpPr>
        <p:spPr>
          <a:xfrm>
            <a:off x="4670778" y="1862666"/>
            <a:ext cx="4274777" cy="1636890"/>
          </a:xfrm>
          <a:prstGeom prst="roundRect">
            <a:avLst>
              <a:gd name="adj" fmla="val 4036"/>
            </a:avLst>
          </a:prstGeom>
          <a:solidFill>
            <a:srgbClr val="EEECE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c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oncept </a:t>
            </a:r>
            <a:r>
              <a:rPr lang="en-US" sz="1600" dirty="0" err="1" smtClean="0">
                <a:solidFill>
                  <a:srgbClr val="000090"/>
                </a:solidFill>
                <a:latin typeface="Courier"/>
                <a:cs typeface="Courier"/>
              </a:rPr>
              <a:t>ForwardIterator</a:t>
            </a:r>
            <a:endParaRPr lang="en-US" sz="1600" dirty="0" smtClean="0">
              <a:solidFill>
                <a:srgbClr val="000090"/>
              </a:solidFill>
              <a:latin typeface="Courier"/>
              <a:cs typeface="Courier"/>
            </a:endParaRP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	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	&lt;</a:t>
            </a:r>
            <a:r>
              <a:rPr lang="en-US" sz="1600" dirty="0" err="1" smtClean="0">
                <a:solidFill>
                  <a:srgbClr val="000090"/>
                </a:solidFill>
                <a:latin typeface="Courier"/>
                <a:cs typeface="Courier"/>
              </a:rPr>
              <a:t>InputIterator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I&gt; { ...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}</a:t>
            </a:r>
          </a:p>
          <a:p>
            <a:endParaRPr lang="en-US" sz="1600" dirty="0" smtClean="0">
              <a:solidFill>
                <a:srgbClr val="000090"/>
              </a:solidFill>
              <a:latin typeface="Courier"/>
              <a:cs typeface="Courier"/>
            </a:endParaRPr>
          </a:p>
          <a:p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c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oncept </a:t>
            </a:r>
            <a:r>
              <a:rPr lang="en-US" sz="1600" dirty="0" err="1" smtClean="0">
                <a:solidFill>
                  <a:srgbClr val="000090"/>
                </a:solidFill>
                <a:latin typeface="Courier"/>
                <a:cs typeface="Courier"/>
              </a:rPr>
              <a:t>ForwardIterator</a:t>
            </a:r>
            <a:endParaRPr lang="en-US" sz="1600" dirty="0" smtClean="0">
              <a:solidFill>
                <a:srgbClr val="000090"/>
              </a:solidFill>
              <a:latin typeface="Courier"/>
              <a:cs typeface="Courier"/>
            </a:endParaRP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		&lt;</a:t>
            </a:r>
            <a:r>
              <a:rPr lang="en-US" sz="1600" dirty="0" err="1" smtClean="0">
                <a:solidFill>
                  <a:srgbClr val="000090"/>
                </a:solidFill>
                <a:latin typeface="Courier"/>
                <a:cs typeface="Courier"/>
              </a:rPr>
              <a:t>typename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I&gt; </a:t>
            </a:r>
          </a:p>
          <a:p>
            <a:r>
              <a:rPr lang="en-US" sz="1600" b="1" dirty="0">
                <a:solidFill>
                  <a:srgbClr val="000090"/>
                </a:solidFill>
                <a:latin typeface="Courier"/>
                <a:cs typeface="Courier"/>
              </a:rPr>
              <a:t>	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: </a:t>
            </a:r>
            <a:r>
              <a:rPr lang="en-US" sz="1600" b="1" dirty="0" err="1" smtClean="0">
                <a:solidFill>
                  <a:srgbClr val="000090"/>
                </a:solidFill>
                <a:latin typeface="Courier"/>
                <a:cs typeface="Courier"/>
              </a:rPr>
              <a:t>InputIterator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&lt;I&gt;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{ ... }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670778" y="4752621"/>
            <a:ext cx="4274777" cy="1174046"/>
          </a:xfrm>
          <a:prstGeom prst="roundRect">
            <a:avLst>
              <a:gd name="adj" fmla="val 4036"/>
            </a:avLst>
          </a:prstGeom>
          <a:solidFill>
            <a:srgbClr val="EEECE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// Parse, insert C in scope.</a:t>
            </a:r>
          </a:p>
          <a:p>
            <a:r>
              <a:rPr lang="en-US" sz="1600" dirty="0" err="1" smtClean="0">
                <a:solidFill>
                  <a:srgbClr val="000090"/>
                </a:solidFill>
                <a:latin typeface="Courier"/>
                <a:cs typeface="Courier"/>
              </a:rPr>
              <a:t>concept_map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 C&lt;</a:t>
            </a:r>
            <a:r>
              <a:rPr lang="en-US" sz="1600" dirty="0" err="1" smtClean="0">
                <a:solidFill>
                  <a:srgbClr val="000090"/>
                </a:solidFill>
                <a:latin typeface="Courier"/>
                <a:cs typeface="Courier"/>
              </a:rPr>
              <a:t>my_type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&gt; { ...</a:t>
            </a:r>
            <a:r>
              <a:rPr lang="en-US" sz="1600" dirty="0">
                <a:solidFill>
                  <a:srgbClr val="000090"/>
                </a:solidFill>
                <a:latin typeface="Courier"/>
                <a:cs typeface="Courier"/>
              </a:rPr>
              <a:t>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}</a:t>
            </a:r>
          </a:p>
          <a:p>
            <a:endParaRPr lang="en-US" sz="1600" dirty="0" smtClean="0">
              <a:solidFill>
                <a:srgbClr val="000090"/>
              </a:solidFill>
              <a:latin typeface="Courier"/>
              <a:cs typeface="Courier"/>
            </a:endParaRPr>
          </a:p>
          <a:p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// Lookup(C) = {...,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C&lt;</a:t>
            </a:r>
            <a:r>
              <a:rPr lang="en-US" sz="1600" b="1" dirty="0" err="1" smtClean="0">
                <a:solidFill>
                  <a:srgbClr val="000090"/>
                </a:solidFill>
                <a:latin typeface="Courier"/>
                <a:cs typeface="Courier"/>
              </a:rPr>
              <a:t>my_type</a:t>
            </a:r>
            <a:r>
              <a:rPr lang="en-US" sz="1600" b="1" dirty="0" smtClean="0">
                <a:solidFill>
                  <a:srgbClr val="000090"/>
                </a:solidFill>
                <a:latin typeface="Courier"/>
                <a:cs typeface="Courier"/>
              </a:rPr>
              <a:t>&gt; </a:t>
            </a:r>
            <a:r>
              <a:rPr lang="en-US" sz="1600" dirty="0" smtClean="0">
                <a:solidFill>
                  <a:srgbClr val="000090"/>
                </a:solidFill>
                <a:latin typeface="Courier"/>
                <a:cs typeface="Courier"/>
              </a:rPr>
              <a:t>?}</a:t>
            </a:r>
          </a:p>
        </p:txBody>
      </p:sp>
    </p:spTree>
    <p:extLst>
      <p:ext uri="{BB962C8B-B14F-4D97-AF65-F5344CB8AC3E}">
        <p14:creationId xmlns:p14="http://schemas.microsoft.com/office/powerpoint/2010/main" val="37696543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293" y="274638"/>
            <a:ext cx="8683262" cy="840140"/>
          </a:xfrm>
        </p:spPr>
        <p:txBody>
          <a:bodyPr/>
          <a:lstStyle/>
          <a:p>
            <a:r>
              <a:rPr lang="en-US" sz="4000" dirty="0" smtClean="0"/>
              <a:t>Some General Design Observations</a:t>
            </a:r>
            <a:endParaRPr lang="en-US" sz="40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114778"/>
            <a:ext cx="8235244" cy="5319889"/>
          </a:xfrm>
          <a:solidFill>
            <a:schemeClr val="bg1"/>
          </a:solidFill>
        </p:spPr>
        <p:txBody>
          <a:bodyPr/>
          <a:lstStyle/>
          <a:p>
            <a:r>
              <a:rPr lang="en-US" sz="2400" dirty="0" smtClean="0"/>
              <a:t>Is </a:t>
            </a:r>
            <a:r>
              <a:rPr lang="en-US" sz="2400" dirty="0"/>
              <a:t>there any way to </a:t>
            </a:r>
            <a:r>
              <a:rPr lang="en-US" sz="2400" dirty="0" smtClean="0"/>
              <a:t>complete </a:t>
            </a:r>
            <a:r>
              <a:rPr lang="en-US" sz="2400" dirty="0"/>
              <a:t>separate type-</a:t>
            </a:r>
            <a:r>
              <a:rPr lang="en-US" sz="2400" dirty="0" smtClean="0"/>
              <a:t>checking?</a:t>
            </a:r>
          </a:p>
          <a:p>
            <a:pPr lvl="1"/>
            <a:r>
              <a:rPr lang="en-US" sz="2000" dirty="0" smtClean="0"/>
              <a:t>Open question.</a:t>
            </a:r>
          </a:p>
          <a:p>
            <a:pPr marL="457200" lvl="1" indent="0">
              <a:buNone/>
            </a:pPr>
            <a:endParaRPr lang="en-US" sz="2000" dirty="0" smtClean="0"/>
          </a:p>
          <a:p>
            <a:r>
              <a:rPr lang="en-US" sz="2400" dirty="0" smtClean="0"/>
              <a:t>How to order template specializations </a:t>
            </a:r>
            <a:r>
              <a:rPr lang="en-US" sz="2400" dirty="0" err="1" smtClean="0"/>
              <a:t>w.r.t</a:t>
            </a:r>
            <a:r>
              <a:rPr lang="en-US" sz="2400" dirty="0" smtClean="0"/>
              <a:t>. constraints?</a:t>
            </a:r>
          </a:p>
          <a:p>
            <a:pPr lvl="1"/>
            <a:r>
              <a:rPr lang="en-US" sz="2000" dirty="0" smtClean="0"/>
              <a:t>Open question: Concept-based overloading issues.</a:t>
            </a:r>
          </a:p>
          <a:p>
            <a:pPr marL="457200" lvl="1" indent="0">
              <a:buNone/>
            </a:pPr>
            <a:endParaRPr lang="en-US" sz="2000" dirty="0" smtClean="0"/>
          </a:p>
          <a:p>
            <a:r>
              <a:rPr lang="en-US" sz="2400" dirty="0" smtClean="0"/>
              <a:t>... </a:t>
            </a:r>
          </a:p>
        </p:txBody>
      </p:sp>
    </p:spTree>
    <p:extLst>
      <p:ext uri="{BB962C8B-B14F-4D97-AF65-F5344CB8AC3E}">
        <p14:creationId xmlns:p14="http://schemas.microsoft.com/office/powerpoint/2010/main" val="1410612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293" y="274638"/>
            <a:ext cx="8683262" cy="840140"/>
          </a:xfrm>
        </p:spPr>
        <p:txBody>
          <a:bodyPr/>
          <a:lstStyle/>
          <a:p>
            <a:r>
              <a:rPr lang="en-US" sz="4000" dirty="0" smtClean="0"/>
              <a:t>Some pre-Frankfurt Design Questions</a:t>
            </a:r>
            <a:endParaRPr lang="en-US" sz="40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114778"/>
            <a:ext cx="8319912" cy="4525963"/>
          </a:xfrm>
        </p:spPr>
        <p:txBody>
          <a:bodyPr/>
          <a:lstStyle/>
          <a:p>
            <a:r>
              <a:rPr lang="en-US" sz="2400" dirty="0" smtClean="0"/>
              <a:t>Entering a </a:t>
            </a:r>
            <a:r>
              <a:rPr lang="en-US" sz="2400" dirty="0"/>
              <a:t>new </a:t>
            </a:r>
            <a:r>
              <a:rPr lang="en-US" sz="2400" dirty="0" smtClean="0"/>
              <a:t>scope for concept definitions or models: </a:t>
            </a:r>
          </a:p>
          <a:p>
            <a:pPr marL="457200" lvl="1" indent="0">
              <a:buNone/>
            </a:pPr>
            <a:r>
              <a:rPr lang="en-US" sz="2400" dirty="0" smtClean="0"/>
              <a:t>at </a:t>
            </a:r>
            <a:r>
              <a:rPr lang="en-US" sz="2400" dirty="0"/>
              <a:t>open brace or before concept </a:t>
            </a:r>
            <a:r>
              <a:rPr lang="en-US" sz="2400" dirty="0" smtClean="0"/>
              <a:t>refinements?</a:t>
            </a:r>
          </a:p>
          <a:p>
            <a:pPr lvl="1"/>
            <a:r>
              <a:rPr lang="en-US" sz="2000" dirty="0"/>
              <a:t>s</a:t>
            </a:r>
            <a:r>
              <a:rPr lang="en-US" sz="2000" dirty="0" smtClean="0"/>
              <a:t>tandard is unclear.</a:t>
            </a:r>
          </a:p>
          <a:p>
            <a:pPr lvl="1"/>
            <a:r>
              <a:rPr lang="en-US" sz="2000" dirty="0" err="1" smtClean="0"/>
              <a:t>ConceptClang</a:t>
            </a:r>
            <a:r>
              <a:rPr lang="en-US" sz="2000" dirty="0" smtClean="0"/>
              <a:t> enters at open brace.</a:t>
            </a:r>
          </a:p>
          <a:p>
            <a:pPr marL="0" indent="0">
              <a:buNone/>
            </a:pPr>
            <a:endParaRPr lang="en-US" sz="1000" dirty="0"/>
          </a:p>
          <a:p>
            <a:r>
              <a:rPr lang="en-US" sz="2400" dirty="0"/>
              <a:t>Satisfying associated function requirements: </a:t>
            </a: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	How necessary is the generation of dummy expressions?</a:t>
            </a:r>
          </a:p>
          <a:p>
            <a:pPr lvl="1"/>
            <a:r>
              <a:rPr lang="en-US" sz="2000" dirty="0" smtClean="0"/>
              <a:t>Facilitates the implicit  deduction of values for  associated types.</a:t>
            </a:r>
          </a:p>
          <a:p>
            <a:pPr lvl="1"/>
            <a:r>
              <a:rPr lang="en-US" sz="2000" dirty="0" smtClean="0"/>
              <a:t>Currently not supported by </a:t>
            </a:r>
            <a:r>
              <a:rPr lang="en-US" sz="2000" dirty="0" err="1" smtClean="0"/>
              <a:t>ConceptClang</a:t>
            </a:r>
            <a:r>
              <a:rPr lang="en-US" sz="2000" dirty="0" smtClean="0"/>
              <a:t>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682606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293" y="274638"/>
            <a:ext cx="8683262" cy="840140"/>
          </a:xfrm>
        </p:spPr>
        <p:txBody>
          <a:bodyPr/>
          <a:lstStyle/>
          <a:p>
            <a:r>
              <a:rPr lang="en-US" sz="4000" dirty="0" smtClean="0"/>
              <a:t>Some Palo Alto Design Questions</a:t>
            </a:r>
            <a:endParaRPr lang="en-US" sz="40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1556" y="1114778"/>
            <a:ext cx="8339666" cy="4525963"/>
          </a:xfrm>
        </p:spPr>
        <p:txBody>
          <a:bodyPr/>
          <a:lstStyle/>
          <a:p>
            <a:r>
              <a:rPr lang="en-US" sz="2400" dirty="0" smtClean="0"/>
              <a:t>Could </a:t>
            </a:r>
            <a:r>
              <a:rPr lang="en-US" sz="2400" dirty="0"/>
              <a:t>we gain from a lighter-weight approach to concepts? </a:t>
            </a:r>
          </a:p>
          <a:p>
            <a:pPr lvl="1"/>
            <a:r>
              <a:rPr lang="en-US" sz="2400" dirty="0" smtClean="0"/>
              <a:t>e.g</a:t>
            </a:r>
            <a:r>
              <a:rPr lang="en-US" sz="2400" dirty="0"/>
              <a:t>. </a:t>
            </a:r>
            <a:r>
              <a:rPr lang="en-US" sz="2000" dirty="0"/>
              <a:t>Checking a constrained template body without binding dependent call expressions</a:t>
            </a:r>
            <a:r>
              <a:rPr lang="en-US" sz="2000" dirty="0" smtClean="0"/>
              <a:t>?</a:t>
            </a:r>
          </a:p>
          <a:p>
            <a:pPr lvl="1"/>
            <a:r>
              <a:rPr lang="en-US" sz="2000" dirty="0"/>
              <a:t>e</a:t>
            </a:r>
            <a:r>
              <a:rPr lang="en-US" sz="2000" dirty="0" smtClean="0"/>
              <a:t>.g. Assume all names are visible when parsing concept definitions?</a:t>
            </a:r>
          </a:p>
          <a:p>
            <a:pPr marL="457200" lvl="1" indent="0">
              <a:buNone/>
            </a:pPr>
            <a:endParaRPr lang="en-US" sz="1000" dirty="0"/>
          </a:p>
          <a:p>
            <a:r>
              <a:rPr lang="en-US" sz="2400" dirty="0"/>
              <a:t>Could we gain from a heavier-weight approach to concepts? </a:t>
            </a:r>
          </a:p>
          <a:p>
            <a:pPr lvl="1"/>
            <a:r>
              <a:rPr lang="en-US" sz="2400" dirty="0" smtClean="0"/>
              <a:t>e.g</a:t>
            </a:r>
            <a:r>
              <a:rPr lang="en-US" sz="2400" dirty="0"/>
              <a:t>. </a:t>
            </a:r>
            <a:r>
              <a:rPr lang="en-US" sz="2000" dirty="0"/>
              <a:t>Parse use patterns immediately into </a:t>
            </a:r>
            <a:r>
              <a:rPr lang="en-US" sz="2000" dirty="0" smtClean="0"/>
              <a:t>pseudo-signatures?</a:t>
            </a:r>
          </a:p>
          <a:p>
            <a:pPr lvl="1"/>
            <a:r>
              <a:rPr lang="en-US" sz="2000" dirty="0"/>
              <a:t>e</a:t>
            </a:r>
            <a:r>
              <a:rPr lang="en-US" sz="2000" dirty="0" smtClean="0"/>
              <a:t>.g. Make no assumption about name visibility when parsing concept definitions?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200027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Recap: Objective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28226"/>
            <a:ext cx="8229600" cy="4525963"/>
          </a:xfrm>
        </p:spPr>
        <p:txBody>
          <a:bodyPr/>
          <a:lstStyle/>
          <a:p>
            <a:r>
              <a:rPr lang="en-US" sz="2000" dirty="0" smtClean="0"/>
              <a:t>Implement concepts for C++</a:t>
            </a:r>
          </a:p>
          <a:p>
            <a:pPr lvl="1"/>
            <a:r>
              <a:rPr lang="en-US" sz="1600" dirty="0" smtClean="0"/>
              <a:t>in a modular and generic fashion.</a:t>
            </a:r>
          </a:p>
          <a:p>
            <a:pPr marL="0" indent="0">
              <a:buNone/>
            </a:pPr>
            <a:endParaRPr lang="en-US" sz="1000" dirty="0" smtClean="0"/>
          </a:p>
          <a:p>
            <a:r>
              <a:rPr lang="en-US" sz="2000" dirty="0" smtClean="0"/>
              <a:t>Define an abstract layer for reasoning about concepts designs.</a:t>
            </a:r>
          </a:p>
          <a:p>
            <a:pPr lvl="1"/>
            <a:r>
              <a:rPr lang="en-US" sz="1600" dirty="0" smtClean="0"/>
              <a:t>Its</a:t>
            </a:r>
            <a:r>
              <a:rPr lang="en-US" sz="1600" baseline="0" dirty="0" smtClean="0"/>
              <a:t> implementation should be independent</a:t>
            </a:r>
            <a:r>
              <a:rPr lang="en-US" sz="1600" dirty="0" smtClean="0"/>
              <a:t> from design alternatives.</a:t>
            </a:r>
          </a:p>
          <a:p>
            <a:pPr lvl="1"/>
            <a:r>
              <a:rPr lang="en-US" sz="1600" baseline="0" dirty="0" smtClean="0"/>
              <a:t>Its implementation should be extensible to design alternatives.</a:t>
            </a:r>
          </a:p>
          <a:p>
            <a:pPr marL="0" indent="0">
              <a:buNone/>
            </a:pPr>
            <a:endParaRPr lang="en-US" sz="1000" dirty="0" smtClean="0"/>
          </a:p>
          <a:p>
            <a:r>
              <a:rPr lang="en-US" sz="2000" dirty="0" smtClean="0"/>
              <a:t>Concretely investigate the implications of concepts designs on both implementation and usability.</a:t>
            </a:r>
          </a:p>
          <a:p>
            <a:pPr lvl="1"/>
            <a:r>
              <a:rPr lang="en-US" sz="1600" dirty="0"/>
              <a:t>e</a:t>
            </a:r>
            <a:r>
              <a:rPr lang="en-US" sz="1600" baseline="0" dirty="0" smtClean="0"/>
              <a:t>.g. </a:t>
            </a:r>
            <a:r>
              <a:rPr lang="en-US" sz="1600" dirty="0" smtClean="0"/>
              <a:t>The implementation of concepts must be clearly separated from that of the C++ standard. </a:t>
            </a:r>
          </a:p>
          <a:p>
            <a:pPr marL="457200" lvl="1" indent="0">
              <a:buNone/>
            </a:pPr>
            <a:endParaRPr lang="en-US" sz="1000" baseline="0" dirty="0" smtClean="0"/>
          </a:p>
          <a:p>
            <a:r>
              <a:rPr lang="en-US" sz="2000" dirty="0" smtClean="0"/>
              <a:t>Highlight the similarities and subtle differences between alternative designs</a:t>
            </a:r>
          </a:p>
          <a:p>
            <a:pPr lvl="1"/>
            <a:r>
              <a:rPr lang="en-US" sz="1600" dirty="0" smtClean="0"/>
              <a:t>The implementation must clearly distinguish between an </a:t>
            </a:r>
            <a:r>
              <a:rPr lang="en-US" sz="1600" b="1" dirty="0" smtClean="0"/>
              <a:t>infrastructure</a:t>
            </a:r>
            <a:r>
              <a:rPr lang="en-US" sz="1600" dirty="0" smtClean="0"/>
              <a:t> layer and </a:t>
            </a:r>
            <a:r>
              <a:rPr lang="en-US" sz="1600" b="1" dirty="0" smtClean="0"/>
              <a:t>instantiations</a:t>
            </a:r>
            <a:r>
              <a:rPr lang="en-US" sz="1600" dirty="0" smtClean="0"/>
              <a:t> layer. </a:t>
            </a:r>
            <a:endParaRPr lang="en-US" sz="1600" dirty="0"/>
          </a:p>
        </p:txBody>
      </p:sp>
      <p:grpSp>
        <p:nvGrpSpPr>
          <p:cNvPr id="4" name="Group 3"/>
          <p:cNvGrpSpPr/>
          <p:nvPr/>
        </p:nvGrpSpPr>
        <p:grpSpPr>
          <a:xfrm>
            <a:off x="3906000" y="1220872"/>
            <a:ext cx="5005819" cy="741590"/>
            <a:chOff x="201624" y="3243570"/>
            <a:chExt cx="3037234" cy="903568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5" name="Rounded Rectangle 4"/>
            <p:cNvSpPr/>
            <p:nvPr/>
          </p:nvSpPr>
          <p:spPr>
            <a:xfrm>
              <a:off x="201624" y="3243570"/>
              <a:ext cx="3037234" cy="903568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rgbClr val="000090"/>
              </a:solidFill>
            </a:ln>
          </p:spPr>
          <p:style>
            <a:lnRef idx="0">
              <a:scrgbClr r="0" g="0" b="0"/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Rounded Rectangle 4"/>
            <p:cNvSpPr/>
            <p:nvPr/>
          </p:nvSpPr>
          <p:spPr>
            <a:xfrm>
              <a:off x="228089" y="3270035"/>
              <a:ext cx="2984304" cy="850638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t" anchorCtr="0">
              <a:noAutofit/>
            </a:bodyPr>
            <a:lstStyle/>
            <a:p>
              <a:pPr lvl="0" algn="ctr" defTabSz="8001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b="1" kern="1200" dirty="0" smtClean="0">
                  <a:solidFill>
                    <a:srgbClr val="000090"/>
                  </a:solidFill>
                </a:rPr>
                <a:t>ConceptsDesign.{h,cpp}</a:t>
              </a:r>
            </a:p>
            <a:p>
              <a:pPr lvl="0" algn="ctr" defTabSz="8001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b="1" dirty="0" smtClean="0">
                  <a:solidFill>
                    <a:srgbClr val="000090"/>
                  </a:solidFill>
                </a:rPr>
                <a:t>Classes ConceptsDesign*Impl</a:t>
              </a:r>
              <a:endParaRPr lang="en-US" sz="1600" b="1" kern="1200" dirty="0">
                <a:solidFill>
                  <a:srgbClr val="000090"/>
                </a:solidFill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3902166" y="2259981"/>
            <a:ext cx="5009651" cy="741590"/>
            <a:chOff x="201624" y="3243570"/>
            <a:chExt cx="3037234" cy="903568"/>
          </a:xfrm>
          <a:solidFill>
            <a:srgbClr val="DCE6F2"/>
          </a:solidFill>
        </p:grpSpPr>
        <p:sp>
          <p:nvSpPr>
            <p:cNvPr id="8" name="Rounded Rectangle 7"/>
            <p:cNvSpPr/>
            <p:nvPr/>
          </p:nvSpPr>
          <p:spPr>
            <a:xfrm>
              <a:off x="201624" y="3243570"/>
              <a:ext cx="3037234" cy="903568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rgbClr val="000090"/>
              </a:solidFill>
            </a:ln>
          </p:spPr>
          <p:style>
            <a:lnRef idx="0">
              <a:scrgbClr r="0" g="0" b="0"/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Rounded Rectangle 4"/>
            <p:cNvSpPr/>
            <p:nvPr/>
          </p:nvSpPr>
          <p:spPr>
            <a:xfrm>
              <a:off x="228089" y="3270034"/>
              <a:ext cx="2984304" cy="850637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t" anchorCtr="0">
              <a:noAutofit/>
            </a:bodyPr>
            <a:lstStyle/>
            <a:p>
              <a:pPr lvl="0" algn="ctr" defTabSz="8001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b="1" kern="1200" dirty="0" smtClean="0">
                  <a:solidFill>
                    <a:srgbClr val="000090"/>
                  </a:solidFill>
                </a:rPr>
                <a:t>*ConceptsDesign.{h,cpp}</a:t>
              </a:r>
            </a:p>
            <a:p>
              <a:pPr lvl="0" algn="ctr" defTabSz="8001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b="1" dirty="0" smtClean="0">
                  <a:solidFill>
                    <a:srgbClr val="000090"/>
                  </a:solidFill>
                </a:rPr>
                <a:t>Classes *ConceptsDesign*Impl</a:t>
              </a:r>
              <a:endParaRPr lang="en-US" sz="1600" b="1" kern="1200" dirty="0">
                <a:solidFill>
                  <a:srgbClr val="000090"/>
                </a:solidFill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3906000" y="3447809"/>
            <a:ext cx="5005817" cy="741590"/>
            <a:chOff x="201624" y="3243570"/>
            <a:chExt cx="3037234" cy="903568"/>
          </a:xfrm>
        </p:grpSpPr>
        <p:sp>
          <p:nvSpPr>
            <p:cNvPr id="11" name="Rounded Rectangle 10"/>
            <p:cNvSpPr/>
            <p:nvPr/>
          </p:nvSpPr>
          <p:spPr>
            <a:xfrm>
              <a:off x="201624" y="3243570"/>
              <a:ext cx="3037234" cy="903568"/>
            </a:xfrm>
            <a:prstGeom prst="roundRect">
              <a:avLst>
                <a:gd name="adj" fmla="val 10000"/>
              </a:avLst>
            </a:prstGeom>
            <a:ln>
              <a:solidFill>
                <a:srgbClr val="000090"/>
              </a:solidFill>
            </a:ln>
          </p:spPr>
          <p:style>
            <a:lnRef idx="0">
              <a:scrgbClr r="0" g="0" b="0"/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Rounded Rectangle 4"/>
            <p:cNvSpPr/>
            <p:nvPr/>
          </p:nvSpPr>
          <p:spPr>
            <a:xfrm>
              <a:off x="212349" y="3270035"/>
              <a:ext cx="3010769" cy="850637"/>
            </a:xfrm>
            <a:prstGeom prst="rect">
              <a:avLst/>
            </a:prstGeom>
            <a:solidFill>
              <a:srgbClr val="DCE6F2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t" anchorCtr="0">
              <a:noAutofit/>
            </a:bodyPr>
            <a:lstStyle/>
            <a:p>
              <a:pPr lvl="0" algn="ctr" defTabSz="8001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b="1" kern="1200" dirty="0" smtClean="0">
                  <a:solidFill>
                    <a:srgbClr val="000090"/>
                  </a:solidFill>
                </a:rPr>
                <a:t>Underway… Our testing bedframe is still very minimal.</a:t>
              </a:r>
            </a:p>
            <a:p>
              <a:pPr lvl="0" algn="ctr" defTabSz="8001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b="1" dirty="0" smtClean="0">
                  <a:solidFill>
                    <a:srgbClr val="000090"/>
                  </a:solidFill>
                </a:rPr>
                <a:t>Connections to other C++ features need to be examined.</a:t>
              </a:r>
              <a:endParaRPr lang="en-US" sz="1600" b="1" kern="1200" dirty="0">
                <a:solidFill>
                  <a:srgbClr val="000090"/>
                </a:solidFill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3909832" y="4806071"/>
            <a:ext cx="5005819" cy="540929"/>
            <a:chOff x="201624" y="3243570"/>
            <a:chExt cx="3037234" cy="903568"/>
          </a:xfrm>
        </p:grpSpPr>
        <p:sp>
          <p:nvSpPr>
            <p:cNvPr id="14" name="Rounded Rectangle 13"/>
            <p:cNvSpPr/>
            <p:nvPr/>
          </p:nvSpPr>
          <p:spPr>
            <a:xfrm>
              <a:off x="201624" y="3243570"/>
              <a:ext cx="3037234" cy="903568"/>
            </a:xfrm>
            <a:prstGeom prst="roundRect">
              <a:avLst>
                <a:gd name="adj" fmla="val 10000"/>
              </a:avLst>
            </a:prstGeom>
            <a:ln>
              <a:solidFill>
                <a:srgbClr val="000090"/>
              </a:solidFill>
            </a:ln>
          </p:spPr>
          <p:style>
            <a:lnRef idx="0">
              <a:scrgbClr r="0" g="0" b="0"/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Rounded Rectangle 4"/>
            <p:cNvSpPr/>
            <p:nvPr/>
          </p:nvSpPr>
          <p:spPr>
            <a:xfrm>
              <a:off x="219526" y="3270036"/>
              <a:ext cx="3008443" cy="850638"/>
            </a:xfrm>
            <a:prstGeom prst="rect">
              <a:avLst/>
            </a:prstGeom>
            <a:solidFill>
              <a:srgbClr val="DCE6F2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t" anchorCtr="0">
              <a:noAutofit/>
            </a:bodyPr>
            <a:lstStyle/>
            <a:p>
              <a:pPr lvl="0" algn="ctr" defTabSz="8001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b="1" kern="1200" dirty="0" smtClean="0">
                  <a:solidFill>
                    <a:srgbClr val="000090"/>
                  </a:solidFill>
                </a:rPr>
                <a:t>Pending concrete and throughout testing…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032341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Conclusion</a:t>
            </a:r>
            <a:endParaRPr lang="en-US" sz="4000" dirty="0"/>
          </a:p>
        </p:txBody>
      </p:sp>
      <p:sp>
        <p:nvSpPr>
          <p:cNvPr id="20" name="Content Placeholder 2"/>
          <p:cNvSpPr>
            <a:spLocks noGrp="1"/>
          </p:cNvSpPr>
          <p:nvPr>
            <p:ph idx="1"/>
          </p:nvPr>
        </p:nvSpPr>
        <p:spPr>
          <a:xfrm>
            <a:off x="183445" y="1127004"/>
            <a:ext cx="8833556" cy="4525963"/>
          </a:xfrm>
        </p:spPr>
        <p:txBody>
          <a:bodyPr/>
          <a:lstStyle/>
          <a:p>
            <a:r>
              <a:rPr lang="en-US" sz="2400" dirty="0" smtClean="0"/>
              <a:t>Concepts </a:t>
            </a:r>
          </a:p>
          <a:p>
            <a:pPr lvl="1"/>
            <a:r>
              <a:rPr lang="en-US" sz="2000" dirty="0" smtClean="0"/>
              <a:t>are an essential component of generic programming.</a:t>
            </a:r>
          </a:p>
          <a:p>
            <a:pPr lvl="1"/>
            <a:r>
              <a:rPr lang="en-US" sz="2000" dirty="0" smtClean="0"/>
              <a:t>Improve the safety of C++ templates.</a:t>
            </a:r>
          </a:p>
          <a:p>
            <a:r>
              <a:rPr lang="en-US" sz="2400" dirty="0" smtClean="0"/>
              <a:t>ConceptClang </a:t>
            </a:r>
          </a:p>
          <a:p>
            <a:pPr lvl="1"/>
            <a:r>
              <a:rPr lang="en-US" sz="2000" dirty="0" smtClean="0"/>
              <a:t>implements C++ concepts in Clang.</a:t>
            </a:r>
          </a:p>
          <a:p>
            <a:pPr lvl="2"/>
            <a:r>
              <a:rPr lang="en-US" sz="1600" dirty="0" smtClean="0"/>
              <a:t>Clang facilitates the implementation.</a:t>
            </a:r>
          </a:p>
          <a:p>
            <a:pPr lvl="1"/>
            <a:r>
              <a:rPr lang="en-US" sz="2000" dirty="0" smtClean="0"/>
              <a:t>is independent from alternative designs.</a:t>
            </a:r>
          </a:p>
          <a:p>
            <a:pPr lvl="1"/>
            <a:r>
              <a:rPr lang="en-US" sz="2000" dirty="0" smtClean="0"/>
              <a:t>is extensible to alternative design.</a:t>
            </a:r>
          </a:p>
          <a:p>
            <a:pPr lvl="1"/>
            <a:r>
              <a:rPr lang="en-US" sz="2000" dirty="0" smtClean="0"/>
              <a:t>highlights the (subtle) implications of design alternatives on the language mechanics. </a:t>
            </a:r>
          </a:p>
          <a:p>
            <a:pPr lvl="1"/>
            <a:r>
              <a:rPr lang="en-US" sz="2000" dirty="0" smtClean="0"/>
              <a:t>is still under development and undergoing testing.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5650395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Thank You! Questions?</a:t>
            </a:r>
            <a:endParaRPr lang="en-US" sz="4000" dirty="0"/>
          </a:p>
        </p:txBody>
      </p:sp>
      <p:grpSp>
        <p:nvGrpSpPr>
          <p:cNvPr id="4" name="Group 3"/>
          <p:cNvGrpSpPr/>
          <p:nvPr/>
        </p:nvGrpSpPr>
        <p:grpSpPr>
          <a:xfrm>
            <a:off x="347015" y="1171709"/>
            <a:ext cx="8428789" cy="5559291"/>
            <a:chOff x="347015" y="1171709"/>
            <a:chExt cx="8428789" cy="5559291"/>
          </a:xfrm>
        </p:grpSpPr>
        <p:grpSp>
          <p:nvGrpSpPr>
            <p:cNvPr id="205" name="Group 204"/>
            <p:cNvGrpSpPr/>
            <p:nvPr/>
          </p:nvGrpSpPr>
          <p:grpSpPr>
            <a:xfrm>
              <a:off x="1532602" y="1171709"/>
              <a:ext cx="3006871" cy="523355"/>
              <a:chOff x="2263410" y="251284"/>
              <a:chExt cx="3006871" cy="672310"/>
            </a:xfrm>
          </p:grpSpPr>
          <p:sp>
            <p:nvSpPr>
              <p:cNvPr id="206" name="Rounded Rectangle 205"/>
              <p:cNvSpPr/>
              <p:nvPr/>
            </p:nvSpPr>
            <p:spPr>
              <a:xfrm>
                <a:off x="2263410" y="251284"/>
                <a:ext cx="3006871" cy="672310"/>
              </a:xfrm>
              <a:prstGeom prst="roundRect">
                <a:avLst>
                  <a:gd name="adj" fmla="val 16670"/>
                </a:avLst>
              </a:prstGeom>
              <a:solidFill>
                <a:schemeClr val="bg2"/>
              </a:solidFill>
              <a:ln>
                <a:solidFill>
                  <a:srgbClr val="000090"/>
                </a:solidFill>
              </a:ln>
            </p:spPr>
            <p:style>
              <a:lnRef idx="0">
                <a:scrgbClr r="0" g="0" b="0"/>
              </a:lnRef>
              <a:fillRef idx="3">
                <a:scrgbClr r="0" g="0" b="0"/>
              </a:fillRef>
              <a:effectRef idx="2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07" name="Rounded Rectangle 5"/>
              <p:cNvSpPr/>
              <p:nvPr/>
            </p:nvSpPr>
            <p:spPr>
              <a:xfrm>
                <a:off x="2296235" y="284109"/>
                <a:ext cx="2941221" cy="606660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60960" tIns="60960" rIns="60960" bIns="60960" numCol="1" spcCol="1270" anchor="ctr" anchorCtr="0">
                <a:noAutofit/>
              </a:bodyPr>
              <a:lstStyle/>
              <a:p>
                <a:pPr lvl="0" algn="ctr" defTabSz="711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2000" b="1" kern="1200" dirty="0" smtClean="0">
                    <a:solidFill>
                      <a:srgbClr val="000090"/>
                    </a:solidFill>
                  </a:rPr>
                  <a:t>Constraints Satisfaction</a:t>
                </a:r>
                <a:endParaRPr lang="en-US" sz="2000" b="1" kern="1200" dirty="0">
                  <a:solidFill>
                    <a:srgbClr val="000090"/>
                  </a:solidFill>
                </a:endParaRPr>
              </a:p>
            </p:txBody>
          </p:sp>
        </p:grpSp>
        <p:grpSp>
          <p:nvGrpSpPr>
            <p:cNvPr id="208" name="Group 207"/>
            <p:cNvGrpSpPr/>
            <p:nvPr/>
          </p:nvGrpSpPr>
          <p:grpSpPr>
            <a:xfrm>
              <a:off x="3018701" y="2990235"/>
              <a:ext cx="2300546" cy="528138"/>
              <a:chOff x="4413789" y="1296819"/>
              <a:chExt cx="2300546" cy="954846"/>
            </a:xfrm>
          </p:grpSpPr>
          <p:sp>
            <p:nvSpPr>
              <p:cNvPr id="209" name="Rounded Rectangle 208"/>
              <p:cNvSpPr/>
              <p:nvPr/>
            </p:nvSpPr>
            <p:spPr>
              <a:xfrm>
                <a:off x="4413789" y="1296819"/>
                <a:ext cx="2300546" cy="843829"/>
              </a:xfrm>
              <a:prstGeom prst="roundRect">
                <a:avLst>
                  <a:gd name="adj" fmla="val 16670"/>
                </a:avLst>
              </a:prstGeom>
              <a:solidFill>
                <a:schemeClr val="bg2"/>
              </a:solidFill>
              <a:ln>
                <a:solidFill>
                  <a:srgbClr val="000090"/>
                </a:solidFill>
              </a:ln>
            </p:spPr>
            <p:style>
              <a:lnRef idx="0">
                <a:scrgbClr r="0" g="0" b="0"/>
              </a:lnRef>
              <a:fillRef idx="3">
                <a:scrgbClr r="0" g="0" b="0"/>
              </a:fillRef>
              <a:effectRef idx="2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10" name="Rounded Rectangle 8"/>
              <p:cNvSpPr/>
              <p:nvPr/>
            </p:nvSpPr>
            <p:spPr>
              <a:xfrm>
                <a:off x="4454989" y="1296819"/>
                <a:ext cx="2218146" cy="954846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60960" tIns="60960" rIns="60960" bIns="60960" numCol="1" spcCol="1270" anchor="t" anchorCtr="0">
                <a:noAutofit/>
              </a:bodyPr>
              <a:lstStyle/>
              <a:p>
                <a:pPr lvl="0" algn="ctr" defTabSz="711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2000" b="1" kern="1200" dirty="0" smtClean="0">
                    <a:solidFill>
                      <a:srgbClr val="000090"/>
                    </a:solidFill>
                  </a:rPr>
                  <a:t>Model Lookup</a:t>
                </a:r>
                <a:endParaRPr lang="en-US" sz="2000" b="1" kern="1200" dirty="0">
                  <a:solidFill>
                    <a:srgbClr val="000090"/>
                  </a:solidFill>
                </a:endParaRPr>
              </a:p>
            </p:txBody>
          </p:sp>
        </p:grpSp>
        <p:grpSp>
          <p:nvGrpSpPr>
            <p:cNvPr id="211" name="Group 210"/>
            <p:cNvGrpSpPr/>
            <p:nvPr/>
          </p:nvGrpSpPr>
          <p:grpSpPr>
            <a:xfrm>
              <a:off x="3175000" y="3406395"/>
              <a:ext cx="2105312" cy="1038605"/>
              <a:chOff x="5313460" y="1959750"/>
              <a:chExt cx="2210416" cy="1512215"/>
            </a:xfrm>
          </p:grpSpPr>
          <p:sp>
            <p:nvSpPr>
              <p:cNvPr id="212" name="Rectangle 211"/>
              <p:cNvSpPr/>
              <p:nvPr/>
            </p:nvSpPr>
            <p:spPr>
              <a:xfrm>
                <a:off x="5313461" y="2135689"/>
                <a:ext cx="2210415" cy="1336276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rgbClr val="000090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213" name="Rectangle 212"/>
              <p:cNvSpPr/>
              <p:nvPr/>
            </p:nvSpPr>
            <p:spPr>
              <a:xfrm>
                <a:off x="5313460" y="1959750"/>
                <a:ext cx="2210415" cy="151221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53340" tIns="53340" rIns="53340" bIns="53340" numCol="1" spcCol="1270" anchor="t" anchorCtr="0">
                <a:noAutofit/>
              </a:bodyPr>
              <a:lstStyle/>
              <a:p>
                <a:pPr marL="114300" lvl="1" indent="-114300" algn="l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•"/>
                </a:pPr>
                <a:r>
                  <a:rPr lang="en-US" sz="1600" kern="1200" dirty="0" smtClean="0">
                    <a:solidFill>
                      <a:schemeClr val="tx1"/>
                    </a:solidFill>
                  </a:rPr>
                  <a:t>Find Model</a:t>
                </a:r>
                <a:endParaRPr lang="en-US" sz="1600" kern="1200" dirty="0">
                  <a:solidFill>
                    <a:schemeClr val="tx1"/>
                  </a:solidFill>
                </a:endParaRPr>
              </a:p>
              <a:p>
                <a:pPr marL="114300" lvl="1" indent="-114300" algn="l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•"/>
                </a:pPr>
                <a:endParaRPr lang="en-US" sz="500" b="1" kern="1200" dirty="0" smtClean="0">
                  <a:solidFill>
                    <a:schemeClr val="tx1"/>
                  </a:solidFill>
                </a:endParaRPr>
              </a:p>
              <a:p>
                <a:pPr marL="114300" lvl="1" indent="-114300" algn="l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•"/>
                </a:pPr>
                <a:r>
                  <a:rPr lang="en-US" sz="1600" b="1" kern="1200" dirty="0" smtClean="0">
                    <a:solidFill>
                      <a:schemeClr val="tx1"/>
                    </a:solidFill>
                  </a:rPr>
                  <a:t>Find Model Template</a:t>
                </a:r>
                <a:endParaRPr lang="en-US" sz="1600" b="1" kern="1200" dirty="0">
                  <a:solidFill>
                    <a:schemeClr val="tx1"/>
                  </a:solidFill>
                </a:endParaRPr>
              </a:p>
              <a:p>
                <a:pPr marL="114300" lvl="1" indent="-114300" algn="l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•"/>
                </a:pPr>
                <a:endParaRPr lang="en-US" sz="500" b="1" kern="1200" dirty="0">
                  <a:solidFill>
                    <a:schemeClr val="tx1"/>
                  </a:solidFill>
                </a:endParaRPr>
              </a:p>
              <a:p>
                <a:pPr marL="114300" lvl="1" indent="-114300" algn="l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•"/>
                </a:pPr>
                <a:r>
                  <a:rPr lang="en-US" sz="1600" b="1" kern="1200" dirty="0" smtClean="0">
                    <a:solidFill>
                      <a:schemeClr val="tx1"/>
                    </a:solidFill>
                  </a:rPr>
                  <a:t>Generate Model</a:t>
                </a:r>
                <a:endParaRPr lang="en-US" sz="1600" b="1" kern="1200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14" name="Group 213"/>
            <p:cNvGrpSpPr/>
            <p:nvPr/>
          </p:nvGrpSpPr>
          <p:grpSpPr>
            <a:xfrm>
              <a:off x="718154" y="4552041"/>
              <a:ext cx="2300546" cy="535977"/>
              <a:chOff x="4413789" y="1296819"/>
              <a:chExt cx="2300546" cy="843829"/>
            </a:xfrm>
          </p:grpSpPr>
          <p:sp>
            <p:nvSpPr>
              <p:cNvPr id="215" name="Rounded Rectangle 214"/>
              <p:cNvSpPr/>
              <p:nvPr/>
            </p:nvSpPr>
            <p:spPr>
              <a:xfrm>
                <a:off x="4413789" y="1296819"/>
                <a:ext cx="2300546" cy="843829"/>
              </a:xfrm>
              <a:prstGeom prst="roundRect">
                <a:avLst>
                  <a:gd name="adj" fmla="val 16670"/>
                </a:avLst>
              </a:prstGeom>
              <a:solidFill>
                <a:schemeClr val="bg2"/>
              </a:solidFill>
              <a:ln>
                <a:solidFill>
                  <a:srgbClr val="000090"/>
                </a:solidFill>
              </a:ln>
            </p:spPr>
            <p:style>
              <a:lnRef idx="0">
                <a:scrgbClr r="0" g="0" b="0"/>
              </a:lnRef>
              <a:fillRef idx="3">
                <a:scrgbClr r="0" g="0" b="0"/>
              </a:fillRef>
              <a:effectRef idx="2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16" name="Rounded Rectangle 8"/>
              <p:cNvSpPr/>
              <p:nvPr/>
            </p:nvSpPr>
            <p:spPr>
              <a:xfrm>
                <a:off x="4454989" y="1338019"/>
                <a:ext cx="2218146" cy="761429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60960" tIns="60960" rIns="60960" bIns="60960" numCol="1" spcCol="1270" anchor="t" anchorCtr="0">
                <a:noAutofit/>
              </a:bodyPr>
              <a:lstStyle/>
              <a:p>
                <a:pPr lvl="0" algn="ctr" defTabSz="711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2000" b="1" kern="1200" dirty="0" smtClean="0">
                    <a:solidFill>
                      <a:srgbClr val="000090"/>
                    </a:solidFill>
                  </a:rPr>
                  <a:t>Model Checking</a:t>
                </a:r>
                <a:endParaRPr lang="en-US" sz="2000" b="1" kern="1200" dirty="0">
                  <a:solidFill>
                    <a:srgbClr val="000090"/>
                  </a:solidFill>
                </a:endParaRPr>
              </a:p>
            </p:txBody>
          </p:sp>
        </p:grpSp>
        <p:sp>
          <p:nvSpPr>
            <p:cNvPr id="217" name="Bent-Up Arrow 216"/>
            <p:cNvSpPr/>
            <p:nvPr/>
          </p:nvSpPr>
          <p:spPr>
            <a:xfrm rot="16200000" flipH="1">
              <a:off x="3350883" y="4042263"/>
              <a:ext cx="619033" cy="1283397"/>
            </a:xfrm>
            <a:prstGeom prst="bentUpArrow">
              <a:avLst>
                <a:gd name="adj1" fmla="val 19863"/>
                <a:gd name="adj2" fmla="val 25000"/>
                <a:gd name="adj3" fmla="val 35780"/>
              </a:avLst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rgbClr val="000090"/>
              </a:solidFill>
            </a:ln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2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grpSp>
          <p:nvGrpSpPr>
            <p:cNvPr id="218" name="Group 217"/>
            <p:cNvGrpSpPr/>
            <p:nvPr/>
          </p:nvGrpSpPr>
          <p:grpSpPr>
            <a:xfrm>
              <a:off x="1665111" y="1647199"/>
              <a:ext cx="2107726" cy="963357"/>
              <a:chOff x="5313460" y="2135687"/>
              <a:chExt cx="2210416" cy="1336278"/>
            </a:xfrm>
          </p:grpSpPr>
          <p:sp>
            <p:nvSpPr>
              <p:cNvPr id="219" name="Rectangle 218"/>
              <p:cNvSpPr/>
              <p:nvPr/>
            </p:nvSpPr>
            <p:spPr>
              <a:xfrm>
                <a:off x="5313461" y="2135689"/>
                <a:ext cx="2210415" cy="1336276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rgbClr val="000090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220" name="Rectangle 219"/>
              <p:cNvSpPr/>
              <p:nvPr/>
            </p:nvSpPr>
            <p:spPr>
              <a:xfrm>
                <a:off x="5313460" y="2135687"/>
                <a:ext cx="2210415" cy="1336275"/>
              </a:xfrm>
              <a:prstGeom prst="rect">
                <a:avLst/>
              </a:prstGeom>
              <a:solidFill>
                <a:srgbClr val="D9D9D9"/>
              </a:solidFill>
              <a:ln>
                <a:solidFill>
                  <a:srgbClr val="000000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53340" tIns="53340" rIns="53340" bIns="53340" numCol="1" spcCol="1270" anchor="t" anchorCtr="0">
                <a:noAutofit/>
              </a:bodyPr>
              <a:lstStyle/>
              <a:p>
                <a:pPr marL="114300" lvl="1" indent="-114300" algn="l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•"/>
                </a:pPr>
                <a:r>
                  <a:rPr lang="en-US" sz="1600" kern="1200" dirty="0" smtClean="0">
                    <a:solidFill>
                      <a:srgbClr val="000000"/>
                    </a:solidFill>
                  </a:rPr>
                  <a:t>Filter out constraints environment:</a:t>
                </a:r>
              </a:p>
              <a:p>
                <a:pPr marL="114300" lvl="1" indent="-114300" algn="l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•"/>
                </a:pPr>
                <a:endParaRPr lang="en-US" sz="500" b="1" kern="1200" dirty="0">
                  <a:solidFill>
                    <a:srgbClr val="000000"/>
                  </a:solidFill>
                </a:endParaRPr>
              </a:p>
              <a:p>
                <a:pPr marL="114300" lvl="1" indent="-114300" algn="l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•"/>
                </a:pPr>
                <a:r>
                  <a:rPr lang="en-US" sz="1600" b="1" kern="1200" dirty="0" smtClean="0">
                    <a:solidFill>
                      <a:srgbClr val="000000"/>
                    </a:solidFill>
                  </a:rPr>
                  <a:t>Satisfy Constraint</a:t>
                </a:r>
                <a:endParaRPr lang="en-US" sz="1600" b="1" kern="1200" dirty="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221" name="Bent-Up Arrow 220"/>
            <p:cNvSpPr/>
            <p:nvPr/>
          </p:nvSpPr>
          <p:spPr>
            <a:xfrm rot="10800000" flipH="1">
              <a:off x="3564311" y="2356556"/>
              <a:ext cx="626690" cy="584950"/>
            </a:xfrm>
            <a:prstGeom prst="bentUpArrow">
              <a:avLst>
                <a:gd name="adj1" fmla="val 18472"/>
                <a:gd name="adj2" fmla="val 25000"/>
                <a:gd name="adj3" fmla="val 25919"/>
              </a:avLst>
            </a:prstGeom>
            <a:solidFill>
              <a:srgbClr val="C6D9F1"/>
            </a:solidFill>
            <a:ln>
              <a:solidFill>
                <a:srgbClr val="000090"/>
              </a:solidFill>
            </a:ln>
          </p:spPr>
          <p:style>
            <a:lnRef idx="0">
              <a:scrgbClr r="0" g="0" b="0"/>
            </a:lnRef>
            <a:fillRef idx="1">
              <a:scrgbClr r="0" g="0" b="0"/>
            </a:fillRef>
            <a:effectRef idx="2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grpSp>
          <p:nvGrpSpPr>
            <p:cNvPr id="222" name="Group 221"/>
            <p:cNvGrpSpPr/>
            <p:nvPr/>
          </p:nvGrpSpPr>
          <p:grpSpPr>
            <a:xfrm>
              <a:off x="4773334" y="4689004"/>
              <a:ext cx="2890514" cy="683800"/>
              <a:chOff x="6098263" y="3625246"/>
              <a:chExt cx="2890514" cy="543054"/>
            </a:xfrm>
          </p:grpSpPr>
          <p:sp>
            <p:nvSpPr>
              <p:cNvPr id="223" name="Rounded Rectangle 222"/>
              <p:cNvSpPr/>
              <p:nvPr/>
            </p:nvSpPr>
            <p:spPr>
              <a:xfrm>
                <a:off x="6098263" y="3625246"/>
                <a:ext cx="2890514" cy="543054"/>
              </a:xfrm>
              <a:prstGeom prst="roundRect">
                <a:avLst>
                  <a:gd name="adj" fmla="val 16670"/>
                </a:avLst>
              </a:prstGeom>
              <a:solidFill>
                <a:schemeClr val="bg2"/>
              </a:solidFill>
              <a:ln>
                <a:solidFill>
                  <a:srgbClr val="000090"/>
                </a:solidFill>
              </a:ln>
            </p:spPr>
            <p:style>
              <a:lnRef idx="0">
                <a:scrgbClr r="0" g="0" b="0"/>
              </a:lnRef>
              <a:fillRef idx="3">
                <a:scrgbClr r="0" g="0" b="0"/>
              </a:fillRef>
              <a:effectRef idx="2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24" name="Rounded Rectangle 12"/>
              <p:cNvSpPr/>
              <p:nvPr/>
            </p:nvSpPr>
            <p:spPr>
              <a:xfrm>
                <a:off x="6124777" y="3651760"/>
                <a:ext cx="2837486" cy="490026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60960" tIns="60960" rIns="60960" bIns="60960" numCol="1" spcCol="1270" anchor="b" anchorCtr="0">
                <a:noAutofit/>
              </a:bodyPr>
              <a:lstStyle/>
              <a:p>
                <a:pPr lvl="0" algn="ctr" defTabSz="711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2000" b="1" kern="1200" dirty="0" smtClean="0">
                    <a:solidFill>
                      <a:srgbClr val="000090"/>
                    </a:solidFill>
                  </a:rPr>
                  <a:t>Model Generation from Model template</a:t>
                </a:r>
                <a:endParaRPr lang="en-US" sz="2000" b="1" kern="1200" dirty="0">
                  <a:solidFill>
                    <a:srgbClr val="000090"/>
                  </a:solidFill>
                </a:endParaRPr>
              </a:p>
            </p:txBody>
          </p:sp>
        </p:grpSp>
        <p:sp>
          <p:nvSpPr>
            <p:cNvPr id="225" name="Bent-Up Arrow 224"/>
            <p:cNvSpPr/>
            <p:nvPr/>
          </p:nvSpPr>
          <p:spPr>
            <a:xfrm rot="10800000" flipH="1">
              <a:off x="5220918" y="3875392"/>
              <a:ext cx="834263" cy="799500"/>
            </a:xfrm>
            <a:prstGeom prst="bentUpArrow">
              <a:avLst>
                <a:gd name="adj1" fmla="val 13096"/>
                <a:gd name="adj2" fmla="val 13609"/>
                <a:gd name="adj3" fmla="val 19073"/>
              </a:avLst>
            </a:prstGeom>
            <a:solidFill>
              <a:srgbClr val="C6D9F1"/>
            </a:solidFill>
            <a:ln>
              <a:solidFill>
                <a:srgbClr val="000090"/>
              </a:solidFill>
            </a:ln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2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grpSp>
          <p:nvGrpSpPr>
            <p:cNvPr id="226" name="Group 225"/>
            <p:cNvGrpSpPr/>
            <p:nvPr/>
          </p:nvGrpSpPr>
          <p:grpSpPr>
            <a:xfrm>
              <a:off x="5319247" y="5337306"/>
              <a:ext cx="2935753" cy="1393694"/>
              <a:chOff x="5313460" y="2135687"/>
              <a:chExt cx="2210416" cy="1336278"/>
            </a:xfrm>
          </p:grpSpPr>
          <p:sp>
            <p:nvSpPr>
              <p:cNvPr id="227" name="Rectangle 226"/>
              <p:cNvSpPr/>
              <p:nvPr/>
            </p:nvSpPr>
            <p:spPr>
              <a:xfrm>
                <a:off x="5313461" y="2135689"/>
                <a:ext cx="2210415" cy="1336276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rgbClr val="000090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228" name="Rectangle 227"/>
              <p:cNvSpPr/>
              <p:nvPr/>
            </p:nvSpPr>
            <p:spPr>
              <a:xfrm>
                <a:off x="5313460" y="2135687"/>
                <a:ext cx="2210415" cy="1336275"/>
              </a:xfrm>
              <a:prstGeom prst="rect">
                <a:avLst/>
              </a:prstGeom>
              <a:solidFill>
                <a:srgbClr val="D9D9D9"/>
              </a:solidFill>
              <a:ln>
                <a:solidFill>
                  <a:srgbClr val="000000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53340" tIns="53340" rIns="53340" bIns="53340" numCol="1" spcCol="1270" anchor="t" anchorCtr="0">
                <a:noAutofit/>
              </a:bodyPr>
              <a:lstStyle/>
              <a:p>
                <a:pPr marL="114300" lvl="1" indent="-114300" algn="l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•"/>
                </a:pPr>
                <a:r>
                  <a:rPr lang="en-US" sz="1600" b="1" kern="1200" dirty="0" smtClean="0">
                    <a:solidFill>
                      <a:srgbClr val="000000"/>
                    </a:solidFill>
                  </a:rPr>
                  <a:t>Deduce template arguments</a:t>
                </a:r>
              </a:p>
              <a:p>
                <a:pPr marL="114300" lvl="1" indent="-114300" algn="l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•"/>
                </a:pPr>
                <a:r>
                  <a:rPr lang="en-US" sz="1600" dirty="0" smtClean="0">
                    <a:solidFill>
                      <a:srgbClr val="000000"/>
                    </a:solidFill>
                  </a:rPr>
                  <a:t>Create model</a:t>
                </a:r>
                <a:endParaRPr lang="en-US" sz="1600" dirty="0">
                  <a:solidFill>
                    <a:srgbClr val="000000"/>
                  </a:solidFill>
                </a:endParaRPr>
              </a:p>
              <a:p>
                <a:pPr marL="114300" lvl="1" indent="-114300" algn="l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•"/>
                </a:pPr>
                <a:r>
                  <a:rPr lang="en-US" sz="1600" kern="1200" dirty="0" smtClean="0">
                    <a:solidFill>
                      <a:srgbClr val="000000"/>
                    </a:solidFill>
                  </a:rPr>
                  <a:t>Build Content</a:t>
                </a:r>
              </a:p>
              <a:p>
                <a:pPr marL="365760" lvl="2" indent="-182880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•"/>
                </a:pPr>
                <a:r>
                  <a:rPr lang="en-US" sz="1600" b="1" kern="1200" dirty="0" smtClean="0">
                    <a:solidFill>
                      <a:srgbClr val="000000"/>
                    </a:solidFill>
                  </a:rPr>
                  <a:t>Refinements</a:t>
                </a:r>
                <a:endParaRPr lang="en-US" sz="1600" b="1" dirty="0">
                  <a:solidFill>
                    <a:srgbClr val="000000"/>
                  </a:solidFill>
                </a:endParaRPr>
              </a:p>
              <a:p>
                <a:pPr marL="365760" lvl="2" indent="-182880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•"/>
                </a:pPr>
                <a:r>
                  <a:rPr lang="en-US" sz="1600" kern="1200" dirty="0" smtClean="0">
                    <a:solidFill>
                      <a:srgbClr val="000000"/>
                    </a:solidFill>
                  </a:rPr>
                  <a:t>Requirements</a:t>
                </a:r>
                <a:endParaRPr lang="en-US" sz="1600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229" name="Group 228"/>
            <p:cNvGrpSpPr/>
            <p:nvPr/>
          </p:nvGrpSpPr>
          <p:grpSpPr>
            <a:xfrm>
              <a:off x="4506648" y="1340554"/>
              <a:ext cx="4269156" cy="5004873"/>
              <a:chOff x="4506648" y="1340553"/>
              <a:chExt cx="4269156" cy="5004873"/>
            </a:xfrm>
          </p:grpSpPr>
          <p:sp>
            <p:nvSpPr>
              <p:cNvPr id="230" name="Bent-Up Arrow 229"/>
              <p:cNvSpPr/>
              <p:nvPr/>
            </p:nvSpPr>
            <p:spPr>
              <a:xfrm rot="10800000" flipH="1" flipV="1">
                <a:off x="7295444" y="5021701"/>
                <a:ext cx="1480360" cy="1323725"/>
              </a:xfrm>
              <a:prstGeom prst="bentUpArrow">
                <a:avLst>
                  <a:gd name="adj1" fmla="val 8832"/>
                  <a:gd name="adj2" fmla="val 4015"/>
                  <a:gd name="adj3" fmla="val 0"/>
                </a:avLst>
              </a:prstGeom>
              <a:solidFill>
                <a:srgbClr val="C6D9F1"/>
              </a:solidFill>
              <a:ln>
                <a:solidFill>
                  <a:srgbClr val="000090"/>
                </a:solidFill>
              </a:ln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2">
                <a:schemeClr val="accent1">
                  <a:tint val="5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231" name="Bent-Up Arrow 111"/>
              <p:cNvSpPr/>
              <p:nvPr/>
            </p:nvSpPr>
            <p:spPr>
              <a:xfrm rot="10800000" flipH="1" flipV="1">
                <a:off x="8142111" y="4244824"/>
                <a:ext cx="633693" cy="1323728"/>
              </a:xfrm>
              <a:custGeom>
                <a:avLst/>
                <a:gdLst>
                  <a:gd name="connsiteX0" fmla="*/ 0 w 633693"/>
                  <a:gd name="connsiteY0" fmla="*/ 1208801 h 1323728"/>
                  <a:gd name="connsiteX1" fmla="*/ 550787 w 633693"/>
                  <a:gd name="connsiteY1" fmla="*/ 1208801 h 1323728"/>
                  <a:gd name="connsiteX2" fmla="*/ 550787 w 633693"/>
                  <a:gd name="connsiteY2" fmla="*/ 0 h 1323728"/>
                  <a:gd name="connsiteX3" fmla="*/ 582807 w 633693"/>
                  <a:gd name="connsiteY3" fmla="*/ 0 h 1323728"/>
                  <a:gd name="connsiteX4" fmla="*/ 608250 w 633693"/>
                  <a:gd name="connsiteY4" fmla="*/ 0 h 1323728"/>
                  <a:gd name="connsiteX5" fmla="*/ 633693 w 633693"/>
                  <a:gd name="connsiteY5" fmla="*/ 0 h 1323728"/>
                  <a:gd name="connsiteX6" fmla="*/ 665714 w 633693"/>
                  <a:gd name="connsiteY6" fmla="*/ 0 h 1323728"/>
                  <a:gd name="connsiteX7" fmla="*/ 665714 w 633693"/>
                  <a:gd name="connsiteY7" fmla="*/ 1323728 h 1323728"/>
                  <a:gd name="connsiteX8" fmla="*/ 0 w 633693"/>
                  <a:gd name="connsiteY8" fmla="*/ 1323728 h 1323728"/>
                  <a:gd name="connsiteX9" fmla="*/ 0 w 633693"/>
                  <a:gd name="connsiteY9" fmla="*/ 1208801 h 1323728"/>
                  <a:gd name="connsiteX0" fmla="*/ 0 w 665714"/>
                  <a:gd name="connsiteY0" fmla="*/ 1208801 h 1323728"/>
                  <a:gd name="connsiteX1" fmla="*/ 494343 w 665714"/>
                  <a:gd name="connsiteY1" fmla="*/ 1208801 h 1323728"/>
                  <a:gd name="connsiteX2" fmla="*/ 550787 w 665714"/>
                  <a:gd name="connsiteY2" fmla="*/ 0 h 1323728"/>
                  <a:gd name="connsiteX3" fmla="*/ 582807 w 665714"/>
                  <a:gd name="connsiteY3" fmla="*/ 0 h 1323728"/>
                  <a:gd name="connsiteX4" fmla="*/ 608250 w 665714"/>
                  <a:gd name="connsiteY4" fmla="*/ 0 h 1323728"/>
                  <a:gd name="connsiteX5" fmla="*/ 633693 w 665714"/>
                  <a:gd name="connsiteY5" fmla="*/ 0 h 1323728"/>
                  <a:gd name="connsiteX6" fmla="*/ 665714 w 665714"/>
                  <a:gd name="connsiteY6" fmla="*/ 0 h 1323728"/>
                  <a:gd name="connsiteX7" fmla="*/ 665714 w 665714"/>
                  <a:gd name="connsiteY7" fmla="*/ 1323728 h 1323728"/>
                  <a:gd name="connsiteX8" fmla="*/ 0 w 665714"/>
                  <a:gd name="connsiteY8" fmla="*/ 1323728 h 1323728"/>
                  <a:gd name="connsiteX9" fmla="*/ 0 w 665714"/>
                  <a:gd name="connsiteY9" fmla="*/ 1208801 h 1323728"/>
                  <a:gd name="connsiteX0" fmla="*/ 0 w 665714"/>
                  <a:gd name="connsiteY0" fmla="*/ 1208801 h 1323728"/>
                  <a:gd name="connsiteX1" fmla="*/ 494343 w 665714"/>
                  <a:gd name="connsiteY1" fmla="*/ 1208801 h 1323728"/>
                  <a:gd name="connsiteX2" fmla="*/ 550787 w 665714"/>
                  <a:gd name="connsiteY2" fmla="*/ 0 h 1323728"/>
                  <a:gd name="connsiteX3" fmla="*/ 582807 w 665714"/>
                  <a:gd name="connsiteY3" fmla="*/ 0 h 1323728"/>
                  <a:gd name="connsiteX4" fmla="*/ 608250 w 665714"/>
                  <a:gd name="connsiteY4" fmla="*/ 0 h 1323728"/>
                  <a:gd name="connsiteX5" fmla="*/ 633693 w 665714"/>
                  <a:gd name="connsiteY5" fmla="*/ 0 h 1323728"/>
                  <a:gd name="connsiteX6" fmla="*/ 665714 w 665714"/>
                  <a:gd name="connsiteY6" fmla="*/ 0 h 1323728"/>
                  <a:gd name="connsiteX7" fmla="*/ 623381 w 665714"/>
                  <a:gd name="connsiteY7" fmla="*/ 1309617 h 1323728"/>
                  <a:gd name="connsiteX8" fmla="*/ 0 w 665714"/>
                  <a:gd name="connsiteY8" fmla="*/ 1323728 h 1323728"/>
                  <a:gd name="connsiteX9" fmla="*/ 0 w 665714"/>
                  <a:gd name="connsiteY9" fmla="*/ 1208801 h 1323728"/>
                  <a:gd name="connsiteX0" fmla="*/ 0 w 665714"/>
                  <a:gd name="connsiteY0" fmla="*/ 1208801 h 1323728"/>
                  <a:gd name="connsiteX1" fmla="*/ 494343 w 665714"/>
                  <a:gd name="connsiteY1" fmla="*/ 1208801 h 1323728"/>
                  <a:gd name="connsiteX2" fmla="*/ 550787 w 665714"/>
                  <a:gd name="connsiteY2" fmla="*/ 0 h 1323728"/>
                  <a:gd name="connsiteX3" fmla="*/ 582807 w 665714"/>
                  <a:gd name="connsiteY3" fmla="*/ 0 h 1323728"/>
                  <a:gd name="connsiteX4" fmla="*/ 594138 w 665714"/>
                  <a:gd name="connsiteY4" fmla="*/ 14112 h 1323728"/>
                  <a:gd name="connsiteX5" fmla="*/ 633693 w 665714"/>
                  <a:gd name="connsiteY5" fmla="*/ 0 h 1323728"/>
                  <a:gd name="connsiteX6" fmla="*/ 665714 w 665714"/>
                  <a:gd name="connsiteY6" fmla="*/ 0 h 1323728"/>
                  <a:gd name="connsiteX7" fmla="*/ 623381 w 665714"/>
                  <a:gd name="connsiteY7" fmla="*/ 1309617 h 1323728"/>
                  <a:gd name="connsiteX8" fmla="*/ 0 w 665714"/>
                  <a:gd name="connsiteY8" fmla="*/ 1323728 h 1323728"/>
                  <a:gd name="connsiteX9" fmla="*/ 0 w 665714"/>
                  <a:gd name="connsiteY9" fmla="*/ 1208801 h 1323728"/>
                  <a:gd name="connsiteX0" fmla="*/ 0 w 633693"/>
                  <a:gd name="connsiteY0" fmla="*/ 1208801 h 1323728"/>
                  <a:gd name="connsiteX1" fmla="*/ 494343 w 633693"/>
                  <a:gd name="connsiteY1" fmla="*/ 1208801 h 1323728"/>
                  <a:gd name="connsiteX2" fmla="*/ 550787 w 633693"/>
                  <a:gd name="connsiteY2" fmla="*/ 0 h 1323728"/>
                  <a:gd name="connsiteX3" fmla="*/ 582807 w 633693"/>
                  <a:gd name="connsiteY3" fmla="*/ 0 h 1323728"/>
                  <a:gd name="connsiteX4" fmla="*/ 594138 w 633693"/>
                  <a:gd name="connsiteY4" fmla="*/ 14112 h 1323728"/>
                  <a:gd name="connsiteX5" fmla="*/ 633693 w 633693"/>
                  <a:gd name="connsiteY5" fmla="*/ 0 h 1323728"/>
                  <a:gd name="connsiteX6" fmla="*/ 609270 w 633693"/>
                  <a:gd name="connsiteY6" fmla="*/ 0 h 1323728"/>
                  <a:gd name="connsiteX7" fmla="*/ 623381 w 633693"/>
                  <a:gd name="connsiteY7" fmla="*/ 1309617 h 1323728"/>
                  <a:gd name="connsiteX8" fmla="*/ 0 w 633693"/>
                  <a:gd name="connsiteY8" fmla="*/ 1323728 h 1323728"/>
                  <a:gd name="connsiteX9" fmla="*/ 0 w 633693"/>
                  <a:gd name="connsiteY9" fmla="*/ 1208801 h 1323728"/>
                  <a:gd name="connsiteX0" fmla="*/ 0 w 633693"/>
                  <a:gd name="connsiteY0" fmla="*/ 1208801 h 1323728"/>
                  <a:gd name="connsiteX1" fmla="*/ 494343 w 633693"/>
                  <a:gd name="connsiteY1" fmla="*/ 1208801 h 1323728"/>
                  <a:gd name="connsiteX2" fmla="*/ 508000 w 633693"/>
                  <a:gd name="connsiteY2" fmla="*/ 16732 h 1323728"/>
                  <a:gd name="connsiteX3" fmla="*/ 550787 w 633693"/>
                  <a:gd name="connsiteY3" fmla="*/ 0 h 1323728"/>
                  <a:gd name="connsiteX4" fmla="*/ 582807 w 633693"/>
                  <a:gd name="connsiteY4" fmla="*/ 0 h 1323728"/>
                  <a:gd name="connsiteX5" fmla="*/ 594138 w 633693"/>
                  <a:gd name="connsiteY5" fmla="*/ 14112 h 1323728"/>
                  <a:gd name="connsiteX6" fmla="*/ 633693 w 633693"/>
                  <a:gd name="connsiteY6" fmla="*/ 0 h 1323728"/>
                  <a:gd name="connsiteX7" fmla="*/ 609270 w 633693"/>
                  <a:gd name="connsiteY7" fmla="*/ 0 h 1323728"/>
                  <a:gd name="connsiteX8" fmla="*/ 623381 w 633693"/>
                  <a:gd name="connsiteY8" fmla="*/ 1309617 h 1323728"/>
                  <a:gd name="connsiteX9" fmla="*/ 0 w 633693"/>
                  <a:gd name="connsiteY9" fmla="*/ 1323728 h 1323728"/>
                  <a:gd name="connsiteX10" fmla="*/ 0 w 633693"/>
                  <a:gd name="connsiteY10" fmla="*/ 1208801 h 132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33693" h="1323728">
                    <a:moveTo>
                      <a:pt x="0" y="1208801"/>
                    </a:moveTo>
                    <a:lnTo>
                      <a:pt x="494343" y="1208801"/>
                    </a:lnTo>
                    <a:cubicBezTo>
                      <a:pt x="513006" y="825556"/>
                      <a:pt x="489337" y="399977"/>
                      <a:pt x="508000" y="16732"/>
                    </a:cubicBezTo>
                    <a:lnTo>
                      <a:pt x="550787" y="0"/>
                    </a:lnTo>
                    <a:lnTo>
                      <a:pt x="582807" y="0"/>
                    </a:lnTo>
                    <a:lnTo>
                      <a:pt x="594138" y="14112"/>
                    </a:lnTo>
                    <a:lnTo>
                      <a:pt x="633693" y="0"/>
                    </a:lnTo>
                    <a:lnTo>
                      <a:pt x="609270" y="0"/>
                    </a:lnTo>
                    <a:lnTo>
                      <a:pt x="623381" y="1309617"/>
                    </a:lnTo>
                    <a:lnTo>
                      <a:pt x="0" y="1323728"/>
                    </a:lnTo>
                    <a:lnTo>
                      <a:pt x="0" y="1208801"/>
                    </a:lnTo>
                    <a:close/>
                  </a:path>
                </a:pathLst>
              </a:custGeom>
              <a:solidFill>
                <a:srgbClr val="C6D9F1"/>
              </a:solidFill>
              <a:ln>
                <a:solidFill>
                  <a:srgbClr val="000090"/>
                </a:solidFill>
              </a:ln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2">
                <a:schemeClr val="accent1">
                  <a:tint val="5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232" name="Bent-Up Arrow 231"/>
              <p:cNvSpPr/>
              <p:nvPr/>
            </p:nvSpPr>
            <p:spPr>
              <a:xfrm rot="16200000">
                <a:off x="4138789" y="1708412"/>
                <a:ext cx="5004873" cy="4269156"/>
              </a:xfrm>
              <a:prstGeom prst="bentUpArrow">
                <a:avLst>
                  <a:gd name="adj1" fmla="val 3306"/>
                  <a:gd name="adj2" fmla="val 3195"/>
                  <a:gd name="adj3" fmla="val 5303"/>
                </a:avLst>
              </a:prstGeom>
              <a:solidFill>
                <a:srgbClr val="C6D9F1"/>
              </a:solidFill>
              <a:ln>
                <a:solidFill>
                  <a:srgbClr val="000090"/>
                </a:solidFill>
              </a:ln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2">
                <a:schemeClr val="accent1">
                  <a:tint val="5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>
                  <a:hueOff val="0"/>
                  <a:satOff val="0"/>
                  <a:lumOff val="0"/>
                  <a:alphaOff val="0"/>
                </a:schemeClr>
              </a:fontRef>
            </p:style>
          </p:sp>
        </p:grpSp>
        <p:grpSp>
          <p:nvGrpSpPr>
            <p:cNvPr id="233" name="Group 232"/>
            <p:cNvGrpSpPr/>
            <p:nvPr/>
          </p:nvGrpSpPr>
          <p:grpSpPr>
            <a:xfrm>
              <a:off x="6047306" y="2287959"/>
              <a:ext cx="2166874" cy="716387"/>
              <a:chOff x="4413789" y="1568707"/>
              <a:chExt cx="2300546" cy="623278"/>
            </a:xfrm>
          </p:grpSpPr>
          <p:sp>
            <p:nvSpPr>
              <p:cNvPr id="234" name="Rounded Rectangle 233"/>
              <p:cNvSpPr/>
              <p:nvPr/>
            </p:nvSpPr>
            <p:spPr>
              <a:xfrm>
                <a:off x="4413789" y="1568707"/>
                <a:ext cx="2300546" cy="571941"/>
              </a:xfrm>
              <a:prstGeom prst="roundRect">
                <a:avLst>
                  <a:gd name="adj" fmla="val 16670"/>
                </a:avLst>
              </a:prstGeom>
              <a:solidFill>
                <a:schemeClr val="bg2"/>
              </a:solidFill>
              <a:ln>
                <a:solidFill>
                  <a:srgbClr val="000090"/>
                </a:solidFill>
              </a:ln>
            </p:spPr>
            <p:style>
              <a:lnRef idx="0">
                <a:scrgbClr r="0" g="0" b="0"/>
              </a:lnRef>
              <a:fillRef idx="3">
                <a:scrgbClr r="0" g="0" b="0"/>
              </a:fillRef>
              <a:effectRef idx="2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35" name="Rounded Rectangle 8"/>
              <p:cNvSpPr/>
              <p:nvPr/>
            </p:nvSpPr>
            <p:spPr>
              <a:xfrm>
                <a:off x="4454989" y="1568707"/>
                <a:ext cx="2218146" cy="623278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60960" tIns="60960" rIns="60960" bIns="60960" numCol="1" spcCol="1270" anchor="t" anchorCtr="0">
                <a:noAutofit/>
              </a:bodyPr>
              <a:lstStyle/>
              <a:p>
                <a:pPr lvl="0" algn="ctr" defTabSz="711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2000" b="1" kern="1200" dirty="0" smtClean="0">
                    <a:solidFill>
                      <a:srgbClr val="000090"/>
                    </a:solidFill>
                  </a:rPr>
                  <a:t>Rebuilding Entity </a:t>
                </a:r>
                <a:r>
                  <a:rPr lang="en-US" sz="2000" b="1" dirty="0" smtClean="0">
                    <a:solidFill>
                      <a:srgbClr val="000090"/>
                    </a:solidFill>
                  </a:rPr>
                  <a:t>R</a:t>
                </a:r>
                <a:r>
                  <a:rPr lang="en-US" sz="2000" b="1" kern="1200" dirty="0" smtClean="0">
                    <a:solidFill>
                      <a:srgbClr val="000090"/>
                    </a:solidFill>
                  </a:rPr>
                  <a:t>eferences</a:t>
                </a:r>
              </a:p>
            </p:txBody>
          </p:sp>
        </p:grpSp>
        <p:sp>
          <p:nvSpPr>
            <p:cNvPr id="236" name="Bent-Up Arrow 235"/>
            <p:cNvSpPr/>
            <p:nvPr/>
          </p:nvSpPr>
          <p:spPr>
            <a:xfrm rot="19174599" flipH="1">
              <a:off x="4969760" y="1342775"/>
              <a:ext cx="581355" cy="1986215"/>
            </a:xfrm>
            <a:prstGeom prst="bentUpArrow">
              <a:avLst>
                <a:gd name="adj1" fmla="val 18290"/>
                <a:gd name="adj2" fmla="val 13609"/>
                <a:gd name="adj3" fmla="val 19073"/>
              </a:avLst>
            </a:prstGeom>
            <a:solidFill>
              <a:srgbClr val="C6D9F1"/>
            </a:solidFill>
            <a:ln>
              <a:solidFill>
                <a:srgbClr val="000090"/>
              </a:solidFill>
            </a:ln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2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grpSp>
          <p:nvGrpSpPr>
            <p:cNvPr id="237" name="Group 236"/>
            <p:cNvGrpSpPr/>
            <p:nvPr/>
          </p:nvGrpSpPr>
          <p:grpSpPr>
            <a:xfrm>
              <a:off x="347015" y="5021701"/>
              <a:ext cx="2138223" cy="1526642"/>
              <a:chOff x="5313460" y="2135687"/>
              <a:chExt cx="2210416" cy="1336278"/>
            </a:xfrm>
          </p:grpSpPr>
          <p:sp>
            <p:nvSpPr>
              <p:cNvPr id="238" name="Rectangle 237"/>
              <p:cNvSpPr/>
              <p:nvPr/>
            </p:nvSpPr>
            <p:spPr>
              <a:xfrm>
                <a:off x="5313461" y="2135689"/>
                <a:ext cx="2210415" cy="1336276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rgbClr val="000090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239" name="Rectangle 238"/>
              <p:cNvSpPr/>
              <p:nvPr/>
            </p:nvSpPr>
            <p:spPr>
              <a:xfrm>
                <a:off x="5313460" y="2135687"/>
                <a:ext cx="2210415" cy="1336275"/>
              </a:xfrm>
              <a:prstGeom prst="rect">
                <a:avLst/>
              </a:prstGeom>
              <a:solidFill>
                <a:srgbClr val="D9D9D9"/>
              </a:solidFill>
              <a:ln>
                <a:solidFill>
                  <a:srgbClr val="000000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53340" tIns="53340" rIns="53340" bIns="53340" numCol="1" spcCol="1270" anchor="t" anchorCtr="0">
                <a:noAutofit/>
              </a:bodyPr>
              <a:lstStyle/>
              <a:p>
                <a:pPr marL="114300" lvl="1" indent="-114300" algn="l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•"/>
                </a:pPr>
                <a:r>
                  <a:rPr lang="en-US" sz="1600" b="1" kern="1200" dirty="0" smtClean="0">
                    <a:solidFill>
                      <a:srgbClr val="000000"/>
                    </a:solidFill>
                  </a:rPr>
                  <a:t>Refinements:</a:t>
                </a:r>
                <a:endParaRPr lang="en-US" sz="1600" b="1" kern="1200" dirty="0">
                  <a:solidFill>
                    <a:srgbClr val="000000"/>
                  </a:solidFill>
                </a:endParaRPr>
              </a:p>
              <a:p>
                <a:pPr marL="0" lvl="1" algn="l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</a:pPr>
                <a:endParaRPr lang="en-US" sz="1000" b="1" kern="1200" dirty="0">
                  <a:solidFill>
                    <a:srgbClr val="000000"/>
                  </a:solidFill>
                </a:endParaRPr>
              </a:p>
              <a:p>
                <a:pPr marL="114300" lvl="1" indent="-114300" algn="l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•"/>
                </a:pPr>
                <a:r>
                  <a:rPr lang="en-US" sz="1600" kern="1200" dirty="0" smtClean="0">
                    <a:solidFill>
                      <a:srgbClr val="000000"/>
                    </a:solidFill>
                  </a:rPr>
                  <a:t>Requirements:</a:t>
                </a:r>
                <a:endParaRPr lang="en-US" sz="1600" dirty="0">
                  <a:solidFill>
                    <a:srgbClr val="000000"/>
                  </a:solidFill>
                </a:endParaRPr>
              </a:p>
              <a:p>
                <a:pPr marL="365760" lvl="3" indent="-182880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•"/>
                </a:pPr>
                <a:r>
                  <a:rPr lang="en-US" sz="1600" kern="1200" dirty="0" smtClean="0">
                    <a:solidFill>
                      <a:srgbClr val="000000"/>
                    </a:solidFill>
                  </a:rPr>
                  <a:t>If Archetype:    </a:t>
                </a:r>
              </a:p>
              <a:p>
                <a:pPr marL="182880" lvl="3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</a:pPr>
                <a:r>
                  <a:rPr lang="en-US" sz="1600" dirty="0">
                    <a:solidFill>
                      <a:srgbClr val="000000"/>
                    </a:solidFill>
                  </a:rPr>
                  <a:t> </a:t>
                </a:r>
                <a:r>
                  <a:rPr lang="en-US" sz="1600" dirty="0" smtClean="0">
                    <a:solidFill>
                      <a:srgbClr val="000000"/>
                    </a:solidFill>
                  </a:rPr>
                  <a:t>   Then: </a:t>
                </a:r>
                <a:r>
                  <a:rPr lang="en-US" sz="1600" kern="1200" dirty="0" smtClean="0">
                    <a:solidFill>
                      <a:srgbClr val="000000"/>
                    </a:solidFill>
                  </a:rPr>
                  <a:t>Substitute</a:t>
                </a:r>
              </a:p>
              <a:p>
                <a:pPr marL="182880" lvl="3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</a:pPr>
                <a:r>
                  <a:rPr lang="en-US" sz="1600" dirty="0">
                    <a:solidFill>
                      <a:srgbClr val="000000"/>
                    </a:solidFill>
                  </a:rPr>
                  <a:t> </a:t>
                </a:r>
                <a:r>
                  <a:rPr lang="en-US" sz="1600" dirty="0" smtClean="0">
                    <a:solidFill>
                      <a:srgbClr val="000000"/>
                    </a:solidFill>
                  </a:rPr>
                  <a:t>   Else:</a:t>
                </a:r>
                <a:r>
                  <a:rPr lang="en-US" sz="1600" kern="1200" dirty="0" smtClean="0">
                    <a:solidFill>
                      <a:srgbClr val="000000"/>
                    </a:solidFill>
                  </a:rPr>
                  <a:t> Satisfy</a:t>
                </a:r>
                <a:endParaRPr lang="en-US" sz="1600" kern="1200" dirty="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240" name="Bent-Up Arrow 239"/>
            <p:cNvSpPr/>
            <p:nvPr/>
          </p:nvSpPr>
          <p:spPr>
            <a:xfrm rot="16200000" flipV="1">
              <a:off x="-825332" y="2671099"/>
              <a:ext cx="3721296" cy="1060203"/>
            </a:xfrm>
            <a:prstGeom prst="bentUpArrow">
              <a:avLst>
                <a:gd name="adj1" fmla="val 11314"/>
                <a:gd name="adj2" fmla="val 11672"/>
                <a:gd name="adj3" fmla="val 13932"/>
              </a:avLst>
            </a:prstGeom>
            <a:solidFill>
              <a:srgbClr val="C6D9F1"/>
            </a:solidFill>
            <a:ln>
              <a:solidFill>
                <a:srgbClr val="000090"/>
              </a:solidFill>
            </a:ln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2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  <p:grpSp>
        <p:nvGrpSpPr>
          <p:cNvPr id="277" name="Group 276"/>
          <p:cNvGrpSpPr/>
          <p:nvPr/>
        </p:nvGrpSpPr>
        <p:grpSpPr>
          <a:xfrm>
            <a:off x="347015" y="1177204"/>
            <a:ext cx="8428789" cy="5559291"/>
            <a:chOff x="329677" y="1178236"/>
            <a:chExt cx="8428789" cy="5559291"/>
          </a:xfrm>
        </p:grpSpPr>
        <p:grpSp>
          <p:nvGrpSpPr>
            <p:cNvPr id="241" name="Group 240"/>
            <p:cNvGrpSpPr/>
            <p:nvPr/>
          </p:nvGrpSpPr>
          <p:grpSpPr>
            <a:xfrm>
              <a:off x="1515264" y="1178236"/>
              <a:ext cx="3006871" cy="523355"/>
              <a:chOff x="2263410" y="251284"/>
              <a:chExt cx="3006871" cy="672310"/>
            </a:xfrm>
            <a:solidFill>
              <a:schemeClr val="bg1">
                <a:lumMod val="50000"/>
              </a:schemeClr>
            </a:solidFill>
          </p:grpSpPr>
          <p:sp>
            <p:nvSpPr>
              <p:cNvPr id="242" name="Rounded Rectangle 241"/>
              <p:cNvSpPr/>
              <p:nvPr/>
            </p:nvSpPr>
            <p:spPr>
              <a:xfrm>
                <a:off x="2263410" y="251284"/>
                <a:ext cx="3006871" cy="672310"/>
              </a:xfrm>
              <a:prstGeom prst="roundRect">
                <a:avLst>
                  <a:gd name="adj" fmla="val 16670"/>
                </a:avLst>
              </a:prstGeom>
              <a:grpFill/>
              <a:ln>
                <a:solidFill>
                  <a:srgbClr val="000090"/>
                </a:solidFill>
              </a:ln>
            </p:spPr>
            <p:style>
              <a:lnRef idx="0">
                <a:scrgbClr r="0" g="0" b="0"/>
              </a:lnRef>
              <a:fillRef idx="3">
                <a:scrgbClr r="0" g="0" b="0"/>
              </a:fillRef>
              <a:effectRef idx="2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43" name="Rounded Rectangle 5"/>
              <p:cNvSpPr/>
              <p:nvPr/>
            </p:nvSpPr>
            <p:spPr>
              <a:xfrm>
                <a:off x="2296235" y="284109"/>
                <a:ext cx="2941221" cy="606660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60960" tIns="60960" rIns="60960" bIns="60960" numCol="1" spcCol="1270" anchor="ctr" anchorCtr="0">
                <a:noAutofit/>
              </a:bodyPr>
              <a:lstStyle/>
              <a:p>
                <a:pPr lvl="0" algn="ctr" defTabSz="711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2000" b="1" kern="1200" dirty="0" smtClean="0">
                    <a:solidFill>
                      <a:srgbClr val="000090"/>
                    </a:solidFill>
                  </a:rPr>
                  <a:t>Constraints Satisfaction</a:t>
                </a:r>
                <a:endParaRPr lang="en-US" sz="2000" b="1" kern="1200" dirty="0">
                  <a:solidFill>
                    <a:srgbClr val="000090"/>
                  </a:solidFill>
                </a:endParaRPr>
              </a:p>
            </p:txBody>
          </p:sp>
        </p:grpSp>
        <p:grpSp>
          <p:nvGrpSpPr>
            <p:cNvPr id="244" name="Group 243"/>
            <p:cNvGrpSpPr/>
            <p:nvPr/>
          </p:nvGrpSpPr>
          <p:grpSpPr>
            <a:xfrm>
              <a:off x="3001363" y="2996762"/>
              <a:ext cx="2300546" cy="528138"/>
              <a:chOff x="4413789" y="1296819"/>
              <a:chExt cx="2300546" cy="954846"/>
            </a:xfrm>
            <a:solidFill>
              <a:schemeClr val="bg1">
                <a:lumMod val="50000"/>
              </a:schemeClr>
            </a:solidFill>
          </p:grpSpPr>
          <p:sp>
            <p:nvSpPr>
              <p:cNvPr id="245" name="Rounded Rectangle 244"/>
              <p:cNvSpPr/>
              <p:nvPr/>
            </p:nvSpPr>
            <p:spPr>
              <a:xfrm>
                <a:off x="4413789" y="1296819"/>
                <a:ext cx="2300546" cy="843829"/>
              </a:xfrm>
              <a:prstGeom prst="roundRect">
                <a:avLst>
                  <a:gd name="adj" fmla="val 16670"/>
                </a:avLst>
              </a:prstGeom>
              <a:grpFill/>
              <a:ln>
                <a:solidFill>
                  <a:srgbClr val="000090"/>
                </a:solidFill>
              </a:ln>
            </p:spPr>
            <p:style>
              <a:lnRef idx="0">
                <a:scrgbClr r="0" g="0" b="0"/>
              </a:lnRef>
              <a:fillRef idx="3">
                <a:scrgbClr r="0" g="0" b="0"/>
              </a:fillRef>
              <a:effectRef idx="2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46" name="Rounded Rectangle 8"/>
              <p:cNvSpPr/>
              <p:nvPr/>
            </p:nvSpPr>
            <p:spPr>
              <a:xfrm>
                <a:off x="4454989" y="1296819"/>
                <a:ext cx="2218146" cy="954846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60960" tIns="60960" rIns="60960" bIns="60960" numCol="1" spcCol="1270" anchor="t" anchorCtr="0">
                <a:noAutofit/>
              </a:bodyPr>
              <a:lstStyle/>
              <a:p>
                <a:pPr lvl="0" algn="ctr" defTabSz="711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2000" b="1" kern="1200" dirty="0" smtClean="0">
                    <a:solidFill>
                      <a:srgbClr val="000090"/>
                    </a:solidFill>
                  </a:rPr>
                  <a:t>Model Lookup</a:t>
                </a:r>
                <a:endParaRPr lang="en-US" sz="2000" b="1" kern="1200" dirty="0">
                  <a:solidFill>
                    <a:srgbClr val="000090"/>
                  </a:solidFill>
                </a:endParaRPr>
              </a:p>
            </p:txBody>
          </p:sp>
        </p:grpSp>
        <p:grpSp>
          <p:nvGrpSpPr>
            <p:cNvPr id="247" name="Group 246"/>
            <p:cNvGrpSpPr/>
            <p:nvPr/>
          </p:nvGrpSpPr>
          <p:grpSpPr>
            <a:xfrm>
              <a:off x="3157662" y="3412922"/>
              <a:ext cx="2105312" cy="1038605"/>
              <a:chOff x="5313460" y="1959750"/>
              <a:chExt cx="2210416" cy="1512215"/>
            </a:xfrm>
            <a:solidFill>
              <a:schemeClr val="bg1">
                <a:lumMod val="50000"/>
              </a:schemeClr>
            </a:solidFill>
          </p:grpSpPr>
          <p:sp>
            <p:nvSpPr>
              <p:cNvPr id="248" name="Rectangle 247"/>
              <p:cNvSpPr/>
              <p:nvPr/>
            </p:nvSpPr>
            <p:spPr>
              <a:xfrm>
                <a:off x="5313461" y="2135689"/>
                <a:ext cx="2210415" cy="1336276"/>
              </a:xfrm>
              <a:prstGeom prst="rect">
                <a:avLst/>
              </a:prstGeom>
              <a:grpFill/>
              <a:ln>
                <a:solidFill>
                  <a:srgbClr val="000090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249" name="Rectangle 248"/>
              <p:cNvSpPr/>
              <p:nvPr/>
            </p:nvSpPr>
            <p:spPr>
              <a:xfrm>
                <a:off x="5313460" y="1959750"/>
                <a:ext cx="2210415" cy="1512215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53340" tIns="53340" rIns="53340" bIns="53340" numCol="1" spcCol="1270" anchor="t" anchorCtr="0">
                <a:noAutofit/>
              </a:bodyPr>
              <a:lstStyle/>
              <a:p>
                <a:pPr marL="114300" lvl="1" indent="-114300" algn="l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•"/>
                </a:pPr>
                <a:r>
                  <a:rPr lang="en-US" sz="1600" kern="1200" dirty="0" smtClean="0">
                    <a:solidFill>
                      <a:schemeClr val="tx1"/>
                    </a:solidFill>
                  </a:rPr>
                  <a:t>Find Model</a:t>
                </a:r>
                <a:endParaRPr lang="en-US" sz="1600" kern="1200" dirty="0">
                  <a:solidFill>
                    <a:schemeClr val="tx1"/>
                  </a:solidFill>
                </a:endParaRPr>
              </a:p>
              <a:p>
                <a:pPr marL="114300" lvl="1" indent="-114300" algn="l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•"/>
                </a:pPr>
                <a:endParaRPr lang="en-US" sz="500" b="1" kern="1200" dirty="0" smtClean="0">
                  <a:solidFill>
                    <a:schemeClr val="tx1"/>
                  </a:solidFill>
                </a:endParaRPr>
              </a:p>
              <a:p>
                <a:pPr marL="114300" lvl="1" indent="-114300" algn="l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•"/>
                </a:pPr>
                <a:r>
                  <a:rPr lang="en-US" sz="1600" b="1" kern="1200" dirty="0" smtClean="0">
                    <a:solidFill>
                      <a:schemeClr val="tx1"/>
                    </a:solidFill>
                  </a:rPr>
                  <a:t>Find Model Template</a:t>
                </a:r>
                <a:endParaRPr lang="en-US" sz="1600" b="1" kern="1200" dirty="0">
                  <a:solidFill>
                    <a:schemeClr val="tx1"/>
                  </a:solidFill>
                </a:endParaRPr>
              </a:p>
              <a:p>
                <a:pPr marL="114300" lvl="1" indent="-114300" algn="l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•"/>
                </a:pPr>
                <a:endParaRPr lang="en-US" sz="500" b="1" kern="1200" dirty="0">
                  <a:solidFill>
                    <a:schemeClr val="tx1"/>
                  </a:solidFill>
                </a:endParaRPr>
              </a:p>
              <a:p>
                <a:pPr marL="114300" lvl="1" indent="-114300" algn="l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•"/>
                </a:pPr>
                <a:r>
                  <a:rPr lang="en-US" sz="1600" b="1" kern="1200" dirty="0" smtClean="0">
                    <a:solidFill>
                      <a:schemeClr val="tx1"/>
                    </a:solidFill>
                  </a:rPr>
                  <a:t>Generate Model</a:t>
                </a:r>
                <a:endParaRPr lang="en-US" sz="1600" b="1" kern="1200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50" name="Group 249"/>
            <p:cNvGrpSpPr/>
            <p:nvPr/>
          </p:nvGrpSpPr>
          <p:grpSpPr>
            <a:xfrm>
              <a:off x="700816" y="4558568"/>
              <a:ext cx="2300546" cy="535977"/>
              <a:chOff x="4413789" y="1296819"/>
              <a:chExt cx="2300546" cy="843829"/>
            </a:xfrm>
            <a:solidFill>
              <a:schemeClr val="bg1">
                <a:lumMod val="50000"/>
              </a:schemeClr>
            </a:solidFill>
          </p:grpSpPr>
          <p:sp>
            <p:nvSpPr>
              <p:cNvPr id="251" name="Rounded Rectangle 250"/>
              <p:cNvSpPr/>
              <p:nvPr/>
            </p:nvSpPr>
            <p:spPr>
              <a:xfrm>
                <a:off x="4413789" y="1296819"/>
                <a:ext cx="2300546" cy="843829"/>
              </a:xfrm>
              <a:prstGeom prst="roundRect">
                <a:avLst>
                  <a:gd name="adj" fmla="val 16670"/>
                </a:avLst>
              </a:prstGeom>
              <a:grpFill/>
              <a:ln>
                <a:solidFill>
                  <a:srgbClr val="000090"/>
                </a:solidFill>
              </a:ln>
            </p:spPr>
            <p:style>
              <a:lnRef idx="0">
                <a:scrgbClr r="0" g="0" b="0"/>
              </a:lnRef>
              <a:fillRef idx="3">
                <a:scrgbClr r="0" g="0" b="0"/>
              </a:fillRef>
              <a:effectRef idx="2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52" name="Rounded Rectangle 8"/>
              <p:cNvSpPr/>
              <p:nvPr/>
            </p:nvSpPr>
            <p:spPr>
              <a:xfrm>
                <a:off x="4454989" y="1338019"/>
                <a:ext cx="2218146" cy="761429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60960" tIns="60960" rIns="60960" bIns="60960" numCol="1" spcCol="1270" anchor="t" anchorCtr="0">
                <a:noAutofit/>
              </a:bodyPr>
              <a:lstStyle/>
              <a:p>
                <a:pPr lvl="0" algn="ctr" defTabSz="711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2000" b="1" kern="1200" dirty="0" smtClean="0">
                    <a:solidFill>
                      <a:srgbClr val="000090"/>
                    </a:solidFill>
                  </a:rPr>
                  <a:t>Model Checking</a:t>
                </a:r>
                <a:endParaRPr lang="en-US" sz="2000" b="1" kern="1200" dirty="0">
                  <a:solidFill>
                    <a:srgbClr val="000090"/>
                  </a:solidFill>
                </a:endParaRPr>
              </a:p>
            </p:txBody>
          </p:sp>
        </p:grpSp>
        <p:sp>
          <p:nvSpPr>
            <p:cNvPr id="253" name="Bent-Up Arrow 252"/>
            <p:cNvSpPr/>
            <p:nvPr/>
          </p:nvSpPr>
          <p:spPr>
            <a:xfrm rot="16200000" flipH="1">
              <a:off x="3333545" y="4048790"/>
              <a:ext cx="619033" cy="1283397"/>
            </a:xfrm>
            <a:prstGeom prst="bentUpArrow">
              <a:avLst>
                <a:gd name="adj1" fmla="val 19863"/>
                <a:gd name="adj2" fmla="val 25000"/>
                <a:gd name="adj3" fmla="val 35780"/>
              </a:avLst>
            </a:prstGeom>
            <a:solidFill>
              <a:schemeClr val="bg1">
                <a:lumMod val="50000"/>
              </a:schemeClr>
            </a:solidFill>
            <a:ln>
              <a:solidFill>
                <a:srgbClr val="000090"/>
              </a:solidFill>
            </a:ln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2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grpSp>
          <p:nvGrpSpPr>
            <p:cNvPr id="254" name="Group 253"/>
            <p:cNvGrpSpPr/>
            <p:nvPr/>
          </p:nvGrpSpPr>
          <p:grpSpPr>
            <a:xfrm>
              <a:off x="1647773" y="1653726"/>
              <a:ext cx="2107726" cy="963357"/>
              <a:chOff x="5313460" y="2135687"/>
              <a:chExt cx="2210416" cy="1336278"/>
            </a:xfrm>
            <a:solidFill>
              <a:schemeClr val="bg1">
                <a:lumMod val="50000"/>
              </a:schemeClr>
            </a:solidFill>
          </p:grpSpPr>
          <p:sp>
            <p:nvSpPr>
              <p:cNvPr id="255" name="Rectangle 254"/>
              <p:cNvSpPr/>
              <p:nvPr/>
            </p:nvSpPr>
            <p:spPr>
              <a:xfrm>
                <a:off x="5313461" y="2135689"/>
                <a:ext cx="2210415" cy="1336276"/>
              </a:xfrm>
              <a:prstGeom prst="rect">
                <a:avLst/>
              </a:prstGeom>
              <a:grpFill/>
              <a:ln>
                <a:solidFill>
                  <a:srgbClr val="000090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256" name="Rectangle 255"/>
              <p:cNvSpPr/>
              <p:nvPr/>
            </p:nvSpPr>
            <p:spPr>
              <a:xfrm>
                <a:off x="5313460" y="2135687"/>
                <a:ext cx="2210415" cy="1336275"/>
              </a:xfrm>
              <a:prstGeom prst="rect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53340" tIns="53340" rIns="53340" bIns="53340" numCol="1" spcCol="1270" anchor="t" anchorCtr="0">
                <a:noAutofit/>
              </a:bodyPr>
              <a:lstStyle/>
              <a:p>
                <a:pPr marL="114300" lvl="1" indent="-114300" algn="l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•"/>
                </a:pPr>
                <a:r>
                  <a:rPr lang="en-US" sz="1600" kern="1200" dirty="0" smtClean="0">
                    <a:solidFill>
                      <a:srgbClr val="000000"/>
                    </a:solidFill>
                  </a:rPr>
                  <a:t>Filter out constraints environment:</a:t>
                </a:r>
              </a:p>
              <a:p>
                <a:pPr marL="114300" lvl="1" indent="-114300" algn="l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•"/>
                </a:pPr>
                <a:endParaRPr lang="en-US" sz="500" b="1" kern="1200" dirty="0">
                  <a:solidFill>
                    <a:srgbClr val="000000"/>
                  </a:solidFill>
                </a:endParaRPr>
              </a:p>
              <a:p>
                <a:pPr marL="114300" lvl="1" indent="-114300" algn="l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•"/>
                </a:pPr>
                <a:r>
                  <a:rPr lang="en-US" sz="1600" b="1" kern="1200" dirty="0" smtClean="0">
                    <a:solidFill>
                      <a:srgbClr val="000000"/>
                    </a:solidFill>
                  </a:rPr>
                  <a:t>Satisfy Constraint</a:t>
                </a:r>
                <a:endParaRPr lang="en-US" sz="1600" b="1" kern="1200" dirty="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257" name="Bent-Up Arrow 256"/>
            <p:cNvSpPr/>
            <p:nvPr/>
          </p:nvSpPr>
          <p:spPr>
            <a:xfrm rot="10800000" flipH="1">
              <a:off x="3546973" y="2363083"/>
              <a:ext cx="626690" cy="584950"/>
            </a:xfrm>
            <a:prstGeom prst="bentUpArrow">
              <a:avLst>
                <a:gd name="adj1" fmla="val 18472"/>
                <a:gd name="adj2" fmla="val 25000"/>
                <a:gd name="adj3" fmla="val 25919"/>
              </a:avLst>
            </a:prstGeom>
            <a:solidFill>
              <a:schemeClr val="bg1">
                <a:lumMod val="50000"/>
              </a:schemeClr>
            </a:solidFill>
            <a:ln>
              <a:solidFill>
                <a:srgbClr val="000090"/>
              </a:solidFill>
            </a:ln>
          </p:spPr>
          <p:style>
            <a:lnRef idx="0">
              <a:scrgbClr r="0" g="0" b="0"/>
            </a:lnRef>
            <a:fillRef idx="1">
              <a:scrgbClr r="0" g="0" b="0"/>
            </a:fillRef>
            <a:effectRef idx="2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grpSp>
          <p:nvGrpSpPr>
            <p:cNvPr id="258" name="Group 257"/>
            <p:cNvGrpSpPr/>
            <p:nvPr/>
          </p:nvGrpSpPr>
          <p:grpSpPr>
            <a:xfrm>
              <a:off x="4755996" y="4695531"/>
              <a:ext cx="2890514" cy="683800"/>
              <a:chOff x="6098263" y="3625246"/>
              <a:chExt cx="2890514" cy="543054"/>
            </a:xfrm>
            <a:solidFill>
              <a:schemeClr val="bg1">
                <a:lumMod val="50000"/>
              </a:schemeClr>
            </a:solidFill>
          </p:grpSpPr>
          <p:sp>
            <p:nvSpPr>
              <p:cNvPr id="259" name="Rounded Rectangle 258"/>
              <p:cNvSpPr/>
              <p:nvPr/>
            </p:nvSpPr>
            <p:spPr>
              <a:xfrm>
                <a:off x="6098263" y="3625246"/>
                <a:ext cx="2890514" cy="543054"/>
              </a:xfrm>
              <a:prstGeom prst="roundRect">
                <a:avLst>
                  <a:gd name="adj" fmla="val 16670"/>
                </a:avLst>
              </a:prstGeom>
              <a:grpFill/>
              <a:ln>
                <a:solidFill>
                  <a:srgbClr val="000090"/>
                </a:solidFill>
              </a:ln>
            </p:spPr>
            <p:style>
              <a:lnRef idx="0">
                <a:scrgbClr r="0" g="0" b="0"/>
              </a:lnRef>
              <a:fillRef idx="3">
                <a:scrgbClr r="0" g="0" b="0"/>
              </a:fillRef>
              <a:effectRef idx="2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60" name="Rounded Rectangle 12"/>
              <p:cNvSpPr/>
              <p:nvPr/>
            </p:nvSpPr>
            <p:spPr>
              <a:xfrm>
                <a:off x="6124777" y="3651760"/>
                <a:ext cx="2837486" cy="490026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60960" tIns="60960" rIns="60960" bIns="60960" numCol="1" spcCol="1270" anchor="b" anchorCtr="0">
                <a:noAutofit/>
              </a:bodyPr>
              <a:lstStyle/>
              <a:p>
                <a:pPr lvl="0" algn="ctr" defTabSz="711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2000" b="1" kern="1200" dirty="0" smtClean="0">
                    <a:solidFill>
                      <a:srgbClr val="000090"/>
                    </a:solidFill>
                  </a:rPr>
                  <a:t>Model Generation from Model template</a:t>
                </a:r>
                <a:endParaRPr lang="en-US" sz="2000" b="1" kern="1200" dirty="0">
                  <a:solidFill>
                    <a:srgbClr val="000090"/>
                  </a:solidFill>
                </a:endParaRPr>
              </a:p>
            </p:txBody>
          </p:sp>
        </p:grpSp>
        <p:sp>
          <p:nvSpPr>
            <p:cNvPr id="261" name="Bent-Up Arrow 260"/>
            <p:cNvSpPr/>
            <p:nvPr/>
          </p:nvSpPr>
          <p:spPr>
            <a:xfrm rot="10800000" flipH="1">
              <a:off x="5203580" y="3881919"/>
              <a:ext cx="834263" cy="799500"/>
            </a:xfrm>
            <a:prstGeom prst="bentUpArrow">
              <a:avLst>
                <a:gd name="adj1" fmla="val 13096"/>
                <a:gd name="adj2" fmla="val 13609"/>
                <a:gd name="adj3" fmla="val 19073"/>
              </a:avLst>
            </a:prstGeom>
            <a:solidFill>
              <a:schemeClr val="bg1">
                <a:lumMod val="50000"/>
              </a:schemeClr>
            </a:solidFill>
            <a:ln>
              <a:solidFill>
                <a:srgbClr val="000090"/>
              </a:solidFill>
            </a:ln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2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grpSp>
          <p:nvGrpSpPr>
            <p:cNvPr id="262" name="Group 261"/>
            <p:cNvGrpSpPr/>
            <p:nvPr/>
          </p:nvGrpSpPr>
          <p:grpSpPr>
            <a:xfrm>
              <a:off x="5301909" y="5343833"/>
              <a:ext cx="2935753" cy="1393694"/>
              <a:chOff x="5313460" y="2135687"/>
              <a:chExt cx="2210416" cy="1336278"/>
            </a:xfrm>
          </p:grpSpPr>
          <p:sp>
            <p:nvSpPr>
              <p:cNvPr id="263" name="Rectangle 262"/>
              <p:cNvSpPr/>
              <p:nvPr/>
            </p:nvSpPr>
            <p:spPr>
              <a:xfrm>
                <a:off x="5313461" y="2135689"/>
                <a:ext cx="2210415" cy="1336276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rgbClr val="000090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264" name="Rectangle 263"/>
              <p:cNvSpPr/>
              <p:nvPr/>
            </p:nvSpPr>
            <p:spPr>
              <a:xfrm>
                <a:off x="5313460" y="2135687"/>
                <a:ext cx="2210415" cy="1336275"/>
              </a:xfrm>
              <a:prstGeom prst="rect">
                <a:avLst/>
              </a:prstGeom>
              <a:solidFill>
                <a:srgbClr val="D9D9D9"/>
              </a:solidFill>
              <a:ln>
                <a:solidFill>
                  <a:srgbClr val="000000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53340" tIns="53340" rIns="53340" bIns="53340" numCol="1" spcCol="1270" anchor="t" anchorCtr="0">
                <a:noAutofit/>
              </a:bodyPr>
              <a:lstStyle/>
              <a:p>
                <a:pPr marL="114300" lvl="1" indent="-114300" algn="l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•"/>
                </a:pPr>
                <a:r>
                  <a:rPr lang="en-US" sz="1600" b="1" kern="1200" dirty="0" smtClean="0">
                    <a:solidFill>
                      <a:srgbClr val="000000"/>
                    </a:solidFill>
                  </a:rPr>
                  <a:t>Deduce template arguments</a:t>
                </a:r>
              </a:p>
              <a:p>
                <a:pPr marL="114300" lvl="1" indent="-114300" algn="l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•"/>
                </a:pPr>
                <a:r>
                  <a:rPr lang="en-US" sz="1600" dirty="0" smtClean="0">
                    <a:solidFill>
                      <a:srgbClr val="000000"/>
                    </a:solidFill>
                  </a:rPr>
                  <a:t>Create model</a:t>
                </a:r>
                <a:endParaRPr lang="en-US" sz="1600" dirty="0">
                  <a:solidFill>
                    <a:srgbClr val="000000"/>
                  </a:solidFill>
                </a:endParaRPr>
              </a:p>
              <a:p>
                <a:pPr marL="114300" lvl="1" indent="-114300" algn="l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•"/>
                </a:pPr>
                <a:r>
                  <a:rPr lang="en-US" sz="1600" kern="1200" dirty="0" smtClean="0">
                    <a:solidFill>
                      <a:srgbClr val="000000"/>
                    </a:solidFill>
                  </a:rPr>
                  <a:t>Build Content</a:t>
                </a:r>
              </a:p>
              <a:p>
                <a:pPr marL="365760" lvl="2" indent="-182880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•"/>
                </a:pPr>
                <a:r>
                  <a:rPr lang="en-US" sz="1600" b="1" kern="1200" dirty="0" smtClean="0">
                    <a:solidFill>
                      <a:srgbClr val="000000"/>
                    </a:solidFill>
                  </a:rPr>
                  <a:t>Refinements</a:t>
                </a:r>
                <a:endParaRPr lang="en-US" sz="1600" b="1" dirty="0">
                  <a:solidFill>
                    <a:srgbClr val="000000"/>
                  </a:solidFill>
                </a:endParaRPr>
              </a:p>
              <a:p>
                <a:pPr marL="365760" lvl="2" indent="-182880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•"/>
                </a:pPr>
                <a:r>
                  <a:rPr lang="en-US" sz="1600" b="1" kern="1200" dirty="0" smtClean="0">
                    <a:solidFill>
                      <a:srgbClr val="000090"/>
                    </a:solidFill>
                  </a:rPr>
                  <a:t>Requirements</a:t>
                </a:r>
                <a:endParaRPr lang="en-US" sz="1600" b="1" dirty="0">
                  <a:solidFill>
                    <a:srgbClr val="000090"/>
                  </a:solidFill>
                </a:endParaRPr>
              </a:p>
            </p:txBody>
          </p:sp>
        </p:grpSp>
        <p:grpSp>
          <p:nvGrpSpPr>
            <p:cNvPr id="265" name="Group 264"/>
            <p:cNvGrpSpPr/>
            <p:nvPr/>
          </p:nvGrpSpPr>
          <p:grpSpPr>
            <a:xfrm>
              <a:off x="4489310" y="1347081"/>
              <a:ext cx="4269156" cy="5004873"/>
              <a:chOff x="4506648" y="1340553"/>
              <a:chExt cx="4269156" cy="5004873"/>
            </a:xfrm>
            <a:solidFill>
              <a:srgbClr val="7F7F7F"/>
            </a:solidFill>
          </p:grpSpPr>
          <p:sp>
            <p:nvSpPr>
              <p:cNvPr id="266" name="Bent-Up Arrow 265"/>
              <p:cNvSpPr/>
              <p:nvPr/>
            </p:nvSpPr>
            <p:spPr>
              <a:xfrm rot="10800000" flipH="1" flipV="1">
                <a:off x="7295444" y="5021701"/>
                <a:ext cx="1480360" cy="1323725"/>
              </a:xfrm>
              <a:prstGeom prst="bentUpArrow">
                <a:avLst>
                  <a:gd name="adj1" fmla="val 8832"/>
                  <a:gd name="adj2" fmla="val 4015"/>
                  <a:gd name="adj3" fmla="val 0"/>
                </a:avLst>
              </a:prstGeom>
              <a:grpFill/>
              <a:ln>
                <a:solidFill>
                  <a:srgbClr val="000090"/>
                </a:solidFill>
              </a:ln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2">
                <a:schemeClr val="accent1">
                  <a:tint val="5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267" name="Bent-Up Arrow 111"/>
              <p:cNvSpPr/>
              <p:nvPr/>
            </p:nvSpPr>
            <p:spPr>
              <a:xfrm rot="10800000" flipH="1" flipV="1">
                <a:off x="8142111" y="4244824"/>
                <a:ext cx="633693" cy="1323728"/>
              </a:xfrm>
              <a:custGeom>
                <a:avLst/>
                <a:gdLst>
                  <a:gd name="connsiteX0" fmla="*/ 0 w 633693"/>
                  <a:gd name="connsiteY0" fmla="*/ 1208801 h 1323728"/>
                  <a:gd name="connsiteX1" fmla="*/ 550787 w 633693"/>
                  <a:gd name="connsiteY1" fmla="*/ 1208801 h 1323728"/>
                  <a:gd name="connsiteX2" fmla="*/ 550787 w 633693"/>
                  <a:gd name="connsiteY2" fmla="*/ 0 h 1323728"/>
                  <a:gd name="connsiteX3" fmla="*/ 582807 w 633693"/>
                  <a:gd name="connsiteY3" fmla="*/ 0 h 1323728"/>
                  <a:gd name="connsiteX4" fmla="*/ 608250 w 633693"/>
                  <a:gd name="connsiteY4" fmla="*/ 0 h 1323728"/>
                  <a:gd name="connsiteX5" fmla="*/ 633693 w 633693"/>
                  <a:gd name="connsiteY5" fmla="*/ 0 h 1323728"/>
                  <a:gd name="connsiteX6" fmla="*/ 665714 w 633693"/>
                  <a:gd name="connsiteY6" fmla="*/ 0 h 1323728"/>
                  <a:gd name="connsiteX7" fmla="*/ 665714 w 633693"/>
                  <a:gd name="connsiteY7" fmla="*/ 1323728 h 1323728"/>
                  <a:gd name="connsiteX8" fmla="*/ 0 w 633693"/>
                  <a:gd name="connsiteY8" fmla="*/ 1323728 h 1323728"/>
                  <a:gd name="connsiteX9" fmla="*/ 0 w 633693"/>
                  <a:gd name="connsiteY9" fmla="*/ 1208801 h 1323728"/>
                  <a:gd name="connsiteX0" fmla="*/ 0 w 665714"/>
                  <a:gd name="connsiteY0" fmla="*/ 1208801 h 1323728"/>
                  <a:gd name="connsiteX1" fmla="*/ 494343 w 665714"/>
                  <a:gd name="connsiteY1" fmla="*/ 1208801 h 1323728"/>
                  <a:gd name="connsiteX2" fmla="*/ 550787 w 665714"/>
                  <a:gd name="connsiteY2" fmla="*/ 0 h 1323728"/>
                  <a:gd name="connsiteX3" fmla="*/ 582807 w 665714"/>
                  <a:gd name="connsiteY3" fmla="*/ 0 h 1323728"/>
                  <a:gd name="connsiteX4" fmla="*/ 608250 w 665714"/>
                  <a:gd name="connsiteY4" fmla="*/ 0 h 1323728"/>
                  <a:gd name="connsiteX5" fmla="*/ 633693 w 665714"/>
                  <a:gd name="connsiteY5" fmla="*/ 0 h 1323728"/>
                  <a:gd name="connsiteX6" fmla="*/ 665714 w 665714"/>
                  <a:gd name="connsiteY6" fmla="*/ 0 h 1323728"/>
                  <a:gd name="connsiteX7" fmla="*/ 665714 w 665714"/>
                  <a:gd name="connsiteY7" fmla="*/ 1323728 h 1323728"/>
                  <a:gd name="connsiteX8" fmla="*/ 0 w 665714"/>
                  <a:gd name="connsiteY8" fmla="*/ 1323728 h 1323728"/>
                  <a:gd name="connsiteX9" fmla="*/ 0 w 665714"/>
                  <a:gd name="connsiteY9" fmla="*/ 1208801 h 1323728"/>
                  <a:gd name="connsiteX0" fmla="*/ 0 w 665714"/>
                  <a:gd name="connsiteY0" fmla="*/ 1208801 h 1323728"/>
                  <a:gd name="connsiteX1" fmla="*/ 494343 w 665714"/>
                  <a:gd name="connsiteY1" fmla="*/ 1208801 h 1323728"/>
                  <a:gd name="connsiteX2" fmla="*/ 550787 w 665714"/>
                  <a:gd name="connsiteY2" fmla="*/ 0 h 1323728"/>
                  <a:gd name="connsiteX3" fmla="*/ 582807 w 665714"/>
                  <a:gd name="connsiteY3" fmla="*/ 0 h 1323728"/>
                  <a:gd name="connsiteX4" fmla="*/ 608250 w 665714"/>
                  <a:gd name="connsiteY4" fmla="*/ 0 h 1323728"/>
                  <a:gd name="connsiteX5" fmla="*/ 633693 w 665714"/>
                  <a:gd name="connsiteY5" fmla="*/ 0 h 1323728"/>
                  <a:gd name="connsiteX6" fmla="*/ 665714 w 665714"/>
                  <a:gd name="connsiteY6" fmla="*/ 0 h 1323728"/>
                  <a:gd name="connsiteX7" fmla="*/ 623381 w 665714"/>
                  <a:gd name="connsiteY7" fmla="*/ 1309617 h 1323728"/>
                  <a:gd name="connsiteX8" fmla="*/ 0 w 665714"/>
                  <a:gd name="connsiteY8" fmla="*/ 1323728 h 1323728"/>
                  <a:gd name="connsiteX9" fmla="*/ 0 w 665714"/>
                  <a:gd name="connsiteY9" fmla="*/ 1208801 h 1323728"/>
                  <a:gd name="connsiteX0" fmla="*/ 0 w 665714"/>
                  <a:gd name="connsiteY0" fmla="*/ 1208801 h 1323728"/>
                  <a:gd name="connsiteX1" fmla="*/ 494343 w 665714"/>
                  <a:gd name="connsiteY1" fmla="*/ 1208801 h 1323728"/>
                  <a:gd name="connsiteX2" fmla="*/ 550787 w 665714"/>
                  <a:gd name="connsiteY2" fmla="*/ 0 h 1323728"/>
                  <a:gd name="connsiteX3" fmla="*/ 582807 w 665714"/>
                  <a:gd name="connsiteY3" fmla="*/ 0 h 1323728"/>
                  <a:gd name="connsiteX4" fmla="*/ 594138 w 665714"/>
                  <a:gd name="connsiteY4" fmla="*/ 14112 h 1323728"/>
                  <a:gd name="connsiteX5" fmla="*/ 633693 w 665714"/>
                  <a:gd name="connsiteY5" fmla="*/ 0 h 1323728"/>
                  <a:gd name="connsiteX6" fmla="*/ 665714 w 665714"/>
                  <a:gd name="connsiteY6" fmla="*/ 0 h 1323728"/>
                  <a:gd name="connsiteX7" fmla="*/ 623381 w 665714"/>
                  <a:gd name="connsiteY7" fmla="*/ 1309617 h 1323728"/>
                  <a:gd name="connsiteX8" fmla="*/ 0 w 665714"/>
                  <a:gd name="connsiteY8" fmla="*/ 1323728 h 1323728"/>
                  <a:gd name="connsiteX9" fmla="*/ 0 w 665714"/>
                  <a:gd name="connsiteY9" fmla="*/ 1208801 h 1323728"/>
                  <a:gd name="connsiteX0" fmla="*/ 0 w 633693"/>
                  <a:gd name="connsiteY0" fmla="*/ 1208801 h 1323728"/>
                  <a:gd name="connsiteX1" fmla="*/ 494343 w 633693"/>
                  <a:gd name="connsiteY1" fmla="*/ 1208801 h 1323728"/>
                  <a:gd name="connsiteX2" fmla="*/ 550787 w 633693"/>
                  <a:gd name="connsiteY2" fmla="*/ 0 h 1323728"/>
                  <a:gd name="connsiteX3" fmla="*/ 582807 w 633693"/>
                  <a:gd name="connsiteY3" fmla="*/ 0 h 1323728"/>
                  <a:gd name="connsiteX4" fmla="*/ 594138 w 633693"/>
                  <a:gd name="connsiteY4" fmla="*/ 14112 h 1323728"/>
                  <a:gd name="connsiteX5" fmla="*/ 633693 w 633693"/>
                  <a:gd name="connsiteY5" fmla="*/ 0 h 1323728"/>
                  <a:gd name="connsiteX6" fmla="*/ 609270 w 633693"/>
                  <a:gd name="connsiteY6" fmla="*/ 0 h 1323728"/>
                  <a:gd name="connsiteX7" fmla="*/ 623381 w 633693"/>
                  <a:gd name="connsiteY7" fmla="*/ 1309617 h 1323728"/>
                  <a:gd name="connsiteX8" fmla="*/ 0 w 633693"/>
                  <a:gd name="connsiteY8" fmla="*/ 1323728 h 1323728"/>
                  <a:gd name="connsiteX9" fmla="*/ 0 w 633693"/>
                  <a:gd name="connsiteY9" fmla="*/ 1208801 h 1323728"/>
                  <a:gd name="connsiteX0" fmla="*/ 0 w 633693"/>
                  <a:gd name="connsiteY0" fmla="*/ 1208801 h 1323728"/>
                  <a:gd name="connsiteX1" fmla="*/ 494343 w 633693"/>
                  <a:gd name="connsiteY1" fmla="*/ 1208801 h 1323728"/>
                  <a:gd name="connsiteX2" fmla="*/ 508000 w 633693"/>
                  <a:gd name="connsiteY2" fmla="*/ 16732 h 1323728"/>
                  <a:gd name="connsiteX3" fmla="*/ 550787 w 633693"/>
                  <a:gd name="connsiteY3" fmla="*/ 0 h 1323728"/>
                  <a:gd name="connsiteX4" fmla="*/ 582807 w 633693"/>
                  <a:gd name="connsiteY4" fmla="*/ 0 h 1323728"/>
                  <a:gd name="connsiteX5" fmla="*/ 594138 w 633693"/>
                  <a:gd name="connsiteY5" fmla="*/ 14112 h 1323728"/>
                  <a:gd name="connsiteX6" fmla="*/ 633693 w 633693"/>
                  <a:gd name="connsiteY6" fmla="*/ 0 h 1323728"/>
                  <a:gd name="connsiteX7" fmla="*/ 609270 w 633693"/>
                  <a:gd name="connsiteY7" fmla="*/ 0 h 1323728"/>
                  <a:gd name="connsiteX8" fmla="*/ 623381 w 633693"/>
                  <a:gd name="connsiteY8" fmla="*/ 1309617 h 1323728"/>
                  <a:gd name="connsiteX9" fmla="*/ 0 w 633693"/>
                  <a:gd name="connsiteY9" fmla="*/ 1323728 h 1323728"/>
                  <a:gd name="connsiteX10" fmla="*/ 0 w 633693"/>
                  <a:gd name="connsiteY10" fmla="*/ 1208801 h 132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33693" h="1323728">
                    <a:moveTo>
                      <a:pt x="0" y="1208801"/>
                    </a:moveTo>
                    <a:lnTo>
                      <a:pt x="494343" y="1208801"/>
                    </a:lnTo>
                    <a:cubicBezTo>
                      <a:pt x="513006" y="825556"/>
                      <a:pt x="489337" y="399977"/>
                      <a:pt x="508000" y="16732"/>
                    </a:cubicBezTo>
                    <a:lnTo>
                      <a:pt x="550787" y="0"/>
                    </a:lnTo>
                    <a:lnTo>
                      <a:pt x="582807" y="0"/>
                    </a:lnTo>
                    <a:lnTo>
                      <a:pt x="594138" y="14112"/>
                    </a:lnTo>
                    <a:lnTo>
                      <a:pt x="633693" y="0"/>
                    </a:lnTo>
                    <a:lnTo>
                      <a:pt x="609270" y="0"/>
                    </a:lnTo>
                    <a:lnTo>
                      <a:pt x="623381" y="1309617"/>
                    </a:lnTo>
                    <a:lnTo>
                      <a:pt x="0" y="1323728"/>
                    </a:lnTo>
                    <a:lnTo>
                      <a:pt x="0" y="1208801"/>
                    </a:lnTo>
                    <a:close/>
                  </a:path>
                </a:pathLst>
              </a:custGeom>
              <a:grpFill/>
              <a:ln>
                <a:solidFill>
                  <a:srgbClr val="000090"/>
                </a:solidFill>
              </a:ln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2">
                <a:schemeClr val="accent1">
                  <a:tint val="5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268" name="Bent-Up Arrow 267"/>
              <p:cNvSpPr/>
              <p:nvPr/>
            </p:nvSpPr>
            <p:spPr>
              <a:xfrm rot="16200000">
                <a:off x="4138789" y="1708412"/>
                <a:ext cx="5004873" cy="4269156"/>
              </a:xfrm>
              <a:prstGeom prst="bentUpArrow">
                <a:avLst>
                  <a:gd name="adj1" fmla="val 3306"/>
                  <a:gd name="adj2" fmla="val 3195"/>
                  <a:gd name="adj3" fmla="val 5303"/>
                </a:avLst>
              </a:prstGeom>
              <a:grpFill/>
              <a:ln>
                <a:solidFill>
                  <a:srgbClr val="000090"/>
                </a:solidFill>
              </a:ln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2">
                <a:schemeClr val="accent1">
                  <a:tint val="5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>
                  <a:hueOff val="0"/>
                  <a:satOff val="0"/>
                  <a:lumOff val="0"/>
                  <a:alphaOff val="0"/>
                </a:schemeClr>
              </a:fontRef>
            </p:style>
          </p:sp>
        </p:grpSp>
        <p:grpSp>
          <p:nvGrpSpPr>
            <p:cNvPr id="269" name="Group 268"/>
            <p:cNvGrpSpPr/>
            <p:nvPr/>
          </p:nvGrpSpPr>
          <p:grpSpPr>
            <a:xfrm>
              <a:off x="6029968" y="2288991"/>
              <a:ext cx="2166874" cy="662881"/>
              <a:chOff x="4413789" y="1563923"/>
              <a:chExt cx="2300546" cy="576725"/>
            </a:xfrm>
            <a:solidFill>
              <a:schemeClr val="bg1">
                <a:lumMod val="50000"/>
              </a:schemeClr>
            </a:solidFill>
          </p:grpSpPr>
          <p:sp>
            <p:nvSpPr>
              <p:cNvPr id="270" name="Rounded Rectangle 269"/>
              <p:cNvSpPr/>
              <p:nvPr/>
            </p:nvSpPr>
            <p:spPr>
              <a:xfrm>
                <a:off x="4413789" y="1563923"/>
                <a:ext cx="2300546" cy="576725"/>
              </a:xfrm>
              <a:prstGeom prst="roundRect">
                <a:avLst>
                  <a:gd name="adj" fmla="val 16670"/>
                </a:avLst>
              </a:prstGeom>
              <a:grpFill/>
              <a:ln>
                <a:solidFill>
                  <a:srgbClr val="000090"/>
                </a:solidFill>
              </a:ln>
            </p:spPr>
            <p:style>
              <a:lnRef idx="0">
                <a:scrgbClr r="0" g="0" b="0"/>
              </a:lnRef>
              <a:fillRef idx="3">
                <a:scrgbClr r="0" g="0" b="0"/>
              </a:fillRef>
              <a:effectRef idx="2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71" name="Rounded Rectangle 8"/>
              <p:cNvSpPr/>
              <p:nvPr/>
            </p:nvSpPr>
            <p:spPr>
              <a:xfrm>
                <a:off x="4497002" y="1579277"/>
                <a:ext cx="2176133" cy="472208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60960" tIns="60960" rIns="60960" bIns="60960" numCol="1" spcCol="1270" anchor="t" anchorCtr="0">
                <a:noAutofit/>
              </a:bodyPr>
              <a:lstStyle/>
              <a:p>
                <a:pPr lvl="0" algn="ctr" defTabSz="711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2000" b="1" kern="1200" dirty="0" smtClean="0">
                    <a:solidFill>
                      <a:srgbClr val="000090"/>
                    </a:solidFill>
                  </a:rPr>
                  <a:t>Rebuilding Entity </a:t>
                </a:r>
                <a:r>
                  <a:rPr lang="en-US" sz="2000" b="1" dirty="0" smtClean="0">
                    <a:solidFill>
                      <a:srgbClr val="000090"/>
                    </a:solidFill>
                  </a:rPr>
                  <a:t>R</a:t>
                </a:r>
                <a:r>
                  <a:rPr lang="en-US" sz="2000" b="1" kern="1200" dirty="0" smtClean="0">
                    <a:solidFill>
                      <a:srgbClr val="000090"/>
                    </a:solidFill>
                  </a:rPr>
                  <a:t>eferences</a:t>
                </a:r>
              </a:p>
            </p:txBody>
          </p:sp>
        </p:grpSp>
        <p:sp>
          <p:nvSpPr>
            <p:cNvPr id="272" name="Bent-Up Arrow 271"/>
            <p:cNvSpPr/>
            <p:nvPr/>
          </p:nvSpPr>
          <p:spPr>
            <a:xfrm rot="19174599" flipH="1">
              <a:off x="4952422" y="1349302"/>
              <a:ext cx="581355" cy="1986215"/>
            </a:xfrm>
            <a:prstGeom prst="bentUpArrow">
              <a:avLst>
                <a:gd name="adj1" fmla="val 18290"/>
                <a:gd name="adj2" fmla="val 13609"/>
                <a:gd name="adj3" fmla="val 19073"/>
              </a:avLst>
            </a:prstGeom>
            <a:solidFill>
              <a:schemeClr val="bg1">
                <a:lumMod val="50000"/>
              </a:schemeClr>
            </a:solidFill>
            <a:ln>
              <a:solidFill>
                <a:srgbClr val="000090"/>
              </a:solidFill>
            </a:ln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2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grpSp>
          <p:nvGrpSpPr>
            <p:cNvPr id="273" name="Group 272"/>
            <p:cNvGrpSpPr/>
            <p:nvPr/>
          </p:nvGrpSpPr>
          <p:grpSpPr>
            <a:xfrm>
              <a:off x="329677" y="5028228"/>
              <a:ext cx="2138223" cy="1526642"/>
              <a:chOff x="5313460" y="2135687"/>
              <a:chExt cx="2210416" cy="1336278"/>
            </a:xfrm>
          </p:grpSpPr>
          <p:sp>
            <p:nvSpPr>
              <p:cNvPr id="274" name="Rectangle 273"/>
              <p:cNvSpPr/>
              <p:nvPr/>
            </p:nvSpPr>
            <p:spPr>
              <a:xfrm>
                <a:off x="5313461" y="2135689"/>
                <a:ext cx="2210415" cy="1336276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rgbClr val="000090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275" name="Rectangle 274"/>
              <p:cNvSpPr/>
              <p:nvPr/>
            </p:nvSpPr>
            <p:spPr>
              <a:xfrm>
                <a:off x="5313460" y="2135687"/>
                <a:ext cx="2210415" cy="1336275"/>
              </a:xfrm>
              <a:prstGeom prst="rect">
                <a:avLst/>
              </a:prstGeom>
              <a:solidFill>
                <a:srgbClr val="D9D9D9"/>
              </a:solidFill>
              <a:ln>
                <a:solidFill>
                  <a:srgbClr val="000000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53340" tIns="53340" rIns="53340" bIns="53340" numCol="1" spcCol="1270" anchor="t" anchorCtr="0">
                <a:noAutofit/>
              </a:bodyPr>
              <a:lstStyle/>
              <a:p>
                <a:pPr marL="114300" lvl="1" indent="-114300" algn="l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•"/>
                </a:pPr>
                <a:r>
                  <a:rPr lang="en-US" sz="1600" b="1" kern="1200" dirty="0" smtClean="0">
                    <a:solidFill>
                      <a:srgbClr val="000000"/>
                    </a:solidFill>
                  </a:rPr>
                  <a:t>Refinements:</a:t>
                </a:r>
                <a:endParaRPr lang="en-US" sz="1600" b="1" kern="1200" dirty="0">
                  <a:solidFill>
                    <a:srgbClr val="000000"/>
                  </a:solidFill>
                </a:endParaRPr>
              </a:p>
              <a:p>
                <a:pPr marL="0" lvl="1" algn="l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</a:pPr>
                <a:endParaRPr lang="en-US" sz="1000" b="1" kern="1200" dirty="0">
                  <a:solidFill>
                    <a:srgbClr val="000000"/>
                  </a:solidFill>
                </a:endParaRPr>
              </a:p>
              <a:p>
                <a:pPr marL="114300" lvl="1" indent="-114300" algn="l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•"/>
                </a:pPr>
                <a:r>
                  <a:rPr lang="en-US" sz="1600" kern="1200" dirty="0" smtClean="0">
                    <a:solidFill>
                      <a:srgbClr val="000000"/>
                    </a:solidFill>
                  </a:rPr>
                  <a:t>Requirements:</a:t>
                </a:r>
                <a:endParaRPr lang="en-US" sz="1600" dirty="0">
                  <a:solidFill>
                    <a:srgbClr val="000000"/>
                  </a:solidFill>
                </a:endParaRPr>
              </a:p>
              <a:p>
                <a:pPr marL="365760" lvl="3" indent="-182880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•"/>
                </a:pPr>
                <a:r>
                  <a:rPr lang="en-US" sz="1600" kern="1200" dirty="0" smtClean="0">
                    <a:solidFill>
                      <a:srgbClr val="000000"/>
                    </a:solidFill>
                  </a:rPr>
                  <a:t>If Archetype:    </a:t>
                </a:r>
              </a:p>
              <a:p>
                <a:pPr marL="182880" lvl="3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</a:pPr>
                <a:r>
                  <a:rPr lang="en-US" sz="1600" dirty="0">
                    <a:solidFill>
                      <a:srgbClr val="000000"/>
                    </a:solidFill>
                  </a:rPr>
                  <a:t> </a:t>
                </a:r>
                <a:r>
                  <a:rPr lang="en-US" sz="1600" dirty="0" smtClean="0">
                    <a:solidFill>
                      <a:srgbClr val="000000"/>
                    </a:solidFill>
                  </a:rPr>
                  <a:t>   Then: </a:t>
                </a:r>
                <a:r>
                  <a:rPr lang="en-US" sz="1600" b="1" kern="1200" dirty="0" smtClean="0">
                    <a:solidFill>
                      <a:srgbClr val="000090"/>
                    </a:solidFill>
                  </a:rPr>
                  <a:t>Substitute</a:t>
                </a:r>
              </a:p>
              <a:p>
                <a:pPr marL="182880" lvl="3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</a:pPr>
                <a:r>
                  <a:rPr lang="en-US" sz="1600" dirty="0">
                    <a:solidFill>
                      <a:srgbClr val="000000"/>
                    </a:solidFill>
                  </a:rPr>
                  <a:t> </a:t>
                </a:r>
                <a:r>
                  <a:rPr lang="en-US" sz="1600" dirty="0" smtClean="0">
                    <a:solidFill>
                      <a:srgbClr val="000000"/>
                    </a:solidFill>
                  </a:rPr>
                  <a:t>   Else:</a:t>
                </a:r>
                <a:r>
                  <a:rPr lang="en-US" sz="1600" kern="1200" dirty="0" smtClean="0">
                    <a:solidFill>
                      <a:srgbClr val="000000"/>
                    </a:solidFill>
                  </a:rPr>
                  <a:t> </a:t>
                </a:r>
                <a:r>
                  <a:rPr lang="en-US" sz="1600" b="1" kern="1200" dirty="0" smtClean="0">
                    <a:solidFill>
                      <a:srgbClr val="000090"/>
                    </a:solidFill>
                  </a:rPr>
                  <a:t>Satisfy</a:t>
                </a:r>
                <a:endParaRPr lang="en-US" sz="1600" b="1" kern="1200" dirty="0">
                  <a:solidFill>
                    <a:srgbClr val="000090"/>
                  </a:solidFill>
                </a:endParaRPr>
              </a:p>
            </p:txBody>
          </p:sp>
        </p:grpSp>
        <p:sp>
          <p:nvSpPr>
            <p:cNvPr id="276" name="Bent-Up Arrow 275"/>
            <p:cNvSpPr/>
            <p:nvPr/>
          </p:nvSpPr>
          <p:spPr>
            <a:xfrm rot="16200000" flipV="1">
              <a:off x="-842670" y="2677626"/>
              <a:ext cx="3721296" cy="1060203"/>
            </a:xfrm>
            <a:prstGeom prst="bentUpArrow">
              <a:avLst>
                <a:gd name="adj1" fmla="val 11314"/>
                <a:gd name="adj2" fmla="val 11672"/>
                <a:gd name="adj3" fmla="val 13932"/>
              </a:avLst>
            </a:prstGeom>
            <a:solidFill>
              <a:schemeClr val="bg1">
                <a:lumMod val="50000"/>
              </a:schemeClr>
            </a:solidFill>
            <a:ln>
              <a:solidFill>
                <a:srgbClr val="000090"/>
              </a:solidFill>
            </a:ln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2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  <p:grpSp>
        <p:nvGrpSpPr>
          <p:cNvPr id="317" name="Group 316"/>
          <p:cNvGrpSpPr/>
          <p:nvPr/>
        </p:nvGrpSpPr>
        <p:grpSpPr>
          <a:xfrm>
            <a:off x="325078" y="1159764"/>
            <a:ext cx="8428789" cy="5559291"/>
            <a:chOff x="347015" y="1171709"/>
            <a:chExt cx="8428789" cy="5559291"/>
          </a:xfrm>
        </p:grpSpPr>
        <p:grpSp>
          <p:nvGrpSpPr>
            <p:cNvPr id="278" name="Group 277"/>
            <p:cNvGrpSpPr/>
            <p:nvPr/>
          </p:nvGrpSpPr>
          <p:grpSpPr>
            <a:xfrm>
              <a:off x="1532602" y="1171709"/>
              <a:ext cx="3006871" cy="523355"/>
              <a:chOff x="2263410" y="251284"/>
              <a:chExt cx="3006871" cy="672310"/>
            </a:xfrm>
            <a:solidFill>
              <a:schemeClr val="bg1">
                <a:lumMod val="50000"/>
              </a:schemeClr>
            </a:solidFill>
          </p:grpSpPr>
          <p:sp>
            <p:nvSpPr>
              <p:cNvPr id="279" name="Rounded Rectangle 278"/>
              <p:cNvSpPr/>
              <p:nvPr/>
            </p:nvSpPr>
            <p:spPr>
              <a:xfrm>
                <a:off x="2263410" y="251284"/>
                <a:ext cx="3006871" cy="672310"/>
              </a:xfrm>
              <a:prstGeom prst="roundRect">
                <a:avLst>
                  <a:gd name="adj" fmla="val 16670"/>
                </a:avLst>
              </a:prstGeom>
              <a:grpFill/>
              <a:ln>
                <a:solidFill>
                  <a:srgbClr val="000090"/>
                </a:solidFill>
              </a:ln>
            </p:spPr>
            <p:style>
              <a:lnRef idx="0">
                <a:scrgbClr r="0" g="0" b="0"/>
              </a:lnRef>
              <a:fillRef idx="3">
                <a:scrgbClr r="0" g="0" b="0"/>
              </a:fillRef>
              <a:effectRef idx="2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80" name="Rounded Rectangle 5"/>
              <p:cNvSpPr/>
              <p:nvPr/>
            </p:nvSpPr>
            <p:spPr>
              <a:xfrm>
                <a:off x="2296235" y="284109"/>
                <a:ext cx="2941221" cy="606660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60960" tIns="60960" rIns="60960" bIns="60960" numCol="1" spcCol="1270" anchor="ctr" anchorCtr="0">
                <a:noAutofit/>
              </a:bodyPr>
              <a:lstStyle/>
              <a:p>
                <a:pPr lvl="0" algn="ctr" defTabSz="711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2000" b="1" kern="1200" dirty="0" smtClean="0">
                    <a:solidFill>
                      <a:srgbClr val="000090"/>
                    </a:solidFill>
                  </a:rPr>
                  <a:t>Constraints Satisfaction</a:t>
                </a:r>
                <a:endParaRPr lang="en-US" sz="2000" b="1" kern="1200" dirty="0">
                  <a:solidFill>
                    <a:srgbClr val="000090"/>
                  </a:solidFill>
                </a:endParaRPr>
              </a:p>
            </p:txBody>
          </p:sp>
        </p:grpSp>
        <p:grpSp>
          <p:nvGrpSpPr>
            <p:cNvPr id="281" name="Group 280"/>
            <p:cNvGrpSpPr/>
            <p:nvPr/>
          </p:nvGrpSpPr>
          <p:grpSpPr>
            <a:xfrm>
              <a:off x="3018701" y="2990235"/>
              <a:ext cx="2300546" cy="528138"/>
              <a:chOff x="4413789" y="1296819"/>
              <a:chExt cx="2300546" cy="954846"/>
            </a:xfrm>
            <a:solidFill>
              <a:schemeClr val="bg1">
                <a:lumMod val="50000"/>
              </a:schemeClr>
            </a:solidFill>
          </p:grpSpPr>
          <p:sp>
            <p:nvSpPr>
              <p:cNvPr id="282" name="Rounded Rectangle 281"/>
              <p:cNvSpPr/>
              <p:nvPr/>
            </p:nvSpPr>
            <p:spPr>
              <a:xfrm>
                <a:off x="4413789" y="1296819"/>
                <a:ext cx="2300546" cy="843829"/>
              </a:xfrm>
              <a:prstGeom prst="roundRect">
                <a:avLst>
                  <a:gd name="adj" fmla="val 16670"/>
                </a:avLst>
              </a:prstGeom>
              <a:grpFill/>
              <a:ln>
                <a:solidFill>
                  <a:srgbClr val="000090"/>
                </a:solidFill>
              </a:ln>
            </p:spPr>
            <p:style>
              <a:lnRef idx="0">
                <a:scrgbClr r="0" g="0" b="0"/>
              </a:lnRef>
              <a:fillRef idx="3">
                <a:scrgbClr r="0" g="0" b="0"/>
              </a:fillRef>
              <a:effectRef idx="2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83" name="Rounded Rectangle 8"/>
              <p:cNvSpPr/>
              <p:nvPr/>
            </p:nvSpPr>
            <p:spPr>
              <a:xfrm>
                <a:off x="4454989" y="1296819"/>
                <a:ext cx="2218146" cy="954846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60960" tIns="60960" rIns="60960" bIns="60960" numCol="1" spcCol="1270" anchor="t" anchorCtr="0">
                <a:noAutofit/>
              </a:bodyPr>
              <a:lstStyle/>
              <a:p>
                <a:pPr lvl="0" algn="ctr" defTabSz="711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2000" b="1" kern="1200" dirty="0" smtClean="0">
                    <a:solidFill>
                      <a:srgbClr val="000090"/>
                    </a:solidFill>
                  </a:rPr>
                  <a:t>Model Lookup</a:t>
                </a:r>
                <a:endParaRPr lang="en-US" sz="2000" b="1" kern="1200" dirty="0">
                  <a:solidFill>
                    <a:srgbClr val="000090"/>
                  </a:solidFill>
                </a:endParaRPr>
              </a:p>
            </p:txBody>
          </p:sp>
        </p:grpSp>
        <p:grpSp>
          <p:nvGrpSpPr>
            <p:cNvPr id="284" name="Group 283"/>
            <p:cNvGrpSpPr/>
            <p:nvPr/>
          </p:nvGrpSpPr>
          <p:grpSpPr>
            <a:xfrm>
              <a:off x="3175000" y="3406395"/>
              <a:ext cx="2105312" cy="1038605"/>
              <a:chOff x="5313460" y="1959750"/>
              <a:chExt cx="2210416" cy="1512215"/>
            </a:xfrm>
            <a:solidFill>
              <a:schemeClr val="bg1">
                <a:lumMod val="50000"/>
              </a:schemeClr>
            </a:solidFill>
          </p:grpSpPr>
          <p:sp>
            <p:nvSpPr>
              <p:cNvPr id="285" name="Rectangle 284"/>
              <p:cNvSpPr/>
              <p:nvPr/>
            </p:nvSpPr>
            <p:spPr>
              <a:xfrm>
                <a:off x="5313461" y="2135689"/>
                <a:ext cx="2210415" cy="1336276"/>
              </a:xfrm>
              <a:prstGeom prst="rect">
                <a:avLst/>
              </a:prstGeom>
              <a:grpFill/>
              <a:ln>
                <a:solidFill>
                  <a:srgbClr val="000090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286" name="Rectangle 285"/>
              <p:cNvSpPr/>
              <p:nvPr/>
            </p:nvSpPr>
            <p:spPr>
              <a:xfrm>
                <a:off x="5313460" y="1959750"/>
                <a:ext cx="2210415" cy="1512215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53340" tIns="53340" rIns="53340" bIns="53340" numCol="1" spcCol="1270" anchor="t" anchorCtr="0">
                <a:noAutofit/>
              </a:bodyPr>
              <a:lstStyle/>
              <a:p>
                <a:pPr marL="114300" lvl="1" indent="-114300" algn="l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•"/>
                </a:pPr>
                <a:r>
                  <a:rPr lang="en-US" sz="1600" kern="1200" dirty="0" smtClean="0">
                    <a:solidFill>
                      <a:schemeClr val="tx1"/>
                    </a:solidFill>
                  </a:rPr>
                  <a:t>Find Model</a:t>
                </a:r>
                <a:endParaRPr lang="en-US" sz="1600" kern="1200" dirty="0">
                  <a:solidFill>
                    <a:schemeClr val="tx1"/>
                  </a:solidFill>
                </a:endParaRPr>
              </a:p>
              <a:p>
                <a:pPr marL="114300" lvl="1" indent="-114300" algn="l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•"/>
                </a:pPr>
                <a:endParaRPr lang="en-US" sz="500" b="1" kern="1200" dirty="0" smtClean="0">
                  <a:solidFill>
                    <a:schemeClr val="tx1"/>
                  </a:solidFill>
                </a:endParaRPr>
              </a:p>
              <a:p>
                <a:pPr marL="114300" lvl="1" indent="-114300" algn="l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•"/>
                </a:pPr>
                <a:r>
                  <a:rPr lang="en-US" sz="1600" b="1" strike="dblStrike" kern="1200" dirty="0" smtClean="0">
                    <a:solidFill>
                      <a:schemeClr val="tx1"/>
                    </a:solidFill>
                  </a:rPr>
                  <a:t>Find Model Template</a:t>
                </a:r>
                <a:endParaRPr lang="en-US" sz="1600" b="1" strike="dblStrike" kern="1200" dirty="0">
                  <a:solidFill>
                    <a:schemeClr val="tx1"/>
                  </a:solidFill>
                </a:endParaRPr>
              </a:p>
              <a:p>
                <a:pPr marL="114300" lvl="1" indent="-114300" algn="l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•"/>
                </a:pPr>
                <a:endParaRPr lang="en-US" sz="500" b="1" kern="1200" dirty="0">
                  <a:solidFill>
                    <a:schemeClr val="tx1"/>
                  </a:solidFill>
                </a:endParaRPr>
              </a:p>
              <a:p>
                <a:pPr marL="114300" lvl="1" indent="-114300" algn="l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•"/>
                </a:pPr>
                <a:r>
                  <a:rPr lang="en-US" sz="1600" b="1" kern="1200" dirty="0" smtClean="0">
                    <a:solidFill>
                      <a:schemeClr val="tx1"/>
                    </a:solidFill>
                  </a:rPr>
                  <a:t>Generate Model</a:t>
                </a:r>
                <a:endParaRPr lang="en-US" sz="1600" b="1" kern="1200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87" name="Group 286"/>
            <p:cNvGrpSpPr/>
            <p:nvPr/>
          </p:nvGrpSpPr>
          <p:grpSpPr>
            <a:xfrm>
              <a:off x="718154" y="4552041"/>
              <a:ext cx="2300546" cy="535977"/>
              <a:chOff x="4413789" y="1296819"/>
              <a:chExt cx="2300546" cy="843829"/>
            </a:xfrm>
            <a:solidFill>
              <a:schemeClr val="bg1">
                <a:lumMod val="50000"/>
              </a:schemeClr>
            </a:solidFill>
          </p:grpSpPr>
          <p:sp>
            <p:nvSpPr>
              <p:cNvPr id="288" name="Rounded Rectangle 287"/>
              <p:cNvSpPr/>
              <p:nvPr/>
            </p:nvSpPr>
            <p:spPr>
              <a:xfrm>
                <a:off x="4413789" y="1296819"/>
                <a:ext cx="2300546" cy="843829"/>
              </a:xfrm>
              <a:prstGeom prst="roundRect">
                <a:avLst>
                  <a:gd name="adj" fmla="val 16670"/>
                </a:avLst>
              </a:prstGeom>
              <a:grpFill/>
              <a:ln>
                <a:solidFill>
                  <a:srgbClr val="000090"/>
                </a:solidFill>
              </a:ln>
            </p:spPr>
            <p:style>
              <a:lnRef idx="0">
                <a:scrgbClr r="0" g="0" b="0"/>
              </a:lnRef>
              <a:fillRef idx="3">
                <a:scrgbClr r="0" g="0" b="0"/>
              </a:fillRef>
              <a:effectRef idx="2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89" name="Rounded Rectangle 8"/>
              <p:cNvSpPr/>
              <p:nvPr/>
            </p:nvSpPr>
            <p:spPr>
              <a:xfrm>
                <a:off x="4454989" y="1338019"/>
                <a:ext cx="2218146" cy="761429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60960" tIns="60960" rIns="60960" bIns="60960" numCol="1" spcCol="1270" anchor="t" anchorCtr="0">
                <a:noAutofit/>
              </a:bodyPr>
              <a:lstStyle/>
              <a:p>
                <a:pPr lvl="0" algn="ctr" defTabSz="711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2000" b="1" kern="1200" dirty="0" smtClean="0">
                    <a:solidFill>
                      <a:srgbClr val="000090"/>
                    </a:solidFill>
                  </a:rPr>
                  <a:t>Model Checking</a:t>
                </a:r>
                <a:endParaRPr lang="en-US" sz="2000" b="1" kern="1200" dirty="0">
                  <a:solidFill>
                    <a:srgbClr val="000090"/>
                  </a:solidFill>
                </a:endParaRPr>
              </a:p>
            </p:txBody>
          </p:sp>
        </p:grpSp>
        <p:sp>
          <p:nvSpPr>
            <p:cNvPr id="290" name="Bent-Up Arrow 289"/>
            <p:cNvSpPr/>
            <p:nvPr/>
          </p:nvSpPr>
          <p:spPr>
            <a:xfrm rot="16200000" flipH="1">
              <a:off x="3350883" y="4042263"/>
              <a:ext cx="619033" cy="1283397"/>
            </a:xfrm>
            <a:prstGeom prst="bentUpArrow">
              <a:avLst>
                <a:gd name="adj1" fmla="val 19863"/>
                <a:gd name="adj2" fmla="val 25000"/>
                <a:gd name="adj3" fmla="val 35780"/>
              </a:avLst>
            </a:prstGeom>
            <a:solidFill>
              <a:schemeClr val="bg1">
                <a:lumMod val="50000"/>
              </a:schemeClr>
            </a:solidFill>
            <a:ln>
              <a:solidFill>
                <a:srgbClr val="000090"/>
              </a:solidFill>
            </a:ln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2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grpSp>
          <p:nvGrpSpPr>
            <p:cNvPr id="291" name="Group 290"/>
            <p:cNvGrpSpPr/>
            <p:nvPr/>
          </p:nvGrpSpPr>
          <p:grpSpPr>
            <a:xfrm>
              <a:off x="1665111" y="1647199"/>
              <a:ext cx="2107726" cy="963357"/>
              <a:chOff x="5313460" y="2135687"/>
              <a:chExt cx="2210416" cy="1336278"/>
            </a:xfrm>
            <a:solidFill>
              <a:schemeClr val="bg1">
                <a:lumMod val="50000"/>
              </a:schemeClr>
            </a:solidFill>
          </p:grpSpPr>
          <p:sp>
            <p:nvSpPr>
              <p:cNvPr id="292" name="Rectangle 291"/>
              <p:cNvSpPr/>
              <p:nvPr/>
            </p:nvSpPr>
            <p:spPr>
              <a:xfrm>
                <a:off x="5313461" y="2135689"/>
                <a:ext cx="2210415" cy="1336276"/>
              </a:xfrm>
              <a:prstGeom prst="rect">
                <a:avLst/>
              </a:prstGeom>
              <a:grpFill/>
              <a:ln>
                <a:solidFill>
                  <a:srgbClr val="000090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293" name="Rectangle 292"/>
              <p:cNvSpPr/>
              <p:nvPr/>
            </p:nvSpPr>
            <p:spPr>
              <a:xfrm>
                <a:off x="5313460" y="2135687"/>
                <a:ext cx="2210415" cy="1336275"/>
              </a:xfrm>
              <a:prstGeom prst="rect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53340" tIns="53340" rIns="53340" bIns="53340" numCol="1" spcCol="1270" anchor="t" anchorCtr="0">
                <a:noAutofit/>
              </a:bodyPr>
              <a:lstStyle/>
              <a:p>
                <a:pPr marL="114300" lvl="1" indent="-114300" algn="l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•"/>
                </a:pPr>
                <a:r>
                  <a:rPr lang="en-US" sz="1600" kern="1200" dirty="0" smtClean="0">
                    <a:solidFill>
                      <a:srgbClr val="000000"/>
                    </a:solidFill>
                  </a:rPr>
                  <a:t>Filter out constraints environment:</a:t>
                </a:r>
              </a:p>
              <a:p>
                <a:pPr marL="114300" lvl="1" indent="-114300" algn="l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•"/>
                </a:pPr>
                <a:endParaRPr lang="en-US" sz="500" b="1" kern="1200" dirty="0">
                  <a:solidFill>
                    <a:srgbClr val="000000"/>
                  </a:solidFill>
                </a:endParaRPr>
              </a:p>
              <a:p>
                <a:pPr marL="114300" lvl="1" indent="-114300" algn="l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•"/>
                </a:pPr>
                <a:r>
                  <a:rPr lang="en-US" sz="1600" b="1" kern="1200" dirty="0" smtClean="0">
                    <a:solidFill>
                      <a:srgbClr val="000000"/>
                    </a:solidFill>
                  </a:rPr>
                  <a:t>Satisfy Constraint</a:t>
                </a:r>
                <a:endParaRPr lang="en-US" sz="1600" b="1" kern="1200" dirty="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294" name="Bent-Up Arrow 293"/>
            <p:cNvSpPr/>
            <p:nvPr/>
          </p:nvSpPr>
          <p:spPr>
            <a:xfrm rot="10800000" flipH="1">
              <a:off x="3564311" y="2356556"/>
              <a:ext cx="626690" cy="584950"/>
            </a:xfrm>
            <a:prstGeom prst="bentUpArrow">
              <a:avLst>
                <a:gd name="adj1" fmla="val 18472"/>
                <a:gd name="adj2" fmla="val 25000"/>
                <a:gd name="adj3" fmla="val 25919"/>
              </a:avLst>
            </a:prstGeom>
            <a:solidFill>
              <a:schemeClr val="bg1">
                <a:lumMod val="50000"/>
              </a:schemeClr>
            </a:solidFill>
            <a:ln>
              <a:solidFill>
                <a:srgbClr val="000090"/>
              </a:solidFill>
            </a:ln>
          </p:spPr>
          <p:style>
            <a:lnRef idx="0">
              <a:scrgbClr r="0" g="0" b="0"/>
            </a:lnRef>
            <a:fillRef idx="1">
              <a:scrgbClr r="0" g="0" b="0"/>
            </a:fillRef>
            <a:effectRef idx="2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grpSp>
          <p:nvGrpSpPr>
            <p:cNvPr id="295" name="Group 294"/>
            <p:cNvGrpSpPr/>
            <p:nvPr/>
          </p:nvGrpSpPr>
          <p:grpSpPr>
            <a:xfrm>
              <a:off x="4773334" y="4689004"/>
              <a:ext cx="2890514" cy="683800"/>
              <a:chOff x="6098263" y="3625246"/>
              <a:chExt cx="2890514" cy="543054"/>
            </a:xfrm>
            <a:solidFill>
              <a:srgbClr val="000000"/>
            </a:solidFill>
          </p:grpSpPr>
          <p:sp>
            <p:nvSpPr>
              <p:cNvPr id="296" name="Rounded Rectangle 295"/>
              <p:cNvSpPr/>
              <p:nvPr/>
            </p:nvSpPr>
            <p:spPr>
              <a:xfrm>
                <a:off x="6098263" y="3625246"/>
                <a:ext cx="2890514" cy="543054"/>
              </a:xfrm>
              <a:prstGeom prst="roundRect">
                <a:avLst>
                  <a:gd name="adj" fmla="val 16670"/>
                </a:avLst>
              </a:prstGeom>
              <a:grpFill/>
              <a:ln>
                <a:solidFill>
                  <a:srgbClr val="000090"/>
                </a:solidFill>
              </a:ln>
            </p:spPr>
            <p:style>
              <a:lnRef idx="0">
                <a:scrgbClr r="0" g="0" b="0"/>
              </a:lnRef>
              <a:fillRef idx="3">
                <a:scrgbClr r="0" g="0" b="0"/>
              </a:fillRef>
              <a:effectRef idx="2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97" name="Rounded Rectangle 12"/>
              <p:cNvSpPr/>
              <p:nvPr/>
            </p:nvSpPr>
            <p:spPr>
              <a:xfrm>
                <a:off x="6124777" y="3651760"/>
                <a:ext cx="2837486" cy="490026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60960" tIns="60960" rIns="60960" bIns="60960" numCol="1" spcCol="1270" anchor="b" anchorCtr="0">
                <a:noAutofit/>
              </a:bodyPr>
              <a:lstStyle/>
              <a:p>
                <a:pPr lvl="0" algn="ctr" defTabSz="711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2000" b="1" kern="1200" dirty="0" smtClean="0">
                    <a:solidFill>
                      <a:schemeClr val="tx1"/>
                    </a:solidFill>
                  </a:rPr>
                  <a:t>Model Generation from Model template</a:t>
                </a:r>
                <a:endParaRPr lang="en-US" sz="2000" b="1" kern="1200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298" name="Bent-Up Arrow 297"/>
            <p:cNvSpPr/>
            <p:nvPr/>
          </p:nvSpPr>
          <p:spPr>
            <a:xfrm rot="10800000" flipH="1">
              <a:off x="5220918" y="3875392"/>
              <a:ext cx="834263" cy="799500"/>
            </a:xfrm>
            <a:prstGeom prst="bentUpArrow">
              <a:avLst>
                <a:gd name="adj1" fmla="val 13096"/>
                <a:gd name="adj2" fmla="val 13609"/>
                <a:gd name="adj3" fmla="val 19073"/>
              </a:avLst>
            </a:prstGeom>
            <a:solidFill>
              <a:srgbClr val="000000"/>
            </a:solidFill>
            <a:ln>
              <a:solidFill>
                <a:srgbClr val="000090"/>
              </a:solidFill>
            </a:ln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2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grpSp>
          <p:nvGrpSpPr>
            <p:cNvPr id="299" name="Group 298"/>
            <p:cNvGrpSpPr/>
            <p:nvPr/>
          </p:nvGrpSpPr>
          <p:grpSpPr>
            <a:xfrm>
              <a:off x="5319247" y="5337306"/>
              <a:ext cx="2935753" cy="1393694"/>
              <a:chOff x="5313460" y="2135687"/>
              <a:chExt cx="2210416" cy="1336278"/>
            </a:xfrm>
            <a:solidFill>
              <a:srgbClr val="000000"/>
            </a:solidFill>
          </p:grpSpPr>
          <p:sp>
            <p:nvSpPr>
              <p:cNvPr id="300" name="Rectangle 299"/>
              <p:cNvSpPr/>
              <p:nvPr/>
            </p:nvSpPr>
            <p:spPr>
              <a:xfrm>
                <a:off x="5313461" y="2135689"/>
                <a:ext cx="2210415" cy="1336276"/>
              </a:xfrm>
              <a:prstGeom prst="rect">
                <a:avLst/>
              </a:prstGeom>
              <a:grpFill/>
              <a:ln>
                <a:solidFill>
                  <a:srgbClr val="000090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301" name="Rectangle 300"/>
              <p:cNvSpPr/>
              <p:nvPr/>
            </p:nvSpPr>
            <p:spPr>
              <a:xfrm>
                <a:off x="5313460" y="2135687"/>
                <a:ext cx="2210415" cy="1336275"/>
              </a:xfrm>
              <a:prstGeom prst="rect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53340" tIns="53340" rIns="53340" bIns="53340" numCol="1" spcCol="1270" anchor="t" anchorCtr="0">
                <a:noAutofit/>
              </a:bodyPr>
              <a:lstStyle/>
              <a:p>
                <a:pPr marL="114300" lvl="1" indent="-114300" algn="l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•"/>
                </a:pPr>
                <a:r>
                  <a:rPr lang="en-US" sz="1600" b="1" kern="1200" dirty="0" smtClean="0">
                    <a:solidFill>
                      <a:schemeClr val="tx1"/>
                    </a:solidFill>
                  </a:rPr>
                  <a:t>Deduce template arguments</a:t>
                </a:r>
              </a:p>
              <a:p>
                <a:pPr marL="114300" lvl="1" indent="-114300" algn="l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•"/>
                </a:pPr>
                <a:r>
                  <a:rPr lang="en-US" sz="1600" dirty="0" smtClean="0">
                    <a:solidFill>
                      <a:schemeClr val="tx1"/>
                    </a:solidFill>
                  </a:rPr>
                  <a:t>Create model</a:t>
                </a:r>
                <a:endParaRPr lang="en-US" sz="1600" dirty="0">
                  <a:solidFill>
                    <a:schemeClr val="tx1"/>
                  </a:solidFill>
                </a:endParaRPr>
              </a:p>
              <a:p>
                <a:pPr marL="114300" lvl="1" indent="-114300" algn="l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•"/>
                </a:pPr>
                <a:r>
                  <a:rPr lang="en-US" sz="1600" kern="1200" dirty="0" smtClean="0">
                    <a:solidFill>
                      <a:schemeClr val="tx1"/>
                    </a:solidFill>
                  </a:rPr>
                  <a:t>Build Content</a:t>
                </a:r>
              </a:p>
              <a:p>
                <a:pPr marL="365760" lvl="2" indent="-182880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•"/>
                </a:pPr>
                <a:r>
                  <a:rPr lang="en-US" sz="1600" b="1" kern="1200" dirty="0" smtClean="0">
                    <a:solidFill>
                      <a:schemeClr val="tx1"/>
                    </a:solidFill>
                  </a:rPr>
                  <a:t>Refinements</a:t>
                </a:r>
                <a:endParaRPr lang="en-US" sz="1600" b="1" dirty="0">
                  <a:solidFill>
                    <a:schemeClr val="tx1"/>
                  </a:solidFill>
                </a:endParaRPr>
              </a:p>
              <a:p>
                <a:pPr marL="365760" lvl="2" indent="-182880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•"/>
                </a:pPr>
                <a:r>
                  <a:rPr lang="en-US" sz="1600" b="1" kern="1200" dirty="0" smtClean="0">
                    <a:solidFill>
                      <a:schemeClr val="tx1"/>
                    </a:solidFill>
                  </a:rPr>
                  <a:t>Requirements</a:t>
                </a:r>
                <a:endParaRPr lang="en-US" sz="1600" b="1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302" name="Group 301"/>
            <p:cNvGrpSpPr/>
            <p:nvPr/>
          </p:nvGrpSpPr>
          <p:grpSpPr>
            <a:xfrm>
              <a:off x="4506648" y="1340554"/>
              <a:ext cx="4269156" cy="5004873"/>
              <a:chOff x="4506648" y="1340553"/>
              <a:chExt cx="4269156" cy="5004873"/>
            </a:xfrm>
            <a:solidFill>
              <a:schemeClr val="tx1"/>
            </a:solidFill>
          </p:grpSpPr>
          <p:sp>
            <p:nvSpPr>
              <p:cNvPr id="303" name="Bent-Up Arrow 302"/>
              <p:cNvSpPr/>
              <p:nvPr/>
            </p:nvSpPr>
            <p:spPr>
              <a:xfrm rot="10800000" flipH="1" flipV="1">
                <a:off x="7295444" y="5021701"/>
                <a:ext cx="1480360" cy="1323725"/>
              </a:xfrm>
              <a:prstGeom prst="bentUpArrow">
                <a:avLst>
                  <a:gd name="adj1" fmla="val 8832"/>
                  <a:gd name="adj2" fmla="val 4015"/>
                  <a:gd name="adj3" fmla="val 0"/>
                </a:avLst>
              </a:prstGeom>
              <a:grpFill/>
              <a:ln>
                <a:solidFill>
                  <a:schemeClr val="tx1"/>
                </a:solidFill>
              </a:ln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2">
                <a:schemeClr val="accent1">
                  <a:tint val="5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304" name="Bent-Up Arrow 111"/>
              <p:cNvSpPr/>
              <p:nvPr/>
            </p:nvSpPr>
            <p:spPr>
              <a:xfrm rot="10800000" flipH="1" flipV="1">
                <a:off x="8142111" y="4244824"/>
                <a:ext cx="633693" cy="1323728"/>
              </a:xfrm>
              <a:custGeom>
                <a:avLst/>
                <a:gdLst>
                  <a:gd name="connsiteX0" fmla="*/ 0 w 633693"/>
                  <a:gd name="connsiteY0" fmla="*/ 1208801 h 1323728"/>
                  <a:gd name="connsiteX1" fmla="*/ 550787 w 633693"/>
                  <a:gd name="connsiteY1" fmla="*/ 1208801 h 1323728"/>
                  <a:gd name="connsiteX2" fmla="*/ 550787 w 633693"/>
                  <a:gd name="connsiteY2" fmla="*/ 0 h 1323728"/>
                  <a:gd name="connsiteX3" fmla="*/ 582807 w 633693"/>
                  <a:gd name="connsiteY3" fmla="*/ 0 h 1323728"/>
                  <a:gd name="connsiteX4" fmla="*/ 608250 w 633693"/>
                  <a:gd name="connsiteY4" fmla="*/ 0 h 1323728"/>
                  <a:gd name="connsiteX5" fmla="*/ 633693 w 633693"/>
                  <a:gd name="connsiteY5" fmla="*/ 0 h 1323728"/>
                  <a:gd name="connsiteX6" fmla="*/ 665714 w 633693"/>
                  <a:gd name="connsiteY6" fmla="*/ 0 h 1323728"/>
                  <a:gd name="connsiteX7" fmla="*/ 665714 w 633693"/>
                  <a:gd name="connsiteY7" fmla="*/ 1323728 h 1323728"/>
                  <a:gd name="connsiteX8" fmla="*/ 0 w 633693"/>
                  <a:gd name="connsiteY8" fmla="*/ 1323728 h 1323728"/>
                  <a:gd name="connsiteX9" fmla="*/ 0 w 633693"/>
                  <a:gd name="connsiteY9" fmla="*/ 1208801 h 1323728"/>
                  <a:gd name="connsiteX0" fmla="*/ 0 w 665714"/>
                  <a:gd name="connsiteY0" fmla="*/ 1208801 h 1323728"/>
                  <a:gd name="connsiteX1" fmla="*/ 494343 w 665714"/>
                  <a:gd name="connsiteY1" fmla="*/ 1208801 h 1323728"/>
                  <a:gd name="connsiteX2" fmla="*/ 550787 w 665714"/>
                  <a:gd name="connsiteY2" fmla="*/ 0 h 1323728"/>
                  <a:gd name="connsiteX3" fmla="*/ 582807 w 665714"/>
                  <a:gd name="connsiteY3" fmla="*/ 0 h 1323728"/>
                  <a:gd name="connsiteX4" fmla="*/ 608250 w 665714"/>
                  <a:gd name="connsiteY4" fmla="*/ 0 h 1323728"/>
                  <a:gd name="connsiteX5" fmla="*/ 633693 w 665714"/>
                  <a:gd name="connsiteY5" fmla="*/ 0 h 1323728"/>
                  <a:gd name="connsiteX6" fmla="*/ 665714 w 665714"/>
                  <a:gd name="connsiteY6" fmla="*/ 0 h 1323728"/>
                  <a:gd name="connsiteX7" fmla="*/ 665714 w 665714"/>
                  <a:gd name="connsiteY7" fmla="*/ 1323728 h 1323728"/>
                  <a:gd name="connsiteX8" fmla="*/ 0 w 665714"/>
                  <a:gd name="connsiteY8" fmla="*/ 1323728 h 1323728"/>
                  <a:gd name="connsiteX9" fmla="*/ 0 w 665714"/>
                  <a:gd name="connsiteY9" fmla="*/ 1208801 h 1323728"/>
                  <a:gd name="connsiteX0" fmla="*/ 0 w 665714"/>
                  <a:gd name="connsiteY0" fmla="*/ 1208801 h 1323728"/>
                  <a:gd name="connsiteX1" fmla="*/ 494343 w 665714"/>
                  <a:gd name="connsiteY1" fmla="*/ 1208801 h 1323728"/>
                  <a:gd name="connsiteX2" fmla="*/ 550787 w 665714"/>
                  <a:gd name="connsiteY2" fmla="*/ 0 h 1323728"/>
                  <a:gd name="connsiteX3" fmla="*/ 582807 w 665714"/>
                  <a:gd name="connsiteY3" fmla="*/ 0 h 1323728"/>
                  <a:gd name="connsiteX4" fmla="*/ 608250 w 665714"/>
                  <a:gd name="connsiteY4" fmla="*/ 0 h 1323728"/>
                  <a:gd name="connsiteX5" fmla="*/ 633693 w 665714"/>
                  <a:gd name="connsiteY5" fmla="*/ 0 h 1323728"/>
                  <a:gd name="connsiteX6" fmla="*/ 665714 w 665714"/>
                  <a:gd name="connsiteY6" fmla="*/ 0 h 1323728"/>
                  <a:gd name="connsiteX7" fmla="*/ 623381 w 665714"/>
                  <a:gd name="connsiteY7" fmla="*/ 1309617 h 1323728"/>
                  <a:gd name="connsiteX8" fmla="*/ 0 w 665714"/>
                  <a:gd name="connsiteY8" fmla="*/ 1323728 h 1323728"/>
                  <a:gd name="connsiteX9" fmla="*/ 0 w 665714"/>
                  <a:gd name="connsiteY9" fmla="*/ 1208801 h 1323728"/>
                  <a:gd name="connsiteX0" fmla="*/ 0 w 665714"/>
                  <a:gd name="connsiteY0" fmla="*/ 1208801 h 1323728"/>
                  <a:gd name="connsiteX1" fmla="*/ 494343 w 665714"/>
                  <a:gd name="connsiteY1" fmla="*/ 1208801 h 1323728"/>
                  <a:gd name="connsiteX2" fmla="*/ 550787 w 665714"/>
                  <a:gd name="connsiteY2" fmla="*/ 0 h 1323728"/>
                  <a:gd name="connsiteX3" fmla="*/ 582807 w 665714"/>
                  <a:gd name="connsiteY3" fmla="*/ 0 h 1323728"/>
                  <a:gd name="connsiteX4" fmla="*/ 594138 w 665714"/>
                  <a:gd name="connsiteY4" fmla="*/ 14112 h 1323728"/>
                  <a:gd name="connsiteX5" fmla="*/ 633693 w 665714"/>
                  <a:gd name="connsiteY5" fmla="*/ 0 h 1323728"/>
                  <a:gd name="connsiteX6" fmla="*/ 665714 w 665714"/>
                  <a:gd name="connsiteY6" fmla="*/ 0 h 1323728"/>
                  <a:gd name="connsiteX7" fmla="*/ 623381 w 665714"/>
                  <a:gd name="connsiteY7" fmla="*/ 1309617 h 1323728"/>
                  <a:gd name="connsiteX8" fmla="*/ 0 w 665714"/>
                  <a:gd name="connsiteY8" fmla="*/ 1323728 h 1323728"/>
                  <a:gd name="connsiteX9" fmla="*/ 0 w 665714"/>
                  <a:gd name="connsiteY9" fmla="*/ 1208801 h 1323728"/>
                  <a:gd name="connsiteX0" fmla="*/ 0 w 633693"/>
                  <a:gd name="connsiteY0" fmla="*/ 1208801 h 1323728"/>
                  <a:gd name="connsiteX1" fmla="*/ 494343 w 633693"/>
                  <a:gd name="connsiteY1" fmla="*/ 1208801 h 1323728"/>
                  <a:gd name="connsiteX2" fmla="*/ 550787 w 633693"/>
                  <a:gd name="connsiteY2" fmla="*/ 0 h 1323728"/>
                  <a:gd name="connsiteX3" fmla="*/ 582807 w 633693"/>
                  <a:gd name="connsiteY3" fmla="*/ 0 h 1323728"/>
                  <a:gd name="connsiteX4" fmla="*/ 594138 w 633693"/>
                  <a:gd name="connsiteY4" fmla="*/ 14112 h 1323728"/>
                  <a:gd name="connsiteX5" fmla="*/ 633693 w 633693"/>
                  <a:gd name="connsiteY5" fmla="*/ 0 h 1323728"/>
                  <a:gd name="connsiteX6" fmla="*/ 609270 w 633693"/>
                  <a:gd name="connsiteY6" fmla="*/ 0 h 1323728"/>
                  <a:gd name="connsiteX7" fmla="*/ 623381 w 633693"/>
                  <a:gd name="connsiteY7" fmla="*/ 1309617 h 1323728"/>
                  <a:gd name="connsiteX8" fmla="*/ 0 w 633693"/>
                  <a:gd name="connsiteY8" fmla="*/ 1323728 h 1323728"/>
                  <a:gd name="connsiteX9" fmla="*/ 0 w 633693"/>
                  <a:gd name="connsiteY9" fmla="*/ 1208801 h 1323728"/>
                  <a:gd name="connsiteX0" fmla="*/ 0 w 633693"/>
                  <a:gd name="connsiteY0" fmla="*/ 1208801 h 1323728"/>
                  <a:gd name="connsiteX1" fmla="*/ 494343 w 633693"/>
                  <a:gd name="connsiteY1" fmla="*/ 1208801 h 1323728"/>
                  <a:gd name="connsiteX2" fmla="*/ 508000 w 633693"/>
                  <a:gd name="connsiteY2" fmla="*/ 16732 h 1323728"/>
                  <a:gd name="connsiteX3" fmla="*/ 550787 w 633693"/>
                  <a:gd name="connsiteY3" fmla="*/ 0 h 1323728"/>
                  <a:gd name="connsiteX4" fmla="*/ 582807 w 633693"/>
                  <a:gd name="connsiteY4" fmla="*/ 0 h 1323728"/>
                  <a:gd name="connsiteX5" fmla="*/ 594138 w 633693"/>
                  <a:gd name="connsiteY5" fmla="*/ 14112 h 1323728"/>
                  <a:gd name="connsiteX6" fmla="*/ 633693 w 633693"/>
                  <a:gd name="connsiteY6" fmla="*/ 0 h 1323728"/>
                  <a:gd name="connsiteX7" fmla="*/ 609270 w 633693"/>
                  <a:gd name="connsiteY7" fmla="*/ 0 h 1323728"/>
                  <a:gd name="connsiteX8" fmla="*/ 623381 w 633693"/>
                  <a:gd name="connsiteY8" fmla="*/ 1309617 h 1323728"/>
                  <a:gd name="connsiteX9" fmla="*/ 0 w 633693"/>
                  <a:gd name="connsiteY9" fmla="*/ 1323728 h 1323728"/>
                  <a:gd name="connsiteX10" fmla="*/ 0 w 633693"/>
                  <a:gd name="connsiteY10" fmla="*/ 1208801 h 132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33693" h="1323728">
                    <a:moveTo>
                      <a:pt x="0" y="1208801"/>
                    </a:moveTo>
                    <a:lnTo>
                      <a:pt x="494343" y="1208801"/>
                    </a:lnTo>
                    <a:cubicBezTo>
                      <a:pt x="513006" y="825556"/>
                      <a:pt x="489337" y="399977"/>
                      <a:pt x="508000" y="16732"/>
                    </a:cubicBezTo>
                    <a:lnTo>
                      <a:pt x="550787" y="0"/>
                    </a:lnTo>
                    <a:lnTo>
                      <a:pt x="582807" y="0"/>
                    </a:lnTo>
                    <a:lnTo>
                      <a:pt x="594138" y="14112"/>
                    </a:lnTo>
                    <a:lnTo>
                      <a:pt x="633693" y="0"/>
                    </a:lnTo>
                    <a:lnTo>
                      <a:pt x="609270" y="0"/>
                    </a:lnTo>
                    <a:lnTo>
                      <a:pt x="623381" y="1309617"/>
                    </a:lnTo>
                    <a:lnTo>
                      <a:pt x="0" y="1323728"/>
                    </a:lnTo>
                    <a:lnTo>
                      <a:pt x="0" y="1208801"/>
                    </a:lnTo>
                    <a:close/>
                  </a:path>
                </a:pathLst>
              </a:custGeom>
              <a:grpFill/>
              <a:ln>
                <a:solidFill>
                  <a:schemeClr val="tx1"/>
                </a:solidFill>
              </a:ln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2">
                <a:schemeClr val="accent1">
                  <a:tint val="5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305" name="Bent-Up Arrow 304"/>
              <p:cNvSpPr/>
              <p:nvPr/>
            </p:nvSpPr>
            <p:spPr>
              <a:xfrm rot="16200000">
                <a:off x="4138789" y="1708412"/>
                <a:ext cx="5004873" cy="4269156"/>
              </a:xfrm>
              <a:prstGeom prst="bentUpArrow">
                <a:avLst>
                  <a:gd name="adj1" fmla="val 3306"/>
                  <a:gd name="adj2" fmla="val 3195"/>
                  <a:gd name="adj3" fmla="val 5303"/>
                </a:avLst>
              </a:prstGeom>
              <a:grpFill/>
              <a:ln>
                <a:solidFill>
                  <a:schemeClr val="tx1"/>
                </a:solidFill>
              </a:ln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2">
                <a:schemeClr val="accent1">
                  <a:tint val="5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>
                  <a:hueOff val="0"/>
                  <a:satOff val="0"/>
                  <a:lumOff val="0"/>
                  <a:alphaOff val="0"/>
                </a:schemeClr>
              </a:fontRef>
            </p:style>
          </p:sp>
        </p:grpSp>
        <p:grpSp>
          <p:nvGrpSpPr>
            <p:cNvPr id="306" name="Group 305"/>
            <p:cNvGrpSpPr/>
            <p:nvPr/>
          </p:nvGrpSpPr>
          <p:grpSpPr>
            <a:xfrm>
              <a:off x="6047306" y="2299906"/>
              <a:ext cx="2166874" cy="645434"/>
              <a:chOff x="4413789" y="1579102"/>
              <a:chExt cx="2300546" cy="561547"/>
            </a:xfrm>
            <a:solidFill>
              <a:srgbClr val="EEECE1"/>
            </a:solidFill>
          </p:grpSpPr>
          <p:sp>
            <p:nvSpPr>
              <p:cNvPr id="307" name="Rounded Rectangle 306"/>
              <p:cNvSpPr/>
              <p:nvPr/>
            </p:nvSpPr>
            <p:spPr>
              <a:xfrm>
                <a:off x="4413789" y="1579102"/>
                <a:ext cx="2300546" cy="561547"/>
              </a:xfrm>
              <a:prstGeom prst="roundRect">
                <a:avLst>
                  <a:gd name="adj" fmla="val 16670"/>
                </a:avLst>
              </a:prstGeom>
              <a:grpFill/>
              <a:ln>
                <a:solidFill>
                  <a:srgbClr val="000090"/>
                </a:solidFill>
              </a:ln>
            </p:spPr>
            <p:style>
              <a:lnRef idx="0">
                <a:scrgbClr r="0" g="0" b="0"/>
              </a:lnRef>
              <a:fillRef idx="3">
                <a:scrgbClr r="0" g="0" b="0"/>
              </a:fillRef>
              <a:effectRef idx="2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08" name="Rounded Rectangle 8"/>
              <p:cNvSpPr/>
              <p:nvPr/>
            </p:nvSpPr>
            <p:spPr>
              <a:xfrm>
                <a:off x="4484977" y="1587628"/>
                <a:ext cx="2176133" cy="472092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60960" tIns="60960" rIns="60960" bIns="60960" numCol="1" spcCol="1270" anchor="t" anchorCtr="0">
                <a:noAutofit/>
              </a:bodyPr>
              <a:lstStyle/>
              <a:p>
                <a:pPr lvl="0" algn="ctr" defTabSz="711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2000" b="1" kern="1200" dirty="0" smtClean="0">
                    <a:solidFill>
                      <a:srgbClr val="000090"/>
                    </a:solidFill>
                  </a:rPr>
                  <a:t>Rebuilding Entity </a:t>
                </a:r>
                <a:r>
                  <a:rPr lang="en-US" sz="2000" b="1" dirty="0" smtClean="0">
                    <a:solidFill>
                      <a:srgbClr val="000090"/>
                    </a:solidFill>
                  </a:rPr>
                  <a:t>R</a:t>
                </a:r>
                <a:r>
                  <a:rPr lang="en-US" sz="2000" b="1" kern="1200" dirty="0" smtClean="0">
                    <a:solidFill>
                      <a:srgbClr val="000090"/>
                    </a:solidFill>
                  </a:rPr>
                  <a:t>eferences</a:t>
                </a:r>
              </a:p>
            </p:txBody>
          </p:sp>
        </p:grpSp>
        <p:sp>
          <p:nvSpPr>
            <p:cNvPr id="309" name="Bent-Up Arrow 308"/>
            <p:cNvSpPr/>
            <p:nvPr/>
          </p:nvSpPr>
          <p:spPr>
            <a:xfrm rot="19174599" flipH="1">
              <a:off x="4969760" y="1342775"/>
              <a:ext cx="581355" cy="1986215"/>
            </a:xfrm>
            <a:prstGeom prst="bentUpArrow">
              <a:avLst>
                <a:gd name="adj1" fmla="val 18290"/>
                <a:gd name="adj2" fmla="val 13609"/>
                <a:gd name="adj3" fmla="val 19073"/>
              </a:avLst>
            </a:prstGeom>
            <a:solidFill>
              <a:srgbClr val="EEECE1"/>
            </a:solidFill>
            <a:ln>
              <a:solidFill>
                <a:srgbClr val="000090"/>
              </a:solidFill>
            </a:ln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2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grpSp>
          <p:nvGrpSpPr>
            <p:cNvPr id="310" name="Group 309"/>
            <p:cNvGrpSpPr/>
            <p:nvPr/>
          </p:nvGrpSpPr>
          <p:grpSpPr>
            <a:xfrm>
              <a:off x="347015" y="5021701"/>
              <a:ext cx="2138223" cy="1526642"/>
              <a:chOff x="5313460" y="2135687"/>
              <a:chExt cx="2210416" cy="1336278"/>
            </a:xfrm>
          </p:grpSpPr>
          <p:sp>
            <p:nvSpPr>
              <p:cNvPr id="311" name="Rectangle 310"/>
              <p:cNvSpPr/>
              <p:nvPr/>
            </p:nvSpPr>
            <p:spPr>
              <a:xfrm>
                <a:off x="5313461" y="2135689"/>
                <a:ext cx="2210415" cy="1336276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rgbClr val="000090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312" name="Rectangle 311"/>
              <p:cNvSpPr/>
              <p:nvPr/>
            </p:nvSpPr>
            <p:spPr>
              <a:xfrm>
                <a:off x="5313460" y="2135687"/>
                <a:ext cx="2210415" cy="1336275"/>
              </a:xfrm>
              <a:prstGeom prst="rect">
                <a:avLst/>
              </a:prstGeom>
              <a:solidFill>
                <a:srgbClr val="D9D9D9"/>
              </a:solidFill>
              <a:ln>
                <a:solidFill>
                  <a:srgbClr val="000000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53340" tIns="53340" rIns="53340" bIns="53340" numCol="1" spcCol="1270" anchor="t" anchorCtr="0">
                <a:noAutofit/>
              </a:bodyPr>
              <a:lstStyle/>
              <a:p>
                <a:pPr marL="114300" lvl="1" indent="-114300" algn="l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•"/>
                </a:pPr>
                <a:r>
                  <a:rPr lang="en-US" sz="1600" b="1" kern="1200" dirty="0" smtClean="0">
                    <a:solidFill>
                      <a:srgbClr val="000000"/>
                    </a:solidFill>
                  </a:rPr>
                  <a:t>Refinements:</a:t>
                </a:r>
                <a:endParaRPr lang="en-US" sz="1600" b="1" kern="1200" dirty="0">
                  <a:solidFill>
                    <a:srgbClr val="000000"/>
                  </a:solidFill>
                </a:endParaRPr>
              </a:p>
              <a:p>
                <a:pPr marL="0" lvl="1" algn="l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</a:pPr>
                <a:endParaRPr lang="en-US" sz="1000" b="1" kern="1200" dirty="0">
                  <a:solidFill>
                    <a:srgbClr val="000000"/>
                  </a:solidFill>
                </a:endParaRPr>
              </a:p>
              <a:p>
                <a:pPr marL="114300" lvl="1" indent="-114300" algn="l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•"/>
                </a:pPr>
                <a:r>
                  <a:rPr lang="en-US" sz="1600" kern="1200" dirty="0" smtClean="0">
                    <a:solidFill>
                      <a:srgbClr val="000000"/>
                    </a:solidFill>
                  </a:rPr>
                  <a:t>Requirements:</a:t>
                </a:r>
                <a:endParaRPr lang="en-US" sz="1600" dirty="0">
                  <a:solidFill>
                    <a:srgbClr val="000000"/>
                  </a:solidFill>
                </a:endParaRPr>
              </a:p>
              <a:p>
                <a:pPr marL="365760" lvl="3" indent="-182880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•"/>
                </a:pPr>
                <a:r>
                  <a:rPr lang="en-US" sz="1600" kern="1200" dirty="0" smtClean="0">
                    <a:solidFill>
                      <a:srgbClr val="000000"/>
                    </a:solidFill>
                  </a:rPr>
                  <a:t>If Archetype:    </a:t>
                </a:r>
              </a:p>
              <a:p>
                <a:pPr marL="182880" lvl="3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</a:pPr>
                <a:r>
                  <a:rPr lang="en-US" sz="1600" dirty="0">
                    <a:solidFill>
                      <a:srgbClr val="000000"/>
                    </a:solidFill>
                  </a:rPr>
                  <a:t> </a:t>
                </a:r>
                <a:r>
                  <a:rPr lang="en-US" sz="1600" dirty="0" smtClean="0">
                    <a:solidFill>
                      <a:srgbClr val="000000"/>
                    </a:solidFill>
                  </a:rPr>
                  <a:t>   Then: </a:t>
                </a:r>
                <a:r>
                  <a:rPr lang="en-US" sz="1600" b="1" kern="1200" dirty="0" smtClean="0">
                    <a:solidFill>
                      <a:srgbClr val="000090"/>
                    </a:solidFill>
                  </a:rPr>
                  <a:t>Substitute</a:t>
                </a:r>
              </a:p>
              <a:p>
                <a:pPr marL="182880" lvl="3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</a:pPr>
                <a:r>
                  <a:rPr lang="en-US" sz="1600" dirty="0">
                    <a:solidFill>
                      <a:srgbClr val="000000"/>
                    </a:solidFill>
                  </a:rPr>
                  <a:t> </a:t>
                </a:r>
                <a:r>
                  <a:rPr lang="en-US" sz="1600" dirty="0" smtClean="0">
                    <a:solidFill>
                      <a:srgbClr val="000000"/>
                    </a:solidFill>
                  </a:rPr>
                  <a:t>   Else:</a:t>
                </a:r>
                <a:r>
                  <a:rPr lang="en-US" sz="1600" kern="1200" dirty="0" smtClean="0">
                    <a:solidFill>
                      <a:srgbClr val="000000"/>
                    </a:solidFill>
                  </a:rPr>
                  <a:t> </a:t>
                </a:r>
                <a:r>
                  <a:rPr lang="en-US" sz="1600" b="1" kern="1200" dirty="0" smtClean="0">
                    <a:solidFill>
                      <a:srgbClr val="000090"/>
                    </a:solidFill>
                  </a:rPr>
                  <a:t>Satisfy</a:t>
                </a:r>
                <a:endParaRPr lang="en-US" sz="1600" b="1" kern="1200" dirty="0">
                  <a:solidFill>
                    <a:srgbClr val="000090"/>
                  </a:solidFill>
                </a:endParaRPr>
              </a:p>
            </p:txBody>
          </p:sp>
        </p:grpSp>
        <p:sp>
          <p:nvSpPr>
            <p:cNvPr id="313" name="Bent-Up Arrow 312"/>
            <p:cNvSpPr/>
            <p:nvPr/>
          </p:nvSpPr>
          <p:spPr>
            <a:xfrm rot="16200000" flipV="1">
              <a:off x="-825332" y="2671099"/>
              <a:ext cx="3721296" cy="1060203"/>
            </a:xfrm>
            <a:prstGeom prst="bentUpArrow">
              <a:avLst>
                <a:gd name="adj1" fmla="val 11314"/>
                <a:gd name="adj2" fmla="val 11672"/>
                <a:gd name="adj3" fmla="val 13932"/>
              </a:avLst>
            </a:prstGeom>
            <a:solidFill>
              <a:schemeClr val="bg1">
                <a:lumMod val="50000"/>
              </a:schemeClr>
            </a:solidFill>
            <a:ln>
              <a:solidFill>
                <a:srgbClr val="000090"/>
              </a:solidFill>
            </a:ln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2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grpSp>
          <p:nvGrpSpPr>
            <p:cNvPr id="314" name="Group 313"/>
            <p:cNvGrpSpPr/>
            <p:nvPr/>
          </p:nvGrpSpPr>
          <p:grpSpPr>
            <a:xfrm>
              <a:off x="6694072" y="3450898"/>
              <a:ext cx="1415046" cy="701618"/>
              <a:chOff x="4413789" y="1296819"/>
              <a:chExt cx="2300546" cy="954847"/>
            </a:xfrm>
          </p:grpSpPr>
          <p:sp>
            <p:nvSpPr>
              <p:cNvPr id="315" name="Rounded Rectangle 314"/>
              <p:cNvSpPr/>
              <p:nvPr/>
            </p:nvSpPr>
            <p:spPr>
              <a:xfrm>
                <a:off x="4413789" y="1296819"/>
                <a:ext cx="2300546" cy="843829"/>
              </a:xfrm>
              <a:prstGeom prst="roundRect">
                <a:avLst>
                  <a:gd name="adj" fmla="val 16670"/>
                </a:avLst>
              </a:prstGeom>
              <a:solidFill>
                <a:srgbClr val="EEECE1"/>
              </a:solidFill>
              <a:ln>
                <a:solidFill>
                  <a:srgbClr val="000090"/>
                </a:solidFill>
              </a:ln>
            </p:spPr>
            <p:style>
              <a:lnRef idx="0">
                <a:scrgbClr r="0" g="0" b="0"/>
              </a:lnRef>
              <a:fillRef idx="3">
                <a:scrgbClr r="0" g="0" b="0"/>
              </a:fillRef>
              <a:effectRef idx="2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16" name="Rounded Rectangle 8"/>
              <p:cNvSpPr/>
              <p:nvPr/>
            </p:nvSpPr>
            <p:spPr>
              <a:xfrm>
                <a:off x="4454989" y="1296820"/>
                <a:ext cx="2218146" cy="954846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60960" tIns="60960" rIns="60960" bIns="60960" numCol="1" spcCol="1270" anchor="t" anchorCtr="0">
                <a:noAutofit/>
              </a:bodyPr>
              <a:lstStyle/>
              <a:p>
                <a:pPr lvl="0" algn="ctr" defTabSz="711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2000" b="1" kern="1200" dirty="0" smtClean="0">
                    <a:solidFill>
                      <a:srgbClr val="000090"/>
                    </a:solidFill>
                  </a:rPr>
                  <a:t>Expression Validation</a:t>
                </a:r>
                <a:endParaRPr lang="en-US" sz="2000" b="1" kern="1200" dirty="0">
                  <a:solidFill>
                    <a:srgbClr val="000090"/>
                  </a:solidFill>
                </a:endParaRPr>
              </a:p>
            </p:txBody>
          </p:sp>
        </p:grpSp>
      </p:grpSp>
      <p:grpSp>
        <p:nvGrpSpPr>
          <p:cNvPr id="354" name="Group 353"/>
          <p:cNvGrpSpPr/>
          <p:nvPr/>
        </p:nvGrpSpPr>
        <p:grpSpPr>
          <a:xfrm>
            <a:off x="347016" y="1171709"/>
            <a:ext cx="8428789" cy="5559291"/>
            <a:chOff x="499415" y="1324109"/>
            <a:chExt cx="8428789" cy="5559291"/>
          </a:xfrm>
        </p:grpSpPr>
        <p:grpSp>
          <p:nvGrpSpPr>
            <p:cNvPr id="318" name="Group 317"/>
            <p:cNvGrpSpPr/>
            <p:nvPr/>
          </p:nvGrpSpPr>
          <p:grpSpPr>
            <a:xfrm>
              <a:off x="1685002" y="1324109"/>
              <a:ext cx="3006871" cy="523355"/>
              <a:chOff x="2263410" y="251285"/>
              <a:chExt cx="3006871" cy="672310"/>
            </a:xfrm>
          </p:grpSpPr>
          <p:sp>
            <p:nvSpPr>
              <p:cNvPr id="319" name="Rounded Rectangle 318"/>
              <p:cNvSpPr/>
              <p:nvPr/>
            </p:nvSpPr>
            <p:spPr>
              <a:xfrm>
                <a:off x="2263410" y="251285"/>
                <a:ext cx="3006871" cy="672310"/>
              </a:xfrm>
              <a:prstGeom prst="roundRect">
                <a:avLst>
                  <a:gd name="adj" fmla="val 16670"/>
                </a:avLst>
              </a:prstGeom>
              <a:solidFill>
                <a:schemeClr val="bg2"/>
              </a:solidFill>
              <a:ln>
                <a:solidFill>
                  <a:srgbClr val="000090"/>
                </a:solidFill>
              </a:ln>
            </p:spPr>
            <p:style>
              <a:lnRef idx="0">
                <a:scrgbClr r="0" g="0" b="0"/>
              </a:lnRef>
              <a:fillRef idx="3">
                <a:scrgbClr r="0" g="0" b="0"/>
              </a:fillRef>
              <a:effectRef idx="2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20" name="Rounded Rectangle 5"/>
              <p:cNvSpPr/>
              <p:nvPr/>
            </p:nvSpPr>
            <p:spPr>
              <a:xfrm>
                <a:off x="2296235" y="284109"/>
                <a:ext cx="2941221" cy="606660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60960" tIns="60960" rIns="60960" bIns="60960" numCol="1" spcCol="1270" anchor="ctr" anchorCtr="0">
                <a:noAutofit/>
              </a:bodyPr>
              <a:lstStyle/>
              <a:p>
                <a:pPr lvl="0" algn="ctr" defTabSz="711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2000" b="1" kern="1200" dirty="0" smtClean="0">
                    <a:solidFill>
                      <a:srgbClr val="000090"/>
                    </a:solidFill>
                  </a:rPr>
                  <a:t>Constraints Satisfaction</a:t>
                </a:r>
                <a:endParaRPr lang="en-US" sz="2000" b="1" kern="1200" dirty="0">
                  <a:solidFill>
                    <a:srgbClr val="000090"/>
                  </a:solidFill>
                </a:endParaRPr>
              </a:p>
            </p:txBody>
          </p:sp>
        </p:grpSp>
        <p:grpSp>
          <p:nvGrpSpPr>
            <p:cNvPr id="321" name="Group 320"/>
            <p:cNvGrpSpPr/>
            <p:nvPr/>
          </p:nvGrpSpPr>
          <p:grpSpPr>
            <a:xfrm>
              <a:off x="3171101" y="3142635"/>
              <a:ext cx="2300546" cy="528138"/>
              <a:chOff x="4413789" y="1296819"/>
              <a:chExt cx="2300546" cy="954846"/>
            </a:xfrm>
          </p:grpSpPr>
          <p:sp>
            <p:nvSpPr>
              <p:cNvPr id="322" name="Rounded Rectangle 321"/>
              <p:cNvSpPr/>
              <p:nvPr/>
            </p:nvSpPr>
            <p:spPr>
              <a:xfrm>
                <a:off x="4413789" y="1296819"/>
                <a:ext cx="2300546" cy="843829"/>
              </a:xfrm>
              <a:prstGeom prst="roundRect">
                <a:avLst>
                  <a:gd name="adj" fmla="val 16670"/>
                </a:avLst>
              </a:prstGeom>
              <a:solidFill>
                <a:schemeClr val="bg2"/>
              </a:solidFill>
              <a:ln>
                <a:solidFill>
                  <a:srgbClr val="000090"/>
                </a:solidFill>
              </a:ln>
            </p:spPr>
            <p:style>
              <a:lnRef idx="0">
                <a:scrgbClr r="0" g="0" b="0"/>
              </a:lnRef>
              <a:fillRef idx="3">
                <a:scrgbClr r="0" g="0" b="0"/>
              </a:fillRef>
              <a:effectRef idx="2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23" name="Rounded Rectangle 8"/>
              <p:cNvSpPr/>
              <p:nvPr/>
            </p:nvSpPr>
            <p:spPr>
              <a:xfrm>
                <a:off x="4454989" y="1296819"/>
                <a:ext cx="2218146" cy="954846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60960" tIns="60960" rIns="60960" bIns="60960" numCol="1" spcCol="1270" anchor="t" anchorCtr="0">
                <a:noAutofit/>
              </a:bodyPr>
              <a:lstStyle/>
              <a:p>
                <a:pPr lvl="0" algn="ctr" defTabSz="711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2000" b="1" kern="1200" dirty="0" smtClean="0">
                    <a:solidFill>
                      <a:srgbClr val="000090"/>
                    </a:solidFill>
                  </a:rPr>
                  <a:t>Model Lookup</a:t>
                </a:r>
                <a:endParaRPr lang="en-US" sz="2000" b="1" kern="1200" dirty="0">
                  <a:solidFill>
                    <a:srgbClr val="000090"/>
                  </a:solidFill>
                </a:endParaRPr>
              </a:p>
            </p:txBody>
          </p:sp>
        </p:grpSp>
        <p:grpSp>
          <p:nvGrpSpPr>
            <p:cNvPr id="324" name="Group 323"/>
            <p:cNvGrpSpPr/>
            <p:nvPr/>
          </p:nvGrpSpPr>
          <p:grpSpPr>
            <a:xfrm>
              <a:off x="3327400" y="3558795"/>
              <a:ext cx="2105312" cy="1038605"/>
              <a:chOff x="5313460" y="1959750"/>
              <a:chExt cx="2210416" cy="1512215"/>
            </a:xfrm>
          </p:grpSpPr>
          <p:sp>
            <p:nvSpPr>
              <p:cNvPr id="325" name="Rectangle 324"/>
              <p:cNvSpPr/>
              <p:nvPr/>
            </p:nvSpPr>
            <p:spPr>
              <a:xfrm>
                <a:off x="5313461" y="2135689"/>
                <a:ext cx="2210415" cy="1336276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rgbClr val="000090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326" name="Rectangle 325"/>
              <p:cNvSpPr/>
              <p:nvPr/>
            </p:nvSpPr>
            <p:spPr>
              <a:xfrm>
                <a:off x="5313460" y="1959750"/>
                <a:ext cx="2210415" cy="151221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53340" tIns="53340" rIns="53340" bIns="53340" numCol="1" spcCol="1270" anchor="t" anchorCtr="0">
                <a:noAutofit/>
              </a:bodyPr>
              <a:lstStyle/>
              <a:p>
                <a:pPr marL="114300" lvl="1" indent="-114300" algn="l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•"/>
                </a:pPr>
                <a:r>
                  <a:rPr lang="en-US" sz="1600" kern="1200" dirty="0" smtClean="0">
                    <a:solidFill>
                      <a:schemeClr val="tx1"/>
                    </a:solidFill>
                  </a:rPr>
                  <a:t>Find Model</a:t>
                </a:r>
                <a:endParaRPr lang="en-US" sz="1600" kern="1200" dirty="0">
                  <a:solidFill>
                    <a:schemeClr val="tx1"/>
                  </a:solidFill>
                </a:endParaRPr>
              </a:p>
              <a:p>
                <a:pPr marL="114300" lvl="1" indent="-114300" algn="l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•"/>
                </a:pPr>
                <a:endParaRPr lang="en-US" sz="500" b="1" kern="1200" dirty="0" smtClean="0">
                  <a:solidFill>
                    <a:schemeClr val="tx1"/>
                  </a:solidFill>
                </a:endParaRPr>
              </a:p>
              <a:p>
                <a:pPr marL="114300" lvl="1" indent="-114300" algn="l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•"/>
                </a:pPr>
                <a:r>
                  <a:rPr lang="en-US" sz="1600" b="1" kern="1200" dirty="0" smtClean="0">
                    <a:solidFill>
                      <a:schemeClr val="tx1"/>
                    </a:solidFill>
                  </a:rPr>
                  <a:t>Find Model Template</a:t>
                </a:r>
                <a:endParaRPr lang="en-US" sz="1600" b="1" kern="1200" dirty="0">
                  <a:solidFill>
                    <a:schemeClr val="tx1"/>
                  </a:solidFill>
                </a:endParaRPr>
              </a:p>
              <a:p>
                <a:pPr marL="114300" lvl="1" indent="-114300" algn="l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•"/>
                </a:pPr>
                <a:endParaRPr lang="en-US" sz="500" b="1" kern="1200" dirty="0">
                  <a:solidFill>
                    <a:schemeClr val="tx1"/>
                  </a:solidFill>
                </a:endParaRPr>
              </a:p>
              <a:p>
                <a:pPr marL="114300" lvl="1" indent="-114300" algn="l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•"/>
                </a:pPr>
                <a:r>
                  <a:rPr lang="en-US" sz="1600" b="1" kern="1200" dirty="0" smtClean="0">
                    <a:solidFill>
                      <a:schemeClr val="tx1"/>
                    </a:solidFill>
                  </a:rPr>
                  <a:t>Generate Model</a:t>
                </a:r>
                <a:endParaRPr lang="en-US" sz="1600" b="1" kern="1200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327" name="Group 326"/>
            <p:cNvGrpSpPr/>
            <p:nvPr/>
          </p:nvGrpSpPr>
          <p:grpSpPr>
            <a:xfrm>
              <a:off x="870554" y="4704441"/>
              <a:ext cx="2300546" cy="535977"/>
              <a:chOff x="4413789" y="1296819"/>
              <a:chExt cx="2300546" cy="843829"/>
            </a:xfrm>
          </p:grpSpPr>
          <p:sp>
            <p:nvSpPr>
              <p:cNvPr id="328" name="Rounded Rectangle 327"/>
              <p:cNvSpPr/>
              <p:nvPr/>
            </p:nvSpPr>
            <p:spPr>
              <a:xfrm>
                <a:off x="4413789" y="1296819"/>
                <a:ext cx="2300546" cy="843829"/>
              </a:xfrm>
              <a:prstGeom prst="roundRect">
                <a:avLst>
                  <a:gd name="adj" fmla="val 16670"/>
                </a:avLst>
              </a:prstGeom>
              <a:solidFill>
                <a:schemeClr val="bg2"/>
              </a:solidFill>
              <a:ln>
                <a:solidFill>
                  <a:srgbClr val="000090"/>
                </a:solidFill>
              </a:ln>
            </p:spPr>
            <p:style>
              <a:lnRef idx="0">
                <a:scrgbClr r="0" g="0" b="0"/>
              </a:lnRef>
              <a:fillRef idx="3">
                <a:scrgbClr r="0" g="0" b="0"/>
              </a:fillRef>
              <a:effectRef idx="2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29" name="Rounded Rectangle 8"/>
              <p:cNvSpPr/>
              <p:nvPr/>
            </p:nvSpPr>
            <p:spPr>
              <a:xfrm>
                <a:off x="4454989" y="1338019"/>
                <a:ext cx="2218146" cy="761429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60960" tIns="60960" rIns="60960" bIns="60960" numCol="1" spcCol="1270" anchor="t" anchorCtr="0">
                <a:noAutofit/>
              </a:bodyPr>
              <a:lstStyle/>
              <a:p>
                <a:pPr lvl="0" algn="ctr" defTabSz="711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2000" b="1" kern="1200" dirty="0" smtClean="0">
                    <a:solidFill>
                      <a:srgbClr val="000090"/>
                    </a:solidFill>
                  </a:rPr>
                  <a:t>Model Checking</a:t>
                </a:r>
                <a:endParaRPr lang="en-US" sz="2000" b="1" kern="1200" dirty="0">
                  <a:solidFill>
                    <a:srgbClr val="000090"/>
                  </a:solidFill>
                </a:endParaRPr>
              </a:p>
            </p:txBody>
          </p:sp>
        </p:grpSp>
        <p:sp>
          <p:nvSpPr>
            <p:cNvPr id="330" name="Bent-Up Arrow 329"/>
            <p:cNvSpPr/>
            <p:nvPr/>
          </p:nvSpPr>
          <p:spPr>
            <a:xfrm rot="16200000" flipH="1">
              <a:off x="3503283" y="4194663"/>
              <a:ext cx="619033" cy="1283397"/>
            </a:xfrm>
            <a:prstGeom prst="bentUpArrow">
              <a:avLst>
                <a:gd name="adj1" fmla="val 19863"/>
                <a:gd name="adj2" fmla="val 25000"/>
                <a:gd name="adj3" fmla="val 35780"/>
              </a:avLst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rgbClr val="000090"/>
              </a:solidFill>
            </a:ln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2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grpSp>
          <p:nvGrpSpPr>
            <p:cNvPr id="331" name="Group 330"/>
            <p:cNvGrpSpPr/>
            <p:nvPr/>
          </p:nvGrpSpPr>
          <p:grpSpPr>
            <a:xfrm>
              <a:off x="1817511" y="1799599"/>
              <a:ext cx="2107726" cy="963357"/>
              <a:chOff x="5313460" y="2135687"/>
              <a:chExt cx="2210416" cy="1336278"/>
            </a:xfrm>
          </p:grpSpPr>
          <p:sp>
            <p:nvSpPr>
              <p:cNvPr id="332" name="Rectangle 331"/>
              <p:cNvSpPr/>
              <p:nvPr/>
            </p:nvSpPr>
            <p:spPr>
              <a:xfrm>
                <a:off x="5313461" y="2135689"/>
                <a:ext cx="2210415" cy="1336276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rgbClr val="000090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333" name="Rectangle 332"/>
              <p:cNvSpPr/>
              <p:nvPr/>
            </p:nvSpPr>
            <p:spPr>
              <a:xfrm>
                <a:off x="5313460" y="2135687"/>
                <a:ext cx="2210415" cy="1336275"/>
              </a:xfrm>
              <a:prstGeom prst="rect">
                <a:avLst/>
              </a:prstGeom>
              <a:solidFill>
                <a:srgbClr val="D9D9D9"/>
              </a:solidFill>
              <a:ln>
                <a:solidFill>
                  <a:srgbClr val="000000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53340" tIns="53340" rIns="53340" bIns="53340" numCol="1" spcCol="1270" anchor="t" anchorCtr="0">
                <a:noAutofit/>
              </a:bodyPr>
              <a:lstStyle/>
              <a:p>
                <a:pPr marL="114300" lvl="1" indent="-114300" algn="l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•"/>
                </a:pPr>
                <a:r>
                  <a:rPr lang="en-US" sz="1600" kern="1200" dirty="0" smtClean="0">
                    <a:solidFill>
                      <a:srgbClr val="000000"/>
                    </a:solidFill>
                  </a:rPr>
                  <a:t>Filter out constraints environment:</a:t>
                </a:r>
              </a:p>
              <a:p>
                <a:pPr marL="114300" lvl="1" indent="-114300" algn="l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•"/>
                </a:pPr>
                <a:endParaRPr lang="en-US" sz="500" b="1" kern="1200" dirty="0">
                  <a:solidFill>
                    <a:srgbClr val="000000"/>
                  </a:solidFill>
                </a:endParaRPr>
              </a:p>
              <a:p>
                <a:pPr marL="114300" lvl="1" indent="-114300" algn="l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•"/>
                </a:pPr>
                <a:r>
                  <a:rPr lang="en-US" sz="1600" b="1" kern="1200" dirty="0" smtClean="0">
                    <a:solidFill>
                      <a:srgbClr val="000000"/>
                    </a:solidFill>
                  </a:rPr>
                  <a:t>Satisfy Constraint</a:t>
                </a:r>
                <a:endParaRPr lang="en-US" sz="1600" b="1" kern="1200" dirty="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334" name="Bent-Up Arrow 333"/>
            <p:cNvSpPr/>
            <p:nvPr/>
          </p:nvSpPr>
          <p:spPr>
            <a:xfrm rot="10800000" flipH="1">
              <a:off x="3716711" y="2508956"/>
              <a:ext cx="626690" cy="584950"/>
            </a:xfrm>
            <a:prstGeom prst="bentUpArrow">
              <a:avLst>
                <a:gd name="adj1" fmla="val 18472"/>
                <a:gd name="adj2" fmla="val 25000"/>
                <a:gd name="adj3" fmla="val 25919"/>
              </a:avLst>
            </a:prstGeom>
            <a:solidFill>
              <a:srgbClr val="C6D9F1"/>
            </a:solidFill>
            <a:ln>
              <a:solidFill>
                <a:srgbClr val="000090"/>
              </a:solidFill>
            </a:ln>
          </p:spPr>
          <p:style>
            <a:lnRef idx="0">
              <a:scrgbClr r="0" g="0" b="0"/>
            </a:lnRef>
            <a:fillRef idx="1">
              <a:scrgbClr r="0" g="0" b="0"/>
            </a:fillRef>
            <a:effectRef idx="2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grpSp>
          <p:nvGrpSpPr>
            <p:cNvPr id="335" name="Group 334"/>
            <p:cNvGrpSpPr/>
            <p:nvPr/>
          </p:nvGrpSpPr>
          <p:grpSpPr>
            <a:xfrm>
              <a:off x="4925734" y="4841404"/>
              <a:ext cx="2890514" cy="683800"/>
              <a:chOff x="6098263" y="3625246"/>
              <a:chExt cx="2890514" cy="543054"/>
            </a:xfrm>
          </p:grpSpPr>
          <p:sp>
            <p:nvSpPr>
              <p:cNvPr id="336" name="Rounded Rectangle 335"/>
              <p:cNvSpPr/>
              <p:nvPr/>
            </p:nvSpPr>
            <p:spPr>
              <a:xfrm>
                <a:off x="6098263" y="3625246"/>
                <a:ext cx="2890514" cy="543054"/>
              </a:xfrm>
              <a:prstGeom prst="roundRect">
                <a:avLst>
                  <a:gd name="adj" fmla="val 16670"/>
                </a:avLst>
              </a:prstGeom>
              <a:solidFill>
                <a:schemeClr val="bg2"/>
              </a:solidFill>
              <a:ln>
                <a:solidFill>
                  <a:srgbClr val="000090"/>
                </a:solidFill>
              </a:ln>
            </p:spPr>
            <p:style>
              <a:lnRef idx="0">
                <a:scrgbClr r="0" g="0" b="0"/>
              </a:lnRef>
              <a:fillRef idx="3">
                <a:scrgbClr r="0" g="0" b="0"/>
              </a:fillRef>
              <a:effectRef idx="2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37" name="Rounded Rectangle 12"/>
              <p:cNvSpPr/>
              <p:nvPr/>
            </p:nvSpPr>
            <p:spPr>
              <a:xfrm>
                <a:off x="6124777" y="3651760"/>
                <a:ext cx="2837486" cy="490026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60960" tIns="60960" rIns="60960" bIns="60960" numCol="1" spcCol="1270" anchor="b" anchorCtr="0">
                <a:noAutofit/>
              </a:bodyPr>
              <a:lstStyle/>
              <a:p>
                <a:pPr lvl="0" algn="ctr" defTabSz="711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2000" b="1" kern="1200" dirty="0" smtClean="0">
                    <a:solidFill>
                      <a:srgbClr val="000090"/>
                    </a:solidFill>
                  </a:rPr>
                  <a:t>Model Generation from Model template</a:t>
                </a:r>
                <a:endParaRPr lang="en-US" sz="2000" b="1" kern="1200" dirty="0">
                  <a:solidFill>
                    <a:srgbClr val="000090"/>
                  </a:solidFill>
                </a:endParaRPr>
              </a:p>
            </p:txBody>
          </p:sp>
        </p:grpSp>
        <p:sp>
          <p:nvSpPr>
            <p:cNvPr id="338" name="Bent-Up Arrow 337"/>
            <p:cNvSpPr/>
            <p:nvPr/>
          </p:nvSpPr>
          <p:spPr>
            <a:xfrm rot="10800000" flipH="1">
              <a:off x="5373318" y="4027792"/>
              <a:ext cx="834263" cy="799500"/>
            </a:xfrm>
            <a:prstGeom prst="bentUpArrow">
              <a:avLst>
                <a:gd name="adj1" fmla="val 13096"/>
                <a:gd name="adj2" fmla="val 13609"/>
                <a:gd name="adj3" fmla="val 19073"/>
              </a:avLst>
            </a:prstGeom>
            <a:solidFill>
              <a:srgbClr val="C6D9F1"/>
            </a:solidFill>
            <a:ln>
              <a:solidFill>
                <a:srgbClr val="000090"/>
              </a:solidFill>
            </a:ln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2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grpSp>
          <p:nvGrpSpPr>
            <p:cNvPr id="339" name="Group 338"/>
            <p:cNvGrpSpPr/>
            <p:nvPr/>
          </p:nvGrpSpPr>
          <p:grpSpPr>
            <a:xfrm>
              <a:off x="5471647" y="5489706"/>
              <a:ext cx="2935753" cy="1393694"/>
              <a:chOff x="5313460" y="2135687"/>
              <a:chExt cx="2210416" cy="1336278"/>
            </a:xfrm>
          </p:grpSpPr>
          <p:sp>
            <p:nvSpPr>
              <p:cNvPr id="340" name="Rectangle 339"/>
              <p:cNvSpPr/>
              <p:nvPr/>
            </p:nvSpPr>
            <p:spPr>
              <a:xfrm>
                <a:off x="5313461" y="2135689"/>
                <a:ext cx="2210415" cy="1336276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rgbClr val="000090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341" name="Rectangle 340"/>
              <p:cNvSpPr/>
              <p:nvPr/>
            </p:nvSpPr>
            <p:spPr>
              <a:xfrm>
                <a:off x="5313460" y="2135687"/>
                <a:ext cx="2210415" cy="1336275"/>
              </a:xfrm>
              <a:prstGeom prst="rect">
                <a:avLst/>
              </a:prstGeom>
              <a:solidFill>
                <a:srgbClr val="D9D9D9"/>
              </a:solidFill>
              <a:ln>
                <a:solidFill>
                  <a:srgbClr val="000000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53340" tIns="53340" rIns="53340" bIns="53340" numCol="1" spcCol="1270" anchor="t" anchorCtr="0">
                <a:noAutofit/>
              </a:bodyPr>
              <a:lstStyle/>
              <a:p>
                <a:pPr marL="114300" lvl="1" indent="-114300" algn="l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•"/>
                </a:pPr>
                <a:r>
                  <a:rPr lang="en-US" sz="1600" b="1" kern="1200" dirty="0" smtClean="0">
                    <a:solidFill>
                      <a:srgbClr val="000000"/>
                    </a:solidFill>
                  </a:rPr>
                  <a:t>Deduce template arguments</a:t>
                </a:r>
              </a:p>
              <a:p>
                <a:pPr marL="114300" lvl="1" indent="-114300" algn="l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•"/>
                </a:pPr>
                <a:r>
                  <a:rPr lang="en-US" sz="1600" dirty="0" smtClean="0">
                    <a:solidFill>
                      <a:srgbClr val="000000"/>
                    </a:solidFill>
                  </a:rPr>
                  <a:t>Create model</a:t>
                </a:r>
                <a:endParaRPr lang="en-US" sz="1600" dirty="0">
                  <a:solidFill>
                    <a:srgbClr val="000000"/>
                  </a:solidFill>
                </a:endParaRPr>
              </a:p>
              <a:p>
                <a:pPr marL="114300" lvl="1" indent="-114300" algn="l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•"/>
                </a:pPr>
                <a:r>
                  <a:rPr lang="en-US" sz="1600" kern="1200" dirty="0" smtClean="0">
                    <a:solidFill>
                      <a:srgbClr val="000000"/>
                    </a:solidFill>
                  </a:rPr>
                  <a:t>Build Content</a:t>
                </a:r>
              </a:p>
              <a:p>
                <a:pPr marL="365760" lvl="2" indent="-182880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•"/>
                </a:pPr>
                <a:r>
                  <a:rPr lang="en-US" sz="1600" b="1" kern="1200" dirty="0" smtClean="0">
                    <a:solidFill>
                      <a:srgbClr val="000000"/>
                    </a:solidFill>
                  </a:rPr>
                  <a:t>Refinements</a:t>
                </a:r>
                <a:endParaRPr lang="en-US" sz="1600" b="1" dirty="0">
                  <a:solidFill>
                    <a:srgbClr val="000000"/>
                  </a:solidFill>
                </a:endParaRPr>
              </a:p>
              <a:p>
                <a:pPr marL="365760" lvl="2" indent="-182880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•"/>
                </a:pPr>
                <a:r>
                  <a:rPr lang="en-US" sz="1600" kern="1200" dirty="0" smtClean="0">
                    <a:solidFill>
                      <a:srgbClr val="000000"/>
                    </a:solidFill>
                  </a:rPr>
                  <a:t>Requirements</a:t>
                </a:r>
                <a:endParaRPr lang="en-US" sz="1600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342" name="Group 341"/>
            <p:cNvGrpSpPr/>
            <p:nvPr/>
          </p:nvGrpSpPr>
          <p:grpSpPr>
            <a:xfrm>
              <a:off x="4659048" y="1492954"/>
              <a:ext cx="4269156" cy="5004873"/>
              <a:chOff x="4506648" y="1340553"/>
              <a:chExt cx="4269156" cy="5004873"/>
            </a:xfrm>
          </p:grpSpPr>
          <p:sp>
            <p:nvSpPr>
              <p:cNvPr id="343" name="Bent-Up Arrow 342"/>
              <p:cNvSpPr/>
              <p:nvPr/>
            </p:nvSpPr>
            <p:spPr>
              <a:xfrm rot="10800000" flipH="1" flipV="1">
                <a:off x="7295444" y="5021701"/>
                <a:ext cx="1480360" cy="1323725"/>
              </a:xfrm>
              <a:prstGeom prst="bentUpArrow">
                <a:avLst>
                  <a:gd name="adj1" fmla="val 8832"/>
                  <a:gd name="adj2" fmla="val 4015"/>
                  <a:gd name="adj3" fmla="val 0"/>
                </a:avLst>
              </a:prstGeom>
              <a:solidFill>
                <a:srgbClr val="C6D9F1"/>
              </a:solidFill>
              <a:ln>
                <a:solidFill>
                  <a:srgbClr val="000090"/>
                </a:solidFill>
              </a:ln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2">
                <a:schemeClr val="accent1">
                  <a:tint val="5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344" name="Bent-Up Arrow 111"/>
              <p:cNvSpPr/>
              <p:nvPr/>
            </p:nvSpPr>
            <p:spPr>
              <a:xfrm rot="10800000" flipH="1" flipV="1">
                <a:off x="8142111" y="4244824"/>
                <a:ext cx="633693" cy="1323728"/>
              </a:xfrm>
              <a:custGeom>
                <a:avLst/>
                <a:gdLst>
                  <a:gd name="connsiteX0" fmla="*/ 0 w 633693"/>
                  <a:gd name="connsiteY0" fmla="*/ 1208801 h 1323728"/>
                  <a:gd name="connsiteX1" fmla="*/ 550787 w 633693"/>
                  <a:gd name="connsiteY1" fmla="*/ 1208801 h 1323728"/>
                  <a:gd name="connsiteX2" fmla="*/ 550787 w 633693"/>
                  <a:gd name="connsiteY2" fmla="*/ 0 h 1323728"/>
                  <a:gd name="connsiteX3" fmla="*/ 582807 w 633693"/>
                  <a:gd name="connsiteY3" fmla="*/ 0 h 1323728"/>
                  <a:gd name="connsiteX4" fmla="*/ 608250 w 633693"/>
                  <a:gd name="connsiteY4" fmla="*/ 0 h 1323728"/>
                  <a:gd name="connsiteX5" fmla="*/ 633693 w 633693"/>
                  <a:gd name="connsiteY5" fmla="*/ 0 h 1323728"/>
                  <a:gd name="connsiteX6" fmla="*/ 665714 w 633693"/>
                  <a:gd name="connsiteY6" fmla="*/ 0 h 1323728"/>
                  <a:gd name="connsiteX7" fmla="*/ 665714 w 633693"/>
                  <a:gd name="connsiteY7" fmla="*/ 1323728 h 1323728"/>
                  <a:gd name="connsiteX8" fmla="*/ 0 w 633693"/>
                  <a:gd name="connsiteY8" fmla="*/ 1323728 h 1323728"/>
                  <a:gd name="connsiteX9" fmla="*/ 0 w 633693"/>
                  <a:gd name="connsiteY9" fmla="*/ 1208801 h 1323728"/>
                  <a:gd name="connsiteX0" fmla="*/ 0 w 665714"/>
                  <a:gd name="connsiteY0" fmla="*/ 1208801 h 1323728"/>
                  <a:gd name="connsiteX1" fmla="*/ 494343 w 665714"/>
                  <a:gd name="connsiteY1" fmla="*/ 1208801 h 1323728"/>
                  <a:gd name="connsiteX2" fmla="*/ 550787 w 665714"/>
                  <a:gd name="connsiteY2" fmla="*/ 0 h 1323728"/>
                  <a:gd name="connsiteX3" fmla="*/ 582807 w 665714"/>
                  <a:gd name="connsiteY3" fmla="*/ 0 h 1323728"/>
                  <a:gd name="connsiteX4" fmla="*/ 608250 w 665714"/>
                  <a:gd name="connsiteY4" fmla="*/ 0 h 1323728"/>
                  <a:gd name="connsiteX5" fmla="*/ 633693 w 665714"/>
                  <a:gd name="connsiteY5" fmla="*/ 0 h 1323728"/>
                  <a:gd name="connsiteX6" fmla="*/ 665714 w 665714"/>
                  <a:gd name="connsiteY6" fmla="*/ 0 h 1323728"/>
                  <a:gd name="connsiteX7" fmla="*/ 665714 w 665714"/>
                  <a:gd name="connsiteY7" fmla="*/ 1323728 h 1323728"/>
                  <a:gd name="connsiteX8" fmla="*/ 0 w 665714"/>
                  <a:gd name="connsiteY8" fmla="*/ 1323728 h 1323728"/>
                  <a:gd name="connsiteX9" fmla="*/ 0 w 665714"/>
                  <a:gd name="connsiteY9" fmla="*/ 1208801 h 1323728"/>
                  <a:gd name="connsiteX0" fmla="*/ 0 w 665714"/>
                  <a:gd name="connsiteY0" fmla="*/ 1208801 h 1323728"/>
                  <a:gd name="connsiteX1" fmla="*/ 494343 w 665714"/>
                  <a:gd name="connsiteY1" fmla="*/ 1208801 h 1323728"/>
                  <a:gd name="connsiteX2" fmla="*/ 550787 w 665714"/>
                  <a:gd name="connsiteY2" fmla="*/ 0 h 1323728"/>
                  <a:gd name="connsiteX3" fmla="*/ 582807 w 665714"/>
                  <a:gd name="connsiteY3" fmla="*/ 0 h 1323728"/>
                  <a:gd name="connsiteX4" fmla="*/ 608250 w 665714"/>
                  <a:gd name="connsiteY4" fmla="*/ 0 h 1323728"/>
                  <a:gd name="connsiteX5" fmla="*/ 633693 w 665714"/>
                  <a:gd name="connsiteY5" fmla="*/ 0 h 1323728"/>
                  <a:gd name="connsiteX6" fmla="*/ 665714 w 665714"/>
                  <a:gd name="connsiteY6" fmla="*/ 0 h 1323728"/>
                  <a:gd name="connsiteX7" fmla="*/ 623381 w 665714"/>
                  <a:gd name="connsiteY7" fmla="*/ 1309617 h 1323728"/>
                  <a:gd name="connsiteX8" fmla="*/ 0 w 665714"/>
                  <a:gd name="connsiteY8" fmla="*/ 1323728 h 1323728"/>
                  <a:gd name="connsiteX9" fmla="*/ 0 w 665714"/>
                  <a:gd name="connsiteY9" fmla="*/ 1208801 h 1323728"/>
                  <a:gd name="connsiteX0" fmla="*/ 0 w 665714"/>
                  <a:gd name="connsiteY0" fmla="*/ 1208801 h 1323728"/>
                  <a:gd name="connsiteX1" fmla="*/ 494343 w 665714"/>
                  <a:gd name="connsiteY1" fmla="*/ 1208801 h 1323728"/>
                  <a:gd name="connsiteX2" fmla="*/ 550787 w 665714"/>
                  <a:gd name="connsiteY2" fmla="*/ 0 h 1323728"/>
                  <a:gd name="connsiteX3" fmla="*/ 582807 w 665714"/>
                  <a:gd name="connsiteY3" fmla="*/ 0 h 1323728"/>
                  <a:gd name="connsiteX4" fmla="*/ 594138 w 665714"/>
                  <a:gd name="connsiteY4" fmla="*/ 14112 h 1323728"/>
                  <a:gd name="connsiteX5" fmla="*/ 633693 w 665714"/>
                  <a:gd name="connsiteY5" fmla="*/ 0 h 1323728"/>
                  <a:gd name="connsiteX6" fmla="*/ 665714 w 665714"/>
                  <a:gd name="connsiteY6" fmla="*/ 0 h 1323728"/>
                  <a:gd name="connsiteX7" fmla="*/ 623381 w 665714"/>
                  <a:gd name="connsiteY7" fmla="*/ 1309617 h 1323728"/>
                  <a:gd name="connsiteX8" fmla="*/ 0 w 665714"/>
                  <a:gd name="connsiteY8" fmla="*/ 1323728 h 1323728"/>
                  <a:gd name="connsiteX9" fmla="*/ 0 w 665714"/>
                  <a:gd name="connsiteY9" fmla="*/ 1208801 h 1323728"/>
                  <a:gd name="connsiteX0" fmla="*/ 0 w 633693"/>
                  <a:gd name="connsiteY0" fmla="*/ 1208801 h 1323728"/>
                  <a:gd name="connsiteX1" fmla="*/ 494343 w 633693"/>
                  <a:gd name="connsiteY1" fmla="*/ 1208801 h 1323728"/>
                  <a:gd name="connsiteX2" fmla="*/ 550787 w 633693"/>
                  <a:gd name="connsiteY2" fmla="*/ 0 h 1323728"/>
                  <a:gd name="connsiteX3" fmla="*/ 582807 w 633693"/>
                  <a:gd name="connsiteY3" fmla="*/ 0 h 1323728"/>
                  <a:gd name="connsiteX4" fmla="*/ 594138 w 633693"/>
                  <a:gd name="connsiteY4" fmla="*/ 14112 h 1323728"/>
                  <a:gd name="connsiteX5" fmla="*/ 633693 w 633693"/>
                  <a:gd name="connsiteY5" fmla="*/ 0 h 1323728"/>
                  <a:gd name="connsiteX6" fmla="*/ 609270 w 633693"/>
                  <a:gd name="connsiteY6" fmla="*/ 0 h 1323728"/>
                  <a:gd name="connsiteX7" fmla="*/ 623381 w 633693"/>
                  <a:gd name="connsiteY7" fmla="*/ 1309617 h 1323728"/>
                  <a:gd name="connsiteX8" fmla="*/ 0 w 633693"/>
                  <a:gd name="connsiteY8" fmla="*/ 1323728 h 1323728"/>
                  <a:gd name="connsiteX9" fmla="*/ 0 w 633693"/>
                  <a:gd name="connsiteY9" fmla="*/ 1208801 h 1323728"/>
                  <a:gd name="connsiteX0" fmla="*/ 0 w 633693"/>
                  <a:gd name="connsiteY0" fmla="*/ 1208801 h 1323728"/>
                  <a:gd name="connsiteX1" fmla="*/ 494343 w 633693"/>
                  <a:gd name="connsiteY1" fmla="*/ 1208801 h 1323728"/>
                  <a:gd name="connsiteX2" fmla="*/ 508000 w 633693"/>
                  <a:gd name="connsiteY2" fmla="*/ 16732 h 1323728"/>
                  <a:gd name="connsiteX3" fmla="*/ 550787 w 633693"/>
                  <a:gd name="connsiteY3" fmla="*/ 0 h 1323728"/>
                  <a:gd name="connsiteX4" fmla="*/ 582807 w 633693"/>
                  <a:gd name="connsiteY4" fmla="*/ 0 h 1323728"/>
                  <a:gd name="connsiteX5" fmla="*/ 594138 w 633693"/>
                  <a:gd name="connsiteY5" fmla="*/ 14112 h 1323728"/>
                  <a:gd name="connsiteX6" fmla="*/ 633693 w 633693"/>
                  <a:gd name="connsiteY6" fmla="*/ 0 h 1323728"/>
                  <a:gd name="connsiteX7" fmla="*/ 609270 w 633693"/>
                  <a:gd name="connsiteY7" fmla="*/ 0 h 1323728"/>
                  <a:gd name="connsiteX8" fmla="*/ 623381 w 633693"/>
                  <a:gd name="connsiteY8" fmla="*/ 1309617 h 1323728"/>
                  <a:gd name="connsiteX9" fmla="*/ 0 w 633693"/>
                  <a:gd name="connsiteY9" fmla="*/ 1323728 h 1323728"/>
                  <a:gd name="connsiteX10" fmla="*/ 0 w 633693"/>
                  <a:gd name="connsiteY10" fmla="*/ 1208801 h 132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33693" h="1323728">
                    <a:moveTo>
                      <a:pt x="0" y="1208801"/>
                    </a:moveTo>
                    <a:lnTo>
                      <a:pt x="494343" y="1208801"/>
                    </a:lnTo>
                    <a:cubicBezTo>
                      <a:pt x="513006" y="825556"/>
                      <a:pt x="489337" y="399977"/>
                      <a:pt x="508000" y="16732"/>
                    </a:cubicBezTo>
                    <a:lnTo>
                      <a:pt x="550787" y="0"/>
                    </a:lnTo>
                    <a:lnTo>
                      <a:pt x="582807" y="0"/>
                    </a:lnTo>
                    <a:lnTo>
                      <a:pt x="594138" y="14112"/>
                    </a:lnTo>
                    <a:lnTo>
                      <a:pt x="633693" y="0"/>
                    </a:lnTo>
                    <a:lnTo>
                      <a:pt x="609270" y="0"/>
                    </a:lnTo>
                    <a:lnTo>
                      <a:pt x="623381" y="1309617"/>
                    </a:lnTo>
                    <a:lnTo>
                      <a:pt x="0" y="1323728"/>
                    </a:lnTo>
                    <a:lnTo>
                      <a:pt x="0" y="1208801"/>
                    </a:lnTo>
                    <a:close/>
                  </a:path>
                </a:pathLst>
              </a:custGeom>
              <a:solidFill>
                <a:srgbClr val="C6D9F1"/>
              </a:solidFill>
              <a:ln>
                <a:solidFill>
                  <a:srgbClr val="000090"/>
                </a:solidFill>
              </a:ln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2">
                <a:schemeClr val="accent1">
                  <a:tint val="5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345" name="Bent-Up Arrow 344"/>
              <p:cNvSpPr/>
              <p:nvPr/>
            </p:nvSpPr>
            <p:spPr>
              <a:xfrm rot="16200000">
                <a:off x="4138789" y="1708412"/>
                <a:ext cx="5004873" cy="4269156"/>
              </a:xfrm>
              <a:prstGeom prst="bentUpArrow">
                <a:avLst>
                  <a:gd name="adj1" fmla="val 3306"/>
                  <a:gd name="adj2" fmla="val 3195"/>
                  <a:gd name="adj3" fmla="val 5303"/>
                </a:avLst>
              </a:prstGeom>
              <a:solidFill>
                <a:srgbClr val="C6D9F1"/>
              </a:solidFill>
              <a:ln>
                <a:solidFill>
                  <a:srgbClr val="000090"/>
                </a:solidFill>
              </a:ln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2">
                <a:schemeClr val="accent1">
                  <a:tint val="5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>
                  <a:hueOff val="0"/>
                  <a:satOff val="0"/>
                  <a:lumOff val="0"/>
                  <a:alphaOff val="0"/>
                </a:schemeClr>
              </a:fontRef>
            </p:style>
          </p:sp>
        </p:grpSp>
        <p:grpSp>
          <p:nvGrpSpPr>
            <p:cNvPr id="346" name="Group 345"/>
            <p:cNvGrpSpPr/>
            <p:nvPr/>
          </p:nvGrpSpPr>
          <p:grpSpPr>
            <a:xfrm>
              <a:off x="6199706" y="2440361"/>
              <a:ext cx="2166874" cy="657382"/>
              <a:chOff x="4413789" y="1568707"/>
              <a:chExt cx="2300546" cy="571941"/>
            </a:xfrm>
          </p:grpSpPr>
          <p:sp>
            <p:nvSpPr>
              <p:cNvPr id="347" name="Rounded Rectangle 346"/>
              <p:cNvSpPr/>
              <p:nvPr/>
            </p:nvSpPr>
            <p:spPr>
              <a:xfrm>
                <a:off x="4413789" y="1568707"/>
                <a:ext cx="2300546" cy="571941"/>
              </a:xfrm>
              <a:prstGeom prst="roundRect">
                <a:avLst>
                  <a:gd name="adj" fmla="val 16670"/>
                </a:avLst>
              </a:prstGeom>
              <a:solidFill>
                <a:schemeClr val="bg2"/>
              </a:solidFill>
              <a:ln>
                <a:solidFill>
                  <a:srgbClr val="000090"/>
                </a:solidFill>
              </a:ln>
            </p:spPr>
            <p:style>
              <a:lnRef idx="0">
                <a:scrgbClr r="0" g="0" b="0"/>
              </a:lnRef>
              <a:fillRef idx="3">
                <a:scrgbClr r="0" g="0" b="0"/>
              </a:fillRef>
              <a:effectRef idx="2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48" name="Rounded Rectangle 8"/>
              <p:cNvSpPr/>
              <p:nvPr/>
            </p:nvSpPr>
            <p:spPr>
              <a:xfrm>
                <a:off x="4431449" y="1583464"/>
                <a:ext cx="2218146" cy="543454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60960" tIns="60960" rIns="60960" bIns="60960" numCol="1" spcCol="1270" anchor="t" anchorCtr="0">
                <a:noAutofit/>
              </a:bodyPr>
              <a:lstStyle/>
              <a:p>
                <a:pPr lvl="0" algn="ctr" defTabSz="711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2000" b="1" kern="1200" dirty="0" smtClean="0">
                    <a:solidFill>
                      <a:srgbClr val="000090"/>
                    </a:solidFill>
                  </a:rPr>
                  <a:t>Rebuilding Entity </a:t>
                </a:r>
                <a:r>
                  <a:rPr lang="en-US" sz="2000" b="1" dirty="0" smtClean="0">
                    <a:solidFill>
                      <a:srgbClr val="000090"/>
                    </a:solidFill>
                  </a:rPr>
                  <a:t>R</a:t>
                </a:r>
                <a:r>
                  <a:rPr lang="en-US" sz="2000" b="1" kern="1200" dirty="0" smtClean="0">
                    <a:solidFill>
                      <a:srgbClr val="000090"/>
                    </a:solidFill>
                  </a:rPr>
                  <a:t>eferences</a:t>
                </a:r>
              </a:p>
            </p:txBody>
          </p:sp>
        </p:grpSp>
        <p:sp>
          <p:nvSpPr>
            <p:cNvPr id="349" name="Bent-Up Arrow 348"/>
            <p:cNvSpPr/>
            <p:nvPr/>
          </p:nvSpPr>
          <p:spPr>
            <a:xfrm rot="19174599" flipH="1">
              <a:off x="5122160" y="1495175"/>
              <a:ext cx="581355" cy="1986215"/>
            </a:xfrm>
            <a:prstGeom prst="bentUpArrow">
              <a:avLst>
                <a:gd name="adj1" fmla="val 18290"/>
                <a:gd name="adj2" fmla="val 13609"/>
                <a:gd name="adj3" fmla="val 19073"/>
              </a:avLst>
            </a:prstGeom>
            <a:solidFill>
              <a:srgbClr val="C6D9F1"/>
            </a:solidFill>
            <a:ln>
              <a:solidFill>
                <a:srgbClr val="000090"/>
              </a:solidFill>
            </a:ln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2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grpSp>
          <p:nvGrpSpPr>
            <p:cNvPr id="350" name="Group 349"/>
            <p:cNvGrpSpPr/>
            <p:nvPr/>
          </p:nvGrpSpPr>
          <p:grpSpPr>
            <a:xfrm>
              <a:off x="499415" y="5174101"/>
              <a:ext cx="2138223" cy="1526642"/>
              <a:chOff x="5313460" y="2135687"/>
              <a:chExt cx="2210416" cy="1336278"/>
            </a:xfrm>
          </p:grpSpPr>
          <p:sp>
            <p:nvSpPr>
              <p:cNvPr id="351" name="Rectangle 350"/>
              <p:cNvSpPr/>
              <p:nvPr/>
            </p:nvSpPr>
            <p:spPr>
              <a:xfrm>
                <a:off x="5313461" y="2135689"/>
                <a:ext cx="2210415" cy="1336276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rgbClr val="000090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352" name="Rectangle 351"/>
              <p:cNvSpPr/>
              <p:nvPr/>
            </p:nvSpPr>
            <p:spPr>
              <a:xfrm>
                <a:off x="5313460" y="2135687"/>
                <a:ext cx="2210415" cy="1336275"/>
              </a:xfrm>
              <a:prstGeom prst="rect">
                <a:avLst/>
              </a:prstGeom>
              <a:solidFill>
                <a:srgbClr val="D9D9D9"/>
              </a:solidFill>
              <a:ln>
                <a:solidFill>
                  <a:srgbClr val="000000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53340" tIns="53340" rIns="53340" bIns="53340" numCol="1" spcCol="1270" anchor="t" anchorCtr="0">
                <a:noAutofit/>
              </a:bodyPr>
              <a:lstStyle/>
              <a:p>
                <a:pPr marL="114300" lvl="1" indent="-114300" algn="l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•"/>
                </a:pPr>
                <a:r>
                  <a:rPr lang="en-US" sz="1600" b="1" kern="1200" dirty="0" smtClean="0">
                    <a:solidFill>
                      <a:srgbClr val="000000"/>
                    </a:solidFill>
                  </a:rPr>
                  <a:t>Refinements:</a:t>
                </a:r>
                <a:endParaRPr lang="en-US" sz="1600" b="1" kern="1200" dirty="0">
                  <a:solidFill>
                    <a:srgbClr val="000000"/>
                  </a:solidFill>
                </a:endParaRPr>
              </a:p>
              <a:p>
                <a:pPr marL="0" lvl="1" algn="l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</a:pPr>
                <a:endParaRPr lang="en-US" sz="1000" b="1" kern="1200" dirty="0">
                  <a:solidFill>
                    <a:srgbClr val="000000"/>
                  </a:solidFill>
                </a:endParaRPr>
              </a:p>
              <a:p>
                <a:pPr marL="114300" lvl="1" indent="-114300" algn="l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•"/>
                </a:pPr>
                <a:r>
                  <a:rPr lang="en-US" sz="1600" kern="1200" dirty="0" smtClean="0">
                    <a:solidFill>
                      <a:srgbClr val="000000"/>
                    </a:solidFill>
                  </a:rPr>
                  <a:t>Requirements:</a:t>
                </a:r>
                <a:endParaRPr lang="en-US" sz="1600" dirty="0">
                  <a:solidFill>
                    <a:srgbClr val="000000"/>
                  </a:solidFill>
                </a:endParaRPr>
              </a:p>
              <a:p>
                <a:pPr marL="365760" lvl="3" indent="-182880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•"/>
                </a:pPr>
                <a:r>
                  <a:rPr lang="en-US" sz="1600" kern="1200" dirty="0" smtClean="0">
                    <a:solidFill>
                      <a:srgbClr val="000000"/>
                    </a:solidFill>
                  </a:rPr>
                  <a:t>If Archetype:    </a:t>
                </a:r>
              </a:p>
              <a:p>
                <a:pPr marL="182880" lvl="3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</a:pPr>
                <a:r>
                  <a:rPr lang="en-US" sz="1600" dirty="0">
                    <a:solidFill>
                      <a:srgbClr val="000000"/>
                    </a:solidFill>
                  </a:rPr>
                  <a:t> </a:t>
                </a:r>
                <a:r>
                  <a:rPr lang="en-US" sz="1600" dirty="0" smtClean="0">
                    <a:solidFill>
                      <a:srgbClr val="000000"/>
                    </a:solidFill>
                  </a:rPr>
                  <a:t>   Then: </a:t>
                </a:r>
                <a:r>
                  <a:rPr lang="en-US" sz="1600" kern="1200" dirty="0" smtClean="0">
                    <a:solidFill>
                      <a:srgbClr val="000000"/>
                    </a:solidFill>
                  </a:rPr>
                  <a:t>Substitute</a:t>
                </a:r>
              </a:p>
              <a:p>
                <a:pPr marL="182880" lvl="3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</a:pPr>
                <a:r>
                  <a:rPr lang="en-US" sz="1600" dirty="0">
                    <a:solidFill>
                      <a:srgbClr val="000000"/>
                    </a:solidFill>
                  </a:rPr>
                  <a:t> </a:t>
                </a:r>
                <a:r>
                  <a:rPr lang="en-US" sz="1600" dirty="0" smtClean="0">
                    <a:solidFill>
                      <a:srgbClr val="000000"/>
                    </a:solidFill>
                  </a:rPr>
                  <a:t>   Else:</a:t>
                </a:r>
                <a:r>
                  <a:rPr lang="en-US" sz="1600" kern="1200" dirty="0" smtClean="0">
                    <a:solidFill>
                      <a:srgbClr val="000000"/>
                    </a:solidFill>
                  </a:rPr>
                  <a:t> Satisfy</a:t>
                </a:r>
                <a:endParaRPr lang="en-US" sz="1600" kern="1200" dirty="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353" name="Bent-Up Arrow 352"/>
            <p:cNvSpPr/>
            <p:nvPr/>
          </p:nvSpPr>
          <p:spPr>
            <a:xfrm rot="16200000" flipV="1">
              <a:off x="-672932" y="2823499"/>
              <a:ext cx="3721296" cy="1060203"/>
            </a:xfrm>
            <a:prstGeom prst="bentUpArrow">
              <a:avLst>
                <a:gd name="adj1" fmla="val 11314"/>
                <a:gd name="adj2" fmla="val 11672"/>
                <a:gd name="adj3" fmla="val 13932"/>
              </a:avLst>
            </a:prstGeom>
            <a:solidFill>
              <a:srgbClr val="C6D9F1"/>
            </a:solidFill>
            <a:ln>
              <a:solidFill>
                <a:srgbClr val="000090"/>
              </a:solidFill>
            </a:ln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2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  <p:sp>
        <p:nvSpPr>
          <p:cNvPr id="168" name="TextBox 167"/>
          <p:cNvSpPr txBox="1"/>
          <p:nvPr/>
        </p:nvSpPr>
        <p:spPr>
          <a:xfrm>
            <a:off x="507594" y="6007276"/>
            <a:ext cx="5771849" cy="446276"/>
          </a:xfrm>
          <a:prstGeom prst="rect">
            <a:avLst/>
          </a:prstGeom>
          <a:solidFill>
            <a:schemeClr val="bg1"/>
          </a:solidFill>
          <a:ln w="50800">
            <a:solidFill>
              <a:srgbClr val="83141D"/>
            </a:solidFill>
          </a:ln>
        </p:spPr>
        <p:txBody>
          <a:bodyPr wrap="square" rtlCol="0">
            <a:spAutoFit/>
          </a:bodyPr>
          <a:lstStyle/>
          <a:p>
            <a:pPr lvl="1"/>
            <a:r>
              <a:rPr lang="en-US" b="1" dirty="0">
                <a:solidFill>
                  <a:srgbClr val="F2F2F2"/>
                </a:solidFill>
                <a:hlinkClick r:id="rId3"/>
              </a:rPr>
              <a:t>https://www.crest.iu.edu/projects/conceptcpp</a:t>
            </a:r>
            <a:r>
              <a:rPr lang="en-US" b="1" dirty="0" smtClean="0">
                <a:solidFill>
                  <a:srgbClr val="F2F2F2"/>
                </a:solidFill>
                <a:hlinkClick r:id="rId3"/>
              </a:rPr>
              <a:t>/</a:t>
            </a:r>
            <a:endParaRPr lang="en-US" b="1" dirty="0" smtClean="0">
              <a:solidFill>
                <a:srgbClr val="F2F2F2"/>
              </a:solidFill>
            </a:endParaRPr>
          </a:p>
          <a:p>
            <a:pPr lvl="1"/>
            <a:endParaRPr lang="en-US" sz="500" b="1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19405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0"/>
                            </p:stCondLst>
                            <p:childTnLst>
                              <p:par>
                                <p:cTn id="13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0"/>
                            </p:stCondLst>
                            <p:childTnLst>
                              <p:par>
                                <p:cTn id="17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0"/>
                                        <p:tgtEl>
                                          <p:spTgt spid="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Concept-based overloading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6753" y="1047926"/>
            <a:ext cx="8229600" cy="4525963"/>
          </a:xfrm>
        </p:spPr>
        <p:txBody>
          <a:bodyPr/>
          <a:lstStyle/>
          <a:p>
            <a:r>
              <a:rPr lang="en-US" sz="2300" dirty="0" smtClean="0"/>
              <a:t>Function Overloading:</a:t>
            </a:r>
          </a:p>
          <a:p>
            <a:pPr lvl="1"/>
            <a:r>
              <a:rPr lang="en-US" sz="2000" dirty="0" smtClean="0"/>
              <a:t>Partial order on functions</a:t>
            </a:r>
          </a:p>
          <a:p>
            <a:pPr lvl="1"/>
            <a:r>
              <a:rPr lang="en-US" sz="2000" dirty="0" smtClean="0"/>
              <a:t>Select </a:t>
            </a:r>
            <a:r>
              <a:rPr lang="en-US" sz="2000" b="1" dirty="0" smtClean="0"/>
              <a:t>most specialized </a:t>
            </a:r>
            <a:r>
              <a:rPr lang="en-US" sz="2000" dirty="0" smtClean="0"/>
              <a:t>function</a:t>
            </a:r>
          </a:p>
          <a:p>
            <a:pPr marL="274638" lvl="1" indent="0">
              <a:buNone/>
            </a:pPr>
            <a:endParaRPr lang="en-US" sz="1000" dirty="0" smtClean="0"/>
          </a:p>
          <a:p>
            <a:r>
              <a:rPr lang="en-US" sz="2300" dirty="0" smtClean="0"/>
              <a:t>Concept-based Overloading:</a:t>
            </a:r>
          </a:p>
          <a:p>
            <a:pPr lvl="1"/>
            <a:r>
              <a:rPr lang="en-US" sz="2000" dirty="0" smtClean="0"/>
              <a:t>Constraints resolve ambiguities</a:t>
            </a:r>
          </a:p>
          <a:p>
            <a:pPr lvl="1"/>
            <a:r>
              <a:rPr lang="en-US" sz="2000" dirty="0" smtClean="0"/>
              <a:t>Select </a:t>
            </a:r>
            <a:r>
              <a:rPr lang="en-US" sz="2000" b="1" dirty="0" smtClean="0"/>
              <a:t>most constrained</a:t>
            </a:r>
            <a:r>
              <a:rPr lang="en-US" sz="2000" dirty="0" smtClean="0"/>
              <a:t> as well</a:t>
            </a:r>
          </a:p>
          <a:p>
            <a:pPr marL="274638" lvl="1" indent="0">
              <a:buNone/>
            </a:pPr>
            <a:endParaRPr lang="en-US" sz="1000" dirty="0" smtClean="0"/>
          </a:p>
          <a:p>
            <a:r>
              <a:rPr lang="en-US" sz="2300" b="1" dirty="0" smtClean="0">
                <a:solidFill>
                  <a:srgbClr val="000090"/>
                </a:solidFill>
              </a:rPr>
              <a:t>Question:</a:t>
            </a:r>
          </a:p>
          <a:p>
            <a:pPr marL="274638" lvl="1" indent="0">
              <a:buNone/>
            </a:pPr>
            <a:r>
              <a:rPr lang="en-US" sz="2000" dirty="0" smtClean="0"/>
              <a:t>Given functions A and B, when: </a:t>
            </a:r>
          </a:p>
          <a:p>
            <a:pPr lvl="1"/>
            <a:r>
              <a:rPr lang="en-US" sz="2000" b="1" dirty="0" smtClean="0"/>
              <a:t>A</a:t>
            </a:r>
            <a:r>
              <a:rPr lang="en-US" sz="2000" dirty="0" smtClean="0"/>
              <a:t> is</a:t>
            </a:r>
            <a:r>
              <a:rPr lang="en-US" sz="2000" b="1" dirty="0" smtClean="0"/>
              <a:t> more constrained</a:t>
            </a:r>
            <a:r>
              <a:rPr lang="en-US" sz="2000" dirty="0" smtClean="0"/>
              <a:t> than </a:t>
            </a:r>
            <a:r>
              <a:rPr lang="en-US" sz="2000" b="1" dirty="0" smtClean="0"/>
              <a:t>B</a:t>
            </a:r>
            <a:r>
              <a:rPr lang="en-US" sz="2000" dirty="0" smtClean="0"/>
              <a:t>, and</a:t>
            </a:r>
          </a:p>
          <a:p>
            <a:pPr lvl="1"/>
            <a:r>
              <a:rPr lang="en-US" sz="2000" b="1" dirty="0" smtClean="0"/>
              <a:t>B</a:t>
            </a:r>
            <a:r>
              <a:rPr lang="en-US" sz="2000" dirty="0" smtClean="0"/>
              <a:t> is </a:t>
            </a:r>
            <a:r>
              <a:rPr lang="en-US" sz="2000" b="1" dirty="0" smtClean="0"/>
              <a:t>more specialized</a:t>
            </a:r>
            <a:r>
              <a:rPr lang="en-US" sz="2000" dirty="0" smtClean="0"/>
              <a:t> than </a:t>
            </a:r>
            <a:r>
              <a:rPr lang="en-US" sz="2000" b="1" dirty="0" smtClean="0"/>
              <a:t>A</a:t>
            </a:r>
          </a:p>
          <a:p>
            <a:pPr lvl="1"/>
            <a:r>
              <a:rPr lang="en-US" sz="2000" b="1" dirty="0" smtClean="0">
                <a:solidFill>
                  <a:srgbClr val="008100"/>
                </a:solidFill>
              </a:rPr>
              <a:t>Select which one?</a:t>
            </a:r>
            <a:endParaRPr lang="en-US" sz="2000" b="1" dirty="0">
              <a:solidFill>
                <a:srgbClr val="008100"/>
              </a:solidFill>
            </a:endParaRPr>
          </a:p>
        </p:txBody>
      </p:sp>
      <p:sp>
        <p:nvSpPr>
          <p:cNvPr id="6" name="Left Arrow Callout 5"/>
          <p:cNvSpPr/>
          <p:nvPr/>
        </p:nvSpPr>
        <p:spPr>
          <a:xfrm>
            <a:off x="4419600" y="762000"/>
            <a:ext cx="4724400" cy="2590800"/>
          </a:xfrm>
          <a:prstGeom prst="leftArrowCallout">
            <a:avLst>
              <a:gd name="adj1" fmla="val 8041"/>
              <a:gd name="adj2" fmla="val 9058"/>
              <a:gd name="adj3" fmla="val 8444"/>
              <a:gd name="adj4" fmla="val 91665"/>
            </a:avLst>
          </a:prstGeom>
          <a:solidFill>
            <a:srgbClr val="E7FFE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>
                <a:solidFill>
                  <a:schemeClr val="tx1"/>
                </a:solidFill>
                <a:latin typeface="Courier New"/>
                <a:cs typeface="Courier New"/>
              </a:rPr>
              <a:t>//#1</a:t>
            </a:r>
          </a:p>
          <a:p>
            <a:r>
              <a:rPr lang="en-US" sz="1600" dirty="0">
                <a:solidFill>
                  <a:schemeClr val="tx1"/>
                </a:solidFill>
                <a:latin typeface="Courier New"/>
                <a:cs typeface="Courier New"/>
              </a:rPr>
              <a:t>template &lt;class </a:t>
            </a:r>
            <a:r>
              <a:rPr lang="en-US" sz="1600" dirty="0" smtClean="0">
                <a:solidFill>
                  <a:schemeClr val="tx1"/>
                </a:solidFill>
                <a:latin typeface="Courier New"/>
                <a:cs typeface="Courier New"/>
              </a:rPr>
              <a:t>FI&gt; </a:t>
            </a:r>
            <a:endParaRPr lang="en-US" sz="1600" dirty="0">
              <a:solidFill>
                <a:schemeClr val="tx1"/>
              </a:solidFill>
              <a:latin typeface="Courier New"/>
              <a:cs typeface="Courier New"/>
            </a:endParaRPr>
          </a:p>
          <a:p>
            <a:r>
              <a:rPr lang="en-US" sz="1600" dirty="0" smtClean="0">
                <a:solidFill>
                  <a:schemeClr val="tx1"/>
                </a:solidFill>
                <a:latin typeface="Courier New"/>
                <a:cs typeface="Courier New"/>
              </a:rPr>
              <a:t>FI </a:t>
            </a:r>
            <a:r>
              <a:rPr lang="en-US" sz="1600" dirty="0">
                <a:solidFill>
                  <a:schemeClr val="tx1"/>
                </a:solidFill>
                <a:latin typeface="Courier New"/>
                <a:cs typeface="Courier New"/>
              </a:rPr>
              <a:t>min_element</a:t>
            </a:r>
            <a:r>
              <a:rPr lang="en-US" sz="1600" dirty="0" smtClean="0">
                <a:solidFill>
                  <a:schemeClr val="tx1"/>
                </a:solidFill>
                <a:latin typeface="Courier New"/>
                <a:cs typeface="Courier New"/>
              </a:rPr>
              <a:t>(FI </a:t>
            </a:r>
            <a:r>
              <a:rPr lang="en-US" sz="1600" dirty="0">
                <a:solidFill>
                  <a:schemeClr val="tx1"/>
                </a:solidFill>
                <a:latin typeface="Courier New"/>
                <a:cs typeface="Courier New"/>
              </a:rPr>
              <a:t>first</a:t>
            </a:r>
            <a:r>
              <a:rPr lang="en-US" sz="1600" dirty="0" smtClean="0">
                <a:solidFill>
                  <a:schemeClr val="tx1"/>
                </a:solidFill>
                <a:latin typeface="Courier New"/>
                <a:cs typeface="Courier New"/>
              </a:rPr>
              <a:t>, FI </a:t>
            </a:r>
            <a:r>
              <a:rPr lang="en-US" sz="1600" dirty="0">
                <a:solidFill>
                  <a:schemeClr val="tx1"/>
                </a:solidFill>
                <a:latin typeface="Courier New"/>
                <a:cs typeface="Courier New"/>
              </a:rPr>
              <a:t>last)</a:t>
            </a:r>
            <a:r>
              <a:rPr lang="en-US" sz="1600" dirty="0" smtClean="0">
                <a:solidFill>
                  <a:schemeClr val="tx1"/>
                </a:solidFill>
                <a:latin typeface="Courier New"/>
                <a:cs typeface="Courier New"/>
              </a:rPr>
              <a:t>;</a:t>
            </a:r>
            <a:endParaRPr lang="en-US" sz="1600" dirty="0">
              <a:solidFill>
                <a:schemeClr val="tx1"/>
              </a:solidFill>
              <a:latin typeface="Courier New"/>
              <a:cs typeface="Courier New"/>
            </a:endParaRPr>
          </a:p>
          <a:p>
            <a:endParaRPr lang="en-US" sz="800" dirty="0" smtClean="0">
              <a:solidFill>
                <a:schemeClr val="tx1"/>
              </a:solidFill>
              <a:latin typeface="Courier New"/>
              <a:cs typeface="Courier New"/>
            </a:endParaRPr>
          </a:p>
          <a:p>
            <a:r>
              <a:rPr lang="en-US" sz="1600" b="1" dirty="0" smtClean="0">
                <a:solidFill>
                  <a:schemeClr val="tx1"/>
                </a:solidFill>
                <a:latin typeface="Courier New"/>
                <a:cs typeface="Courier New"/>
              </a:rPr>
              <a:t>/</a:t>
            </a:r>
            <a:r>
              <a:rPr lang="en-US" sz="1600" b="1" dirty="0">
                <a:solidFill>
                  <a:schemeClr val="tx1"/>
                </a:solidFill>
                <a:latin typeface="Courier New"/>
                <a:cs typeface="Courier New"/>
              </a:rPr>
              <a:t>/#2</a:t>
            </a:r>
          </a:p>
          <a:p>
            <a:r>
              <a:rPr lang="en-US" sz="1600" dirty="0">
                <a:solidFill>
                  <a:schemeClr val="tx1"/>
                </a:solidFill>
                <a:latin typeface="Courier New"/>
                <a:cs typeface="Courier New"/>
              </a:rPr>
              <a:t>template &lt;class T&gt;</a:t>
            </a:r>
          </a:p>
          <a:p>
            <a:r>
              <a:rPr lang="en-US" sz="1600" dirty="0">
                <a:solidFill>
                  <a:schemeClr val="tx1"/>
                </a:solidFill>
                <a:latin typeface="Courier New"/>
                <a:cs typeface="Courier New"/>
              </a:rPr>
              <a:t>T* min_element(T* first, T* last);</a:t>
            </a:r>
          </a:p>
          <a:p>
            <a:endParaRPr lang="en-US" sz="800" dirty="0">
              <a:solidFill>
                <a:schemeClr val="tx1"/>
              </a:solidFill>
              <a:latin typeface="Courier New"/>
              <a:cs typeface="Courier New"/>
            </a:endParaRPr>
          </a:p>
          <a:p>
            <a:r>
              <a:rPr lang="en-US" sz="1600" b="1" dirty="0">
                <a:solidFill>
                  <a:schemeClr val="tx1"/>
                </a:solidFill>
                <a:latin typeface="Courier New"/>
                <a:cs typeface="Courier New"/>
              </a:rPr>
              <a:t>//Instantiation chooses #2</a:t>
            </a:r>
          </a:p>
          <a:p>
            <a:r>
              <a:rPr lang="en-US" sz="1600" dirty="0">
                <a:solidFill>
                  <a:schemeClr val="tx1"/>
                </a:solidFill>
                <a:latin typeface="Courier New"/>
                <a:cs typeface="Courier New"/>
              </a:rPr>
              <a:t>int *p1, *p2;</a:t>
            </a:r>
          </a:p>
          <a:p>
            <a:r>
              <a:rPr lang="en-US" sz="1600" dirty="0">
                <a:solidFill>
                  <a:schemeClr val="tx1"/>
                </a:solidFill>
                <a:latin typeface="Courier New"/>
                <a:cs typeface="Courier New"/>
              </a:rPr>
              <a:t>int* p = min_element(p1, p2); </a:t>
            </a:r>
          </a:p>
        </p:txBody>
      </p:sp>
      <p:sp>
        <p:nvSpPr>
          <p:cNvPr id="7" name="Left Arrow Callout 6"/>
          <p:cNvSpPr/>
          <p:nvPr/>
        </p:nvSpPr>
        <p:spPr>
          <a:xfrm>
            <a:off x="4264874" y="1066800"/>
            <a:ext cx="4876800" cy="4724400"/>
          </a:xfrm>
          <a:prstGeom prst="leftArrowCallout">
            <a:avLst>
              <a:gd name="adj1" fmla="val 4648"/>
              <a:gd name="adj2" fmla="val 4952"/>
              <a:gd name="adj3" fmla="val 8444"/>
              <a:gd name="adj4" fmla="val 89348"/>
            </a:avLst>
          </a:prstGeom>
          <a:solidFill>
            <a:srgbClr val="E7FFE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>
                <a:solidFill>
                  <a:schemeClr val="tx1"/>
                </a:solidFill>
                <a:latin typeface="Courier New"/>
                <a:cs typeface="Courier New"/>
              </a:rPr>
              <a:t>//#1</a:t>
            </a:r>
          </a:p>
          <a:p>
            <a:r>
              <a:rPr lang="en-US" sz="1600" dirty="0">
                <a:solidFill>
                  <a:schemeClr val="tx1"/>
                </a:solidFill>
                <a:latin typeface="Courier New"/>
                <a:cs typeface="Courier New"/>
              </a:rPr>
              <a:t>template &lt;class FI&gt; </a:t>
            </a:r>
          </a:p>
          <a:p>
            <a:r>
              <a:rPr lang="en-US" sz="1600" dirty="0">
                <a:solidFill>
                  <a:schemeClr val="tx1"/>
                </a:solidFill>
                <a:latin typeface="Courier New"/>
                <a:cs typeface="Courier New"/>
              </a:rPr>
              <a:t>FI min_element(FI first, FI last);</a:t>
            </a:r>
          </a:p>
          <a:p>
            <a:endParaRPr lang="en-US" sz="800" b="1" dirty="0" smtClean="0">
              <a:solidFill>
                <a:schemeClr val="tx1"/>
              </a:solidFill>
              <a:latin typeface="Courier New"/>
              <a:cs typeface="Courier New"/>
            </a:endParaRPr>
          </a:p>
          <a:p>
            <a:r>
              <a:rPr lang="en-US" sz="1600" b="1" dirty="0" smtClean="0">
                <a:solidFill>
                  <a:schemeClr val="tx1"/>
                </a:solidFill>
                <a:latin typeface="Courier New"/>
                <a:cs typeface="Courier New"/>
              </a:rPr>
              <a:t>/</a:t>
            </a:r>
            <a:r>
              <a:rPr lang="en-US" sz="1600" b="1" dirty="0">
                <a:solidFill>
                  <a:schemeClr val="tx1"/>
                </a:solidFill>
                <a:latin typeface="Courier New"/>
                <a:cs typeface="Courier New"/>
              </a:rPr>
              <a:t>/</a:t>
            </a:r>
            <a:r>
              <a:rPr lang="en-US" sz="1600" b="1" dirty="0" smtClean="0">
                <a:solidFill>
                  <a:schemeClr val="tx1"/>
                </a:solidFill>
                <a:latin typeface="Courier New"/>
                <a:cs typeface="Courier New"/>
              </a:rPr>
              <a:t>#2</a:t>
            </a:r>
            <a:endParaRPr lang="en-US" sz="1600" b="1" dirty="0">
              <a:solidFill>
                <a:schemeClr val="tx1"/>
              </a:solidFill>
              <a:latin typeface="Courier New"/>
              <a:cs typeface="Courier New"/>
            </a:endParaRPr>
          </a:p>
          <a:p>
            <a:r>
              <a:rPr lang="en-US" sz="1600" dirty="0">
                <a:solidFill>
                  <a:schemeClr val="tx1"/>
                </a:solidFill>
                <a:latin typeface="Courier New"/>
                <a:cs typeface="Courier New"/>
              </a:rPr>
              <a:t>template &lt;class </a:t>
            </a:r>
            <a:r>
              <a:rPr lang="en-US" sz="1600" dirty="0" smtClean="0">
                <a:solidFill>
                  <a:schemeClr val="tx1"/>
                </a:solidFill>
                <a:latin typeface="Courier New"/>
                <a:cs typeface="Courier New"/>
              </a:rPr>
              <a:t>FI&gt;</a:t>
            </a:r>
          </a:p>
          <a:p>
            <a:r>
              <a:rPr lang="en-US" sz="1600" dirty="0" smtClean="0">
                <a:solidFill>
                  <a:schemeClr val="tx1"/>
                </a:solidFill>
                <a:latin typeface="Courier New"/>
                <a:cs typeface="Courier New"/>
              </a:rPr>
              <a:t>requires </a:t>
            </a:r>
            <a:r>
              <a:rPr lang="en-US" sz="1600" b="1" dirty="0" smtClean="0">
                <a:solidFill>
                  <a:schemeClr val="tx1"/>
                </a:solidFill>
                <a:latin typeface="Courier New"/>
                <a:cs typeface="Courier New"/>
              </a:rPr>
              <a:t>ForwardIterator&lt;FI&gt; </a:t>
            </a:r>
            <a:endParaRPr lang="en-US" sz="1600" b="1" dirty="0">
              <a:solidFill>
                <a:schemeClr val="tx1"/>
              </a:solidFill>
              <a:latin typeface="Courier New"/>
              <a:cs typeface="Courier New"/>
            </a:endParaRPr>
          </a:p>
          <a:p>
            <a:r>
              <a:rPr lang="en-US" sz="1600" dirty="0" smtClean="0">
                <a:solidFill>
                  <a:schemeClr val="tx1"/>
                </a:solidFill>
                <a:latin typeface="Courier New"/>
                <a:cs typeface="Courier New"/>
              </a:rPr>
              <a:t>FI min_element(FI </a:t>
            </a:r>
            <a:r>
              <a:rPr lang="en-US" sz="1600" dirty="0">
                <a:solidFill>
                  <a:schemeClr val="tx1"/>
                </a:solidFill>
                <a:latin typeface="Courier New"/>
                <a:cs typeface="Courier New"/>
              </a:rPr>
              <a:t>first</a:t>
            </a:r>
            <a:r>
              <a:rPr lang="en-US" sz="1600" dirty="0" smtClean="0">
                <a:solidFill>
                  <a:schemeClr val="tx1"/>
                </a:solidFill>
                <a:latin typeface="Courier New"/>
                <a:cs typeface="Courier New"/>
              </a:rPr>
              <a:t>, FI </a:t>
            </a:r>
            <a:r>
              <a:rPr lang="en-US" sz="1600" dirty="0">
                <a:solidFill>
                  <a:schemeClr val="tx1"/>
                </a:solidFill>
                <a:latin typeface="Courier New"/>
                <a:cs typeface="Courier New"/>
              </a:rPr>
              <a:t>last)</a:t>
            </a:r>
            <a:r>
              <a:rPr lang="en-US" sz="1600" dirty="0" smtClean="0">
                <a:solidFill>
                  <a:schemeClr val="tx1"/>
                </a:solidFill>
                <a:latin typeface="Courier New"/>
                <a:cs typeface="Courier New"/>
              </a:rPr>
              <a:t>;</a:t>
            </a:r>
            <a:endParaRPr lang="en-US" sz="1600" dirty="0">
              <a:solidFill>
                <a:schemeClr val="tx1"/>
              </a:solidFill>
              <a:latin typeface="Courier New"/>
              <a:cs typeface="Courier New"/>
            </a:endParaRPr>
          </a:p>
          <a:p>
            <a:endParaRPr lang="en-US" sz="800" dirty="0" smtClean="0">
              <a:solidFill>
                <a:schemeClr val="tx1"/>
              </a:solidFill>
              <a:latin typeface="Courier New"/>
              <a:cs typeface="Courier New"/>
            </a:endParaRPr>
          </a:p>
          <a:p>
            <a:r>
              <a:rPr lang="en-US" sz="1600" b="1" dirty="0" smtClean="0">
                <a:solidFill>
                  <a:schemeClr val="tx1"/>
                </a:solidFill>
                <a:latin typeface="Courier New"/>
                <a:cs typeface="Courier New"/>
              </a:rPr>
              <a:t>/</a:t>
            </a:r>
            <a:r>
              <a:rPr lang="en-US" sz="1600" b="1" dirty="0">
                <a:solidFill>
                  <a:schemeClr val="tx1"/>
                </a:solidFill>
                <a:latin typeface="Courier New"/>
                <a:cs typeface="Courier New"/>
              </a:rPr>
              <a:t>/</a:t>
            </a:r>
            <a:r>
              <a:rPr lang="en-US" sz="1600" b="1" dirty="0" smtClean="0">
                <a:solidFill>
                  <a:schemeClr val="tx1"/>
                </a:solidFill>
                <a:latin typeface="Courier New"/>
                <a:cs typeface="Courier New"/>
              </a:rPr>
              <a:t>#3</a:t>
            </a:r>
            <a:endParaRPr lang="en-US" sz="1600" b="1" dirty="0">
              <a:solidFill>
                <a:schemeClr val="tx1"/>
              </a:solidFill>
              <a:latin typeface="Courier New"/>
              <a:cs typeface="Courier New"/>
            </a:endParaRPr>
          </a:p>
          <a:p>
            <a:r>
              <a:rPr lang="en-US" sz="1600" dirty="0">
                <a:solidFill>
                  <a:schemeClr val="tx1"/>
                </a:solidFill>
                <a:latin typeface="Courier New"/>
                <a:cs typeface="Courier New"/>
              </a:rPr>
              <a:t>template &lt;class </a:t>
            </a:r>
            <a:r>
              <a:rPr lang="en-US" sz="1600" dirty="0" smtClean="0">
                <a:solidFill>
                  <a:schemeClr val="tx1"/>
                </a:solidFill>
                <a:latin typeface="Courier New"/>
                <a:cs typeface="Courier New"/>
              </a:rPr>
              <a:t>RI&gt;</a:t>
            </a:r>
          </a:p>
          <a:p>
            <a:r>
              <a:rPr lang="en-US" sz="1600" dirty="0" smtClean="0">
                <a:solidFill>
                  <a:schemeClr val="tx1"/>
                </a:solidFill>
                <a:latin typeface="Courier New"/>
                <a:cs typeface="Courier New"/>
              </a:rPr>
              <a:t>requires </a:t>
            </a:r>
            <a:r>
              <a:rPr lang="en-US" sz="1600" b="1" dirty="0" smtClean="0">
                <a:solidFill>
                  <a:schemeClr val="tx1"/>
                </a:solidFill>
                <a:latin typeface="Courier New"/>
                <a:cs typeface="Courier New"/>
              </a:rPr>
              <a:t>RandomAccessIterator&lt;RI</a:t>
            </a:r>
            <a:r>
              <a:rPr lang="en-US" sz="1600" b="1" dirty="0">
                <a:solidFill>
                  <a:schemeClr val="tx1"/>
                </a:solidFill>
                <a:latin typeface="Courier New"/>
                <a:cs typeface="Courier New"/>
              </a:rPr>
              <a:t>&gt; </a:t>
            </a:r>
          </a:p>
          <a:p>
            <a:r>
              <a:rPr lang="en-US" sz="1600" dirty="0" smtClean="0">
                <a:solidFill>
                  <a:schemeClr val="tx1"/>
                </a:solidFill>
                <a:latin typeface="Courier New"/>
                <a:cs typeface="Courier New"/>
              </a:rPr>
              <a:t>RI </a:t>
            </a:r>
            <a:r>
              <a:rPr lang="en-US" sz="1600" dirty="0">
                <a:solidFill>
                  <a:schemeClr val="tx1"/>
                </a:solidFill>
                <a:latin typeface="Courier New"/>
                <a:cs typeface="Courier New"/>
              </a:rPr>
              <a:t>min_element</a:t>
            </a:r>
            <a:r>
              <a:rPr lang="en-US" sz="1600" dirty="0" smtClean="0">
                <a:solidFill>
                  <a:schemeClr val="tx1"/>
                </a:solidFill>
                <a:latin typeface="Courier New"/>
                <a:cs typeface="Courier New"/>
              </a:rPr>
              <a:t>(RI </a:t>
            </a:r>
            <a:r>
              <a:rPr lang="en-US" sz="1600" dirty="0">
                <a:solidFill>
                  <a:schemeClr val="tx1"/>
                </a:solidFill>
                <a:latin typeface="Courier New"/>
                <a:cs typeface="Courier New"/>
              </a:rPr>
              <a:t>first, </a:t>
            </a:r>
            <a:r>
              <a:rPr lang="en-US" sz="1600" dirty="0" smtClean="0">
                <a:solidFill>
                  <a:schemeClr val="tx1"/>
                </a:solidFill>
                <a:latin typeface="Courier New"/>
                <a:cs typeface="Courier New"/>
              </a:rPr>
              <a:t>RI </a:t>
            </a:r>
            <a:r>
              <a:rPr lang="en-US" sz="1600" dirty="0">
                <a:solidFill>
                  <a:schemeClr val="tx1"/>
                </a:solidFill>
                <a:latin typeface="Courier New"/>
                <a:cs typeface="Courier New"/>
              </a:rPr>
              <a:t>last);</a:t>
            </a:r>
          </a:p>
          <a:p>
            <a:endParaRPr lang="en-US" sz="800" dirty="0">
              <a:solidFill>
                <a:schemeClr val="tx1"/>
              </a:solidFill>
              <a:latin typeface="Courier New"/>
              <a:cs typeface="Courier New"/>
            </a:endParaRPr>
          </a:p>
          <a:p>
            <a:r>
              <a:rPr lang="en-US" sz="1600" dirty="0" smtClean="0">
                <a:solidFill>
                  <a:schemeClr val="tx1"/>
                </a:solidFill>
                <a:latin typeface="Courier New"/>
                <a:cs typeface="Courier New"/>
              </a:rPr>
              <a:t>concept_map</a:t>
            </a:r>
            <a:r>
              <a:rPr lang="en-US" sz="1600" dirty="0">
                <a:solidFill>
                  <a:schemeClr val="tx1"/>
                </a:solidFill>
                <a:latin typeface="Courier New"/>
                <a:cs typeface="Courier New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Courier New"/>
                <a:cs typeface="Courier New"/>
              </a:rPr>
              <a:t>ForwardIterator&lt;int*&gt;;</a:t>
            </a:r>
          </a:p>
          <a:p>
            <a:r>
              <a:rPr lang="en-US" sz="1600" dirty="0">
                <a:solidFill>
                  <a:schemeClr val="tx1"/>
                </a:solidFill>
                <a:latin typeface="Courier New"/>
                <a:cs typeface="Courier New"/>
              </a:rPr>
              <a:t>concept_map </a:t>
            </a:r>
            <a:r>
              <a:rPr lang="en-US" sz="1600" dirty="0" smtClean="0">
                <a:solidFill>
                  <a:schemeClr val="tx1"/>
                </a:solidFill>
                <a:latin typeface="Courier New"/>
                <a:cs typeface="Courier New"/>
              </a:rPr>
              <a:t>RandomAccessIterator</a:t>
            </a:r>
            <a:r>
              <a:rPr lang="en-US" sz="1600" dirty="0">
                <a:solidFill>
                  <a:schemeClr val="tx1"/>
                </a:solidFill>
                <a:latin typeface="Courier New"/>
                <a:cs typeface="Courier New"/>
              </a:rPr>
              <a:t>&lt;int*&gt;</a:t>
            </a:r>
            <a:r>
              <a:rPr lang="en-US" sz="1600" dirty="0" smtClean="0">
                <a:solidFill>
                  <a:schemeClr val="tx1"/>
                </a:solidFill>
                <a:latin typeface="Courier New"/>
                <a:cs typeface="Courier New"/>
              </a:rPr>
              <a:t>;</a:t>
            </a:r>
          </a:p>
          <a:p>
            <a:endParaRPr lang="en-US" sz="800" dirty="0">
              <a:solidFill>
                <a:schemeClr val="tx1"/>
              </a:solidFill>
              <a:latin typeface="Courier New"/>
              <a:cs typeface="Courier New"/>
            </a:endParaRPr>
          </a:p>
          <a:p>
            <a:r>
              <a:rPr lang="en-US" sz="1600" b="1" dirty="0" smtClean="0">
                <a:solidFill>
                  <a:schemeClr val="tx1"/>
                </a:solidFill>
                <a:latin typeface="Courier New"/>
                <a:cs typeface="Courier New"/>
              </a:rPr>
              <a:t>/</a:t>
            </a:r>
            <a:r>
              <a:rPr lang="en-US" sz="1600" b="1" dirty="0">
                <a:solidFill>
                  <a:schemeClr val="tx1"/>
                </a:solidFill>
                <a:latin typeface="Courier New"/>
                <a:cs typeface="Courier New"/>
              </a:rPr>
              <a:t>/Instantiation chooses </a:t>
            </a:r>
            <a:r>
              <a:rPr lang="en-US" sz="1600" b="1" dirty="0" smtClean="0">
                <a:solidFill>
                  <a:schemeClr val="tx1"/>
                </a:solidFill>
                <a:latin typeface="Courier New"/>
                <a:cs typeface="Courier New"/>
              </a:rPr>
              <a:t>#3</a:t>
            </a:r>
            <a:endParaRPr lang="en-US" sz="1600" b="1" dirty="0">
              <a:solidFill>
                <a:schemeClr val="tx1"/>
              </a:solidFill>
              <a:latin typeface="Courier New"/>
              <a:cs typeface="Courier New"/>
            </a:endParaRPr>
          </a:p>
          <a:p>
            <a:r>
              <a:rPr lang="en-US" sz="1600" dirty="0">
                <a:solidFill>
                  <a:schemeClr val="tx1"/>
                </a:solidFill>
                <a:latin typeface="Courier New"/>
                <a:cs typeface="Courier New"/>
              </a:rPr>
              <a:t>int *p1, *p2;</a:t>
            </a:r>
          </a:p>
          <a:p>
            <a:r>
              <a:rPr lang="en-US" sz="1600" dirty="0">
                <a:solidFill>
                  <a:schemeClr val="tx1"/>
                </a:solidFill>
                <a:latin typeface="Courier New"/>
                <a:cs typeface="Courier New"/>
              </a:rPr>
              <a:t>int* p = min_element(p1, p2); </a:t>
            </a:r>
          </a:p>
        </p:txBody>
      </p:sp>
      <p:sp>
        <p:nvSpPr>
          <p:cNvPr id="10" name="Left Arrow Callout 9"/>
          <p:cNvSpPr/>
          <p:nvPr/>
        </p:nvSpPr>
        <p:spPr>
          <a:xfrm>
            <a:off x="4419600" y="2880360"/>
            <a:ext cx="4700472" cy="3276600"/>
          </a:xfrm>
          <a:prstGeom prst="leftArrowCallout">
            <a:avLst>
              <a:gd name="adj1" fmla="val 5500"/>
              <a:gd name="adj2" fmla="val 7934"/>
              <a:gd name="adj3" fmla="val 8444"/>
              <a:gd name="adj4" fmla="val 92548"/>
            </a:avLst>
          </a:prstGeom>
          <a:solidFill>
            <a:srgbClr val="E7FFE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 smtClean="0">
                <a:solidFill>
                  <a:schemeClr val="tx1"/>
                </a:solidFill>
                <a:latin typeface="Courier New"/>
                <a:cs typeface="Courier New"/>
              </a:rPr>
              <a:t>/</a:t>
            </a:r>
            <a:r>
              <a:rPr lang="en-US" sz="1600" b="1" dirty="0">
                <a:solidFill>
                  <a:schemeClr val="tx1"/>
                </a:solidFill>
                <a:latin typeface="Courier New"/>
                <a:cs typeface="Courier New"/>
              </a:rPr>
              <a:t>/#B</a:t>
            </a:r>
          </a:p>
          <a:p>
            <a:r>
              <a:rPr lang="en-US" sz="1600" dirty="0">
                <a:solidFill>
                  <a:schemeClr val="tx1"/>
                </a:solidFill>
                <a:latin typeface="Courier New"/>
                <a:cs typeface="Courier New"/>
              </a:rPr>
              <a:t>template &lt;class T&gt;</a:t>
            </a:r>
          </a:p>
          <a:p>
            <a:r>
              <a:rPr lang="en-US" sz="1600" dirty="0">
                <a:solidFill>
                  <a:schemeClr val="tx1"/>
                </a:solidFill>
                <a:latin typeface="Courier New"/>
                <a:cs typeface="Courier New"/>
              </a:rPr>
              <a:t>T* min_element(T* first, T* last);</a:t>
            </a:r>
          </a:p>
          <a:p>
            <a:endParaRPr lang="en-US" sz="800" dirty="0">
              <a:solidFill>
                <a:schemeClr val="tx1"/>
              </a:solidFill>
              <a:latin typeface="Courier New"/>
              <a:cs typeface="Courier New"/>
            </a:endParaRPr>
          </a:p>
          <a:p>
            <a:r>
              <a:rPr lang="en-US" sz="1600" b="1" dirty="0">
                <a:solidFill>
                  <a:schemeClr val="tx1"/>
                </a:solidFill>
                <a:latin typeface="Courier New"/>
                <a:cs typeface="Courier New"/>
              </a:rPr>
              <a:t>//#A</a:t>
            </a:r>
          </a:p>
          <a:p>
            <a:r>
              <a:rPr lang="en-US" sz="1600" dirty="0">
                <a:solidFill>
                  <a:schemeClr val="tx1"/>
                </a:solidFill>
                <a:latin typeface="Courier New"/>
                <a:cs typeface="Courier New"/>
              </a:rPr>
              <a:t>template &lt;class FI&gt;</a:t>
            </a:r>
          </a:p>
          <a:p>
            <a:r>
              <a:rPr lang="en-US" sz="1600" dirty="0" smtClean="0">
                <a:solidFill>
                  <a:schemeClr val="tx1"/>
                </a:solidFill>
                <a:latin typeface="Courier New"/>
                <a:cs typeface="Courier New"/>
              </a:rPr>
              <a:t>requires </a:t>
            </a:r>
            <a:r>
              <a:rPr lang="en-US" sz="1600" b="1" dirty="0">
                <a:solidFill>
                  <a:schemeClr val="tx1"/>
                </a:solidFill>
                <a:latin typeface="Courier New"/>
                <a:cs typeface="Courier New"/>
              </a:rPr>
              <a:t>ForwardIterator&lt;FI&gt; </a:t>
            </a:r>
          </a:p>
          <a:p>
            <a:r>
              <a:rPr lang="en-US" sz="1600" dirty="0">
                <a:solidFill>
                  <a:schemeClr val="tx1"/>
                </a:solidFill>
                <a:latin typeface="Courier New"/>
                <a:cs typeface="Courier New"/>
              </a:rPr>
              <a:t>FI min_element(FI first, FI last);</a:t>
            </a:r>
          </a:p>
          <a:p>
            <a:endParaRPr lang="en-US" sz="800" dirty="0">
              <a:solidFill>
                <a:schemeClr val="tx1"/>
              </a:solidFill>
              <a:latin typeface="Courier New"/>
              <a:cs typeface="Courier New"/>
            </a:endParaRPr>
          </a:p>
          <a:p>
            <a:r>
              <a:rPr lang="en-US" sz="1600" dirty="0">
                <a:solidFill>
                  <a:schemeClr val="tx1"/>
                </a:solidFill>
                <a:latin typeface="Courier New"/>
                <a:cs typeface="Courier New"/>
              </a:rPr>
              <a:t>concept_map ForwardIterator&lt;int*&gt;;</a:t>
            </a:r>
          </a:p>
          <a:p>
            <a:endParaRPr lang="en-US" sz="800" dirty="0">
              <a:solidFill>
                <a:schemeClr val="tx1"/>
              </a:solidFill>
              <a:latin typeface="Courier New"/>
              <a:cs typeface="Courier New"/>
            </a:endParaRPr>
          </a:p>
          <a:p>
            <a:r>
              <a:rPr lang="en-US" sz="1600" b="1" dirty="0">
                <a:solidFill>
                  <a:schemeClr val="tx1"/>
                </a:solidFill>
                <a:latin typeface="Courier New"/>
                <a:cs typeface="Courier New"/>
              </a:rPr>
              <a:t>//Instantiation </a:t>
            </a:r>
            <a:r>
              <a:rPr lang="en-US" sz="1600" b="1" dirty="0" smtClean="0">
                <a:solidFill>
                  <a:schemeClr val="tx1"/>
                </a:solidFill>
                <a:latin typeface="Courier New"/>
                <a:cs typeface="Courier New"/>
              </a:rPr>
              <a:t>chooses ??</a:t>
            </a:r>
            <a:r>
              <a:rPr lang="en-US" sz="1600" b="1" dirty="0">
                <a:solidFill>
                  <a:schemeClr val="tx1"/>
                </a:solidFill>
                <a:latin typeface="Courier New"/>
                <a:cs typeface="Courier New"/>
              </a:rPr>
              <a:t>?</a:t>
            </a:r>
          </a:p>
          <a:p>
            <a:r>
              <a:rPr lang="en-US" sz="1600" dirty="0">
                <a:solidFill>
                  <a:schemeClr val="tx1"/>
                </a:solidFill>
                <a:latin typeface="Courier New"/>
                <a:cs typeface="Courier New"/>
              </a:rPr>
              <a:t>int *p1, *p2;</a:t>
            </a:r>
          </a:p>
          <a:p>
            <a:r>
              <a:rPr lang="en-US" sz="1600" dirty="0">
                <a:solidFill>
                  <a:schemeClr val="tx1"/>
                </a:solidFill>
                <a:latin typeface="Courier New"/>
                <a:cs typeface="Courier New"/>
              </a:rPr>
              <a:t>int* p = min_element(p1, p2); </a:t>
            </a:r>
          </a:p>
        </p:txBody>
      </p:sp>
    </p:spTree>
    <p:extLst>
      <p:ext uri="{BB962C8B-B14F-4D97-AF65-F5344CB8AC3E}">
        <p14:creationId xmlns:p14="http://schemas.microsoft.com/office/powerpoint/2010/main" val="1418513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0" grpId="0" animBg="1"/>
    </p:bld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Concept-based overloading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11666" y="1219200"/>
            <a:ext cx="8229600" cy="4525963"/>
          </a:xfrm>
        </p:spPr>
        <p:txBody>
          <a:bodyPr/>
          <a:lstStyle/>
          <a:p>
            <a:r>
              <a:rPr lang="en-US" sz="2300" b="1" dirty="0">
                <a:solidFill>
                  <a:srgbClr val="000090"/>
                </a:solidFill>
              </a:rPr>
              <a:t>Question:</a:t>
            </a:r>
          </a:p>
          <a:p>
            <a:pPr marL="274638" lvl="1" indent="0">
              <a:buNone/>
            </a:pPr>
            <a:r>
              <a:rPr lang="en-US" sz="2000" dirty="0"/>
              <a:t>Given functions A and B, when: </a:t>
            </a:r>
          </a:p>
          <a:p>
            <a:pPr lvl="1"/>
            <a:r>
              <a:rPr lang="en-US" sz="2000" b="1" dirty="0"/>
              <a:t>A</a:t>
            </a:r>
            <a:r>
              <a:rPr lang="en-US" sz="2000" dirty="0"/>
              <a:t> is</a:t>
            </a:r>
            <a:r>
              <a:rPr lang="en-US" sz="2000" b="1" dirty="0"/>
              <a:t> more constrained</a:t>
            </a:r>
            <a:r>
              <a:rPr lang="en-US" sz="2000" dirty="0"/>
              <a:t> than </a:t>
            </a:r>
            <a:r>
              <a:rPr lang="en-US" sz="2000" b="1" dirty="0"/>
              <a:t>B</a:t>
            </a:r>
            <a:r>
              <a:rPr lang="en-US" sz="2000" dirty="0"/>
              <a:t>, and</a:t>
            </a:r>
          </a:p>
          <a:p>
            <a:pPr lvl="1"/>
            <a:r>
              <a:rPr lang="en-US" sz="2000" b="1" dirty="0"/>
              <a:t>B</a:t>
            </a:r>
            <a:r>
              <a:rPr lang="en-US" sz="2000" dirty="0"/>
              <a:t> is </a:t>
            </a:r>
            <a:r>
              <a:rPr lang="en-US" sz="2000" b="1" dirty="0"/>
              <a:t>more specialized</a:t>
            </a:r>
            <a:r>
              <a:rPr lang="en-US" sz="2000" dirty="0"/>
              <a:t> than </a:t>
            </a:r>
            <a:r>
              <a:rPr lang="en-US" sz="2000" b="1" dirty="0"/>
              <a:t>A</a:t>
            </a:r>
          </a:p>
          <a:p>
            <a:pPr lvl="1"/>
            <a:r>
              <a:rPr lang="en-US" sz="2000" b="1" dirty="0">
                <a:solidFill>
                  <a:srgbClr val="008100"/>
                </a:solidFill>
              </a:rPr>
              <a:t>Select which </a:t>
            </a:r>
            <a:r>
              <a:rPr lang="en-US" sz="2000" b="1" dirty="0" smtClean="0">
                <a:solidFill>
                  <a:srgbClr val="008100"/>
                </a:solidFill>
              </a:rPr>
              <a:t>one?</a:t>
            </a:r>
          </a:p>
          <a:p>
            <a:pPr marL="274638" lvl="1" indent="0">
              <a:buNone/>
            </a:pPr>
            <a:endParaRPr lang="en-US" sz="3200" b="1" dirty="0">
              <a:solidFill>
                <a:srgbClr val="008100"/>
              </a:solidFill>
            </a:endParaRPr>
          </a:p>
          <a:p>
            <a:r>
              <a:rPr lang="en-US" sz="2300" b="1" dirty="0" smtClean="0">
                <a:solidFill>
                  <a:srgbClr val="000090"/>
                </a:solidFill>
              </a:rPr>
              <a:t>Answer:</a:t>
            </a:r>
          </a:p>
          <a:p>
            <a:pPr lvl="1"/>
            <a:r>
              <a:rPr lang="en-US" sz="2000" dirty="0" smtClean="0"/>
              <a:t>Pre-Frankfurt C++: 		</a:t>
            </a:r>
            <a:r>
              <a:rPr lang="en-US" sz="2000" b="1" dirty="0" smtClean="0"/>
              <a:t>B</a:t>
            </a:r>
          </a:p>
          <a:p>
            <a:pPr lvl="1"/>
            <a:r>
              <a:rPr lang="en-US" sz="2000" dirty="0" smtClean="0"/>
              <a:t>ConceptClang:		</a:t>
            </a:r>
            <a:r>
              <a:rPr lang="en-US" sz="2000" b="1" dirty="0" smtClean="0"/>
              <a:t>A (by default, options available)</a:t>
            </a:r>
          </a:p>
          <a:p>
            <a:pPr lvl="1"/>
            <a:r>
              <a:rPr lang="en-US" sz="2000" b="1" dirty="0" smtClean="0">
                <a:solidFill>
                  <a:srgbClr val="008000"/>
                </a:solidFill>
              </a:rPr>
              <a:t>Right answer?		Open question!</a:t>
            </a:r>
            <a:endParaRPr lang="en-US" sz="2000" b="1" dirty="0">
              <a:solidFill>
                <a:srgbClr val="008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648200" y="1219200"/>
            <a:ext cx="4343400" cy="3259464"/>
          </a:xfrm>
          <a:prstGeom prst="rect">
            <a:avLst/>
          </a:prstGeom>
          <a:solidFill>
            <a:srgbClr val="E7FFE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b="1" dirty="0">
                <a:solidFill>
                  <a:schemeClr val="tx1"/>
                </a:solidFill>
                <a:latin typeface="Courier New"/>
                <a:cs typeface="Courier New"/>
              </a:rPr>
              <a:t>//</a:t>
            </a:r>
            <a:r>
              <a:rPr lang="en-US" sz="1600" b="1" dirty="0" smtClean="0">
                <a:solidFill>
                  <a:schemeClr val="tx1"/>
                </a:solidFill>
                <a:latin typeface="Courier New"/>
                <a:cs typeface="Courier New"/>
              </a:rPr>
              <a:t>#B</a:t>
            </a:r>
            <a:endParaRPr lang="en-US" sz="1600" b="1" dirty="0">
              <a:solidFill>
                <a:schemeClr val="tx1"/>
              </a:solidFill>
              <a:latin typeface="Courier New"/>
              <a:cs typeface="Courier New"/>
            </a:endParaRPr>
          </a:p>
          <a:p>
            <a:r>
              <a:rPr lang="en-US" sz="1600" dirty="0">
                <a:solidFill>
                  <a:schemeClr val="tx1"/>
                </a:solidFill>
                <a:latin typeface="Courier New"/>
                <a:cs typeface="Courier New"/>
              </a:rPr>
              <a:t>template &lt;class T&gt;</a:t>
            </a:r>
          </a:p>
          <a:p>
            <a:r>
              <a:rPr lang="en-US" sz="1600" dirty="0">
                <a:solidFill>
                  <a:schemeClr val="tx1"/>
                </a:solidFill>
                <a:latin typeface="Courier New"/>
                <a:cs typeface="Courier New"/>
              </a:rPr>
              <a:t>T* min_element(T* first, T* last);</a:t>
            </a:r>
          </a:p>
          <a:p>
            <a:endParaRPr lang="en-US" sz="800" dirty="0">
              <a:solidFill>
                <a:schemeClr val="tx1"/>
              </a:solidFill>
              <a:latin typeface="Courier New"/>
              <a:cs typeface="Courier New"/>
            </a:endParaRPr>
          </a:p>
          <a:p>
            <a:r>
              <a:rPr lang="en-US" sz="1600" b="1" dirty="0">
                <a:solidFill>
                  <a:schemeClr val="tx1"/>
                </a:solidFill>
                <a:latin typeface="Courier New"/>
                <a:cs typeface="Courier New"/>
              </a:rPr>
              <a:t>//</a:t>
            </a:r>
            <a:r>
              <a:rPr lang="en-US" sz="1600" b="1" dirty="0" smtClean="0">
                <a:solidFill>
                  <a:schemeClr val="tx1"/>
                </a:solidFill>
                <a:latin typeface="Courier New"/>
                <a:cs typeface="Courier New"/>
              </a:rPr>
              <a:t>#A</a:t>
            </a:r>
            <a:endParaRPr lang="en-US" sz="1600" b="1" dirty="0">
              <a:solidFill>
                <a:schemeClr val="tx1"/>
              </a:solidFill>
              <a:latin typeface="Courier New"/>
              <a:cs typeface="Courier New"/>
            </a:endParaRPr>
          </a:p>
          <a:p>
            <a:r>
              <a:rPr lang="en-US" sz="1600" dirty="0">
                <a:solidFill>
                  <a:schemeClr val="tx1"/>
                </a:solidFill>
                <a:latin typeface="Courier New"/>
                <a:cs typeface="Courier New"/>
              </a:rPr>
              <a:t>template &lt;class FI&gt;</a:t>
            </a:r>
          </a:p>
          <a:p>
            <a:r>
              <a:rPr lang="en-US" sz="1600" dirty="0" smtClean="0">
                <a:solidFill>
                  <a:schemeClr val="tx1"/>
                </a:solidFill>
                <a:latin typeface="Courier New"/>
                <a:cs typeface="Courier New"/>
              </a:rPr>
              <a:t>requires </a:t>
            </a:r>
            <a:r>
              <a:rPr lang="en-US" sz="1600" b="1" dirty="0">
                <a:solidFill>
                  <a:schemeClr val="tx1"/>
                </a:solidFill>
                <a:latin typeface="Courier New"/>
                <a:cs typeface="Courier New"/>
              </a:rPr>
              <a:t>ForwardIterator&lt;FI&gt; </a:t>
            </a:r>
          </a:p>
          <a:p>
            <a:r>
              <a:rPr lang="en-US" sz="1600" dirty="0">
                <a:solidFill>
                  <a:schemeClr val="tx1"/>
                </a:solidFill>
                <a:latin typeface="Courier New"/>
                <a:cs typeface="Courier New"/>
              </a:rPr>
              <a:t>FI min_element(FI first, FI last);</a:t>
            </a:r>
          </a:p>
          <a:p>
            <a:endParaRPr lang="en-US" sz="800" dirty="0">
              <a:solidFill>
                <a:schemeClr val="tx1"/>
              </a:solidFill>
              <a:latin typeface="Courier New"/>
              <a:cs typeface="Courier New"/>
            </a:endParaRPr>
          </a:p>
          <a:p>
            <a:r>
              <a:rPr lang="en-US" sz="1600" dirty="0">
                <a:solidFill>
                  <a:schemeClr val="tx1"/>
                </a:solidFill>
                <a:latin typeface="Courier New"/>
                <a:cs typeface="Courier New"/>
              </a:rPr>
              <a:t>concept_map ForwardIterator&lt;int*&gt;;</a:t>
            </a:r>
          </a:p>
          <a:p>
            <a:endParaRPr lang="en-US" sz="800" dirty="0">
              <a:solidFill>
                <a:schemeClr val="tx1"/>
              </a:solidFill>
              <a:latin typeface="Courier New"/>
              <a:cs typeface="Courier New"/>
            </a:endParaRPr>
          </a:p>
          <a:p>
            <a:r>
              <a:rPr lang="en-US" sz="1600" b="1" dirty="0">
                <a:solidFill>
                  <a:schemeClr val="tx1"/>
                </a:solidFill>
                <a:latin typeface="Courier New"/>
                <a:cs typeface="Courier New"/>
              </a:rPr>
              <a:t>//Instantiation chooses </a:t>
            </a:r>
            <a:r>
              <a:rPr lang="en-US" sz="1600" b="1" dirty="0" smtClean="0">
                <a:solidFill>
                  <a:schemeClr val="tx1"/>
                </a:solidFill>
                <a:latin typeface="Courier New"/>
                <a:cs typeface="Courier New"/>
              </a:rPr>
              <a:t>???</a:t>
            </a:r>
            <a:endParaRPr lang="en-US" sz="1600" b="1" dirty="0">
              <a:solidFill>
                <a:schemeClr val="tx1"/>
              </a:solidFill>
              <a:latin typeface="Courier New"/>
              <a:cs typeface="Courier New"/>
            </a:endParaRPr>
          </a:p>
          <a:p>
            <a:r>
              <a:rPr lang="en-US" sz="1600" dirty="0">
                <a:solidFill>
                  <a:schemeClr val="tx1"/>
                </a:solidFill>
                <a:latin typeface="Courier New"/>
                <a:cs typeface="Courier New"/>
              </a:rPr>
              <a:t>int *p1, *p2;</a:t>
            </a:r>
          </a:p>
          <a:p>
            <a:r>
              <a:rPr lang="en-US" sz="1600" dirty="0">
                <a:solidFill>
                  <a:schemeClr val="tx1"/>
                </a:solidFill>
                <a:latin typeface="Courier New"/>
                <a:cs typeface="Courier New"/>
              </a:rPr>
              <a:t>int* p = min_element(p1, p2); </a:t>
            </a:r>
          </a:p>
        </p:txBody>
      </p:sp>
    </p:spTree>
    <p:extLst>
      <p:ext uri="{BB962C8B-B14F-4D97-AF65-F5344CB8AC3E}">
        <p14:creationId xmlns:p14="http://schemas.microsoft.com/office/powerpoint/2010/main" val="509612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293" y="75286"/>
            <a:ext cx="8683262" cy="1143000"/>
          </a:xfrm>
          <a:solidFill>
            <a:srgbClr val="95B3D7"/>
          </a:solidFill>
          <a:ln>
            <a:solidFill>
              <a:srgbClr val="000090"/>
            </a:solidFill>
          </a:ln>
        </p:spPr>
        <p:txBody>
          <a:bodyPr/>
          <a:lstStyle/>
          <a:p>
            <a:r>
              <a:rPr lang="en-US" sz="4000" u="sng" dirty="0" err="1" smtClean="0">
                <a:solidFill>
                  <a:srgbClr val="000090"/>
                </a:solidFill>
              </a:rPr>
              <a:t>ConceptClang</a:t>
            </a:r>
            <a:r>
              <a:rPr lang="en-US" sz="4000" u="sng" dirty="0" smtClean="0">
                <a:solidFill>
                  <a:srgbClr val="000090"/>
                </a:solidFill>
              </a:rPr>
              <a:t>: Essential Procedures</a:t>
            </a:r>
            <a:endParaRPr lang="en-US" sz="4000" u="sng" dirty="0">
              <a:solidFill>
                <a:srgbClr val="00009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19960" y="1179369"/>
            <a:ext cx="4380263" cy="5078313"/>
          </a:xfrm>
          <a:prstGeom prst="rect">
            <a:avLst/>
          </a:prstGeom>
          <a:solidFill>
            <a:srgbClr val="FFFFFF"/>
          </a:solidFill>
          <a:ln>
            <a:solidFill>
              <a:srgbClr val="000090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0090"/>
                </a:solidFill>
              </a:rPr>
              <a:t>Constraints Satisfaction</a:t>
            </a:r>
            <a:r>
              <a:rPr lang="en-US" sz="2400" dirty="0" smtClean="0"/>
              <a:t>:</a:t>
            </a:r>
          </a:p>
          <a:p>
            <a:endParaRPr lang="en-US" sz="1000" dirty="0" smtClean="0"/>
          </a:p>
          <a:p>
            <a:pPr marL="342900" indent="-342900">
              <a:buFont typeface="Wingdings" charset="2"/>
              <a:buChar char="²"/>
            </a:pPr>
            <a:r>
              <a:rPr lang="en-US" sz="2000" dirty="0" smtClean="0"/>
              <a:t>Takes In:</a:t>
            </a:r>
          </a:p>
          <a:p>
            <a:pPr marL="365760" lvl="1" indent="-182880">
              <a:buFont typeface="Arial"/>
              <a:buChar char="•"/>
            </a:pPr>
            <a:r>
              <a:rPr lang="en-US" sz="2000" dirty="0" smtClean="0"/>
              <a:t>Template arguments -- @use</a:t>
            </a:r>
          </a:p>
          <a:p>
            <a:pPr marL="365760" lvl="1" indent="-182880">
              <a:buFont typeface="Arial"/>
              <a:buChar char="•"/>
            </a:pPr>
            <a:r>
              <a:rPr lang="en-US" sz="2000" dirty="0" smtClean="0"/>
              <a:t>Template parameters -- @defn </a:t>
            </a:r>
          </a:p>
          <a:p>
            <a:pPr marL="365760" lvl="1" indent="-182880">
              <a:buFont typeface="Arial"/>
              <a:buChar char="•"/>
            </a:pPr>
            <a:r>
              <a:rPr lang="en-US" sz="2000" dirty="0" smtClean="0"/>
              <a:t>Constraints on parameters -- @defn</a:t>
            </a:r>
          </a:p>
          <a:p>
            <a:pPr marL="365760" lvl="1" indent="-182880">
              <a:buFont typeface="Arial"/>
              <a:buChar char="•"/>
            </a:pPr>
            <a:r>
              <a:rPr lang="en-US" sz="2000" dirty="0" smtClean="0"/>
              <a:t>Constraints environment -- @use</a:t>
            </a:r>
          </a:p>
          <a:p>
            <a:pPr marL="182880" lvl="1"/>
            <a:endParaRPr lang="en-US" sz="1000" dirty="0" smtClean="0"/>
          </a:p>
          <a:p>
            <a:pPr marL="342900" indent="-342900">
              <a:buFont typeface="Wingdings" charset="2"/>
              <a:buChar char="²"/>
            </a:pPr>
            <a:r>
              <a:rPr lang="en-US" sz="2000" dirty="0" smtClean="0"/>
              <a:t>Returns:</a:t>
            </a:r>
          </a:p>
          <a:p>
            <a:pPr marL="365760" lvl="1" indent="-182880">
              <a:buFont typeface="Arial"/>
              <a:buChar char="•"/>
            </a:pPr>
            <a:r>
              <a:rPr lang="en-US" sz="2000" dirty="0" smtClean="0"/>
              <a:t>Concrete concept models</a:t>
            </a:r>
          </a:p>
          <a:p>
            <a:pPr marL="365760" lvl="1" indent="-182880">
              <a:buFont typeface="Arial"/>
              <a:buChar char="•"/>
            </a:pPr>
            <a:r>
              <a:rPr lang="en-US" sz="2000" dirty="0" smtClean="0"/>
              <a:t>Concept model archetypes, only if </a:t>
            </a:r>
          </a:p>
          <a:p>
            <a:pPr marL="548640" lvl="2" indent="-182880">
              <a:buFont typeface="Arial"/>
              <a:buChar char="•"/>
            </a:pPr>
            <a:r>
              <a:rPr lang="en-US" sz="2000" dirty="0" smtClean="0"/>
              <a:t>the constraints environment contains archetypes. </a:t>
            </a:r>
          </a:p>
          <a:p>
            <a:pPr marL="365760" lvl="2"/>
            <a:endParaRPr lang="en-US" sz="1000" dirty="0" smtClean="0"/>
          </a:p>
          <a:p>
            <a:pPr marL="251460" lvl="1" indent="-342900">
              <a:buFont typeface="Wingdings" charset="2"/>
              <a:buChar char="²"/>
            </a:pPr>
            <a:r>
              <a:rPr lang="en-US" sz="2000" dirty="0" smtClean="0"/>
              <a:t>Extends SFINAE:</a:t>
            </a:r>
          </a:p>
          <a:p>
            <a:pPr marL="365760" lvl="2" indent="-182880">
              <a:buFont typeface="Arial"/>
              <a:buChar char="•"/>
            </a:pPr>
            <a:r>
              <a:rPr lang="en-US" sz="2000" dirty="0" smtClean="0"/>
              <a:t>Constraints satisfaction failure is a substitution failure.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84889" y="1919058"/>
            <a:ext cx="4302999" cy="3462486"/>
          </a:xfrm>
          <a:prstGeom prst="rect">
            <a:avLst/>
          </a:prstGeom>
          <a:solidFill>
            <a:srgbClr val="FFFFFF"/>
          </a:solidFill>
          <a:ln>
            <a:solidFill>
              <a:srgbClr val="000090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0090"/>
                </a:solidFill>
              </a:rPr>
              <a:t>The Procedure</a:t>
            </a:r>
            <a:r>
              <a:rPr lang="en-US" sz="2400" dirty="0" smtClean="0"/>
              <a:t>:</a:t>
            </a:r>
          </a:p>
          <a:p>
            <a:endParaRPr lang="en-US" sz="1000" dirty="0" smtClean="0"/>
          </a:p>
          <a:p>
            <a:pPr indent="-182880">
              <a:buFont typeface="Arial"/>
              <a:buChar char="•"/>
            </a:pPr>
            <a:r>
              <a:rPr lang="en-US" sz="2000" dirty="0" smtClean="0"/>
              <a:t>For each constraint </a:t>
            </a:r>
            <a:r>
              <a:rPr lang="en-US" sz="2000" b="1" dirty="0" smtClean="0"/>
              <a:t>C</a:t>
            </a:r>
            <a:r>
              <a:rPr lang="en-US" sz="2000" dirty="0" smtClean="0"/>
              <a:t> on parameters:</a:t>
            </a:r>
          </a:p>
          <a:p>
            <a:pPr marL="182880" lvl="1"/>
            <a:endParaRPr lang="en-US" sz="500" dirty="0" smtClean="0"/>
          </a:p>
          <a:p>
            <a:pPr marL="365760" lvl="1" indent="-182880">
              <a:buFont typeface="Arial"/>
              <a:buChar char="•"/>
            </a:pPr>
            <a:r>
              <a:rPr lang="en-US" sz="2000" dirty="0" smtClean="0"/>
              <a:t>Let </a:t>
            </a:r>
            <a:r>
              <a:rPr lang="en-US" sz="2000" b="1" dirty="0" smtClean="0"/>
              <a:t>C</a:t>
            </a:r>
            <a:r>
              <a:rPr lang="en-US" sz="2000" dirty="0" smtClean="0"/>
              <a:t> = type-substituted </a:t>
            </a:r>
            <a:r>
              <a:rPr lang="en-US" sz="2000" b="1" dirty="0" smtClean="0"/>
              <a:t>C</a:t>
            </a:r>
            <a:r>
              <a:rPr lang="en-US" sz="2000" dirty="0" smtClean="0"/>
              <a:t>. </a:t>
            </a:r>
          </a:p>
          <a:p>
            <a:pPr marL="182880" lvl="1"/>
            <a:endParaRPr lang="en-US" sz="500" dirty="0" smtClean="0"/>
          </a:p>
          <a:p>
            <a:pPr marL="365760" lvl="1" indent="-182880">
              <a:buFont typeface="Arial"/>
              <a:buChar char="•"/>
            </a:pPr>
            <a:r>
              <a:rPr lang="en-US" sz="2000" dirty="0" smtClean="0"/>
              <a:t>If </a:t>
            </a:r>
            <a:r>
              <a:rPr lang="en-US" sz="2000" b="1" dirty="0" smtClean="0"/>
              <a:t>C</a:t>
            </a:r>
            <a:r>
              <a:rPr lang="en-US" sz="2000" dirty="0" smtClean="0"/>
              <a:t> has a copy </a:t>
            </a:r>
            <a:r>
              <a:rPr lang="en-US" sz="2000" b="1" dirty="0" smtClean="0"/>
              <a:t>CC</a:t>
            </a:r>
            <a:r>
              <a:rPr lang="en-US" sz="2000" dirty="0" smtClean="0"/>
              <a:t> in the constraints environment, </a:t>
            </a:r>
          </a:p>
          <a:p>
            <a:pPr marL="548640" lvl="2" indent="-182880">
              <a:buFont typeface="Arial"/>
              <a:buChar char="•"/>
            </a:pPr>
            <a:r>
              <a:rPr lang="en-US" sz="2000" dirty="0" smtClean="0"/>
              <a:t>Add </a:t>
            </a:r>
            <a:r>
              <a:rPr lang="en-US" sz="2000" b="1" dirty="0" smtClean="0"/>
              <a:t>CC</a:t>
            </a:r>
            <a:r>
              <a:rPr lang="en-US" sz="2000" dirty="0" smtClean="0"/>
              <a:t> to the returned models.</a:t>
            </a:r>
          </a:p>
          <a:p>
            <a:pPr marL="365760" lvl="2"/>
            <a:endParaRPr lang="en-US" sz="500" dirty="0"/>
          </a:p>
          <a:p>
            <a:pPr marL="365760" lvl="1" indent="-182880">
              <a:buFont typeface="Arial"/>
              <a:buChar char="•"/>
            </a:pPr>
            <a:r>
              <a:rPr lang="en-US" sz="2000" dirty="0" smtClean="0"/>
              <a:t>Otherwise,</a:t>
            </a:r>
          </a:p>
          <a:p>
            <a:pPr marL="548640" lvl="2" indent="-182880">
              <a:buFont typeface="Arial"/>
              <a:buChar char="•"/>
            </a:pPr>
            <a:r>
              <a:rPr lang="en-US" sz="2000" dirty="0" smtClean="0"/>
              <a:t>Satisfy </a:t>
            </a:r>
            <a:r>
              <a:rPr lang="en-US" sz="2000" b="1" dirty="0" smtClean="0"/>
              <a:t>C</a:t>
            </a:r>
            <a:r>
              <a:rPr lang="en-US" sz="2000" dirty="0" smtClean="0"/>
              <a:t>. </a:t>
            </a:r>
          </a:p>
          <a:p>
            <a:pPr marL="731520" lvl="3" indent="-182880">
              <a:buFont typeface="Arial"/>
              <a:buChar char="•"/>
            </a:pPr>
            <a:r>
              <a:rPr lang="en-US" sz="2000" dirty="0" smtClean="0"/>
              <a:t>via </a:t>
            </a:r>
            <a:r>
              <a:rPr lang="en-US" sz="2000" b="1" dirty="0" smtClean="0"/>
              <a:t>concept model lookup</a:t>
            </a:r>
            <a:r>
              <a:rPr lang="en-US" sz="2000" dirty="0" smtClean="0"/>
              <a:t>. </a:t>
            </a:r>
          </a:p>
          <a:p>
            <a:pPr marL="548640" lvl="3"/>
            <a:endParaRPr lang="en-US" sz="1000" dirty="0" smtClean="0"/>
          </a:p>
        </p:txBody>
      </p:sp>
    </p:spTree>
    <p:extLst>
      <p:ext uri="{BB962C8B-B14F-4D97-AF65-F5344CB8AC3E}">
        <p14:creationId xmlns:p14="http://schemas.microsoft.com/office/powerpoint/2010/main" val="30034894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293" y="75286"/>
            <a:ext cx="8683262" cy="1143000"/>
          </a:xfrm>
          <a:solidFill>
            <a:srgbClr val="95B3D7"/>
          </a:solidFill>
          <a:ln>
            <a:solidFill>
              <a:srgbClr val="000090"/>
            </a:solidFill>
          </a:ln>
        </p:spPr>
        <p:txBody>
          <a:bodyPr/>
          <a:lstStyle/>
          <a:p>
            <a:r>
              <a:rPr lang="en-US" sz="4000" u="sng" dirty="0" err="1" smtClean="0">
                <a:solidFill>
                  <a:srgbClr val="000090"/>
                </a:solidFill>
              </a:rPr>
              <a:t>ConceptClang</a:t>
            </a:r>
            <a:r>
              <a:rPr lang="en-US" sz="4000" u="sng" dirty="0" smtClean="0">
                <a:solidFill>
                  <a:srgbClr val="000090"/>
                </a:solidFill>
              </a:rPr>
              <a:t>: Essential Procedures</a:t>
            </a:r>
            <a:endParaRPr lang="en-US" sz="4000" u="sng" dirty="0">
              <a:solidFill>
                <a:srgbClr val="00009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73999" y="1218286"/>
            <a:ext cx="5334890" cy="4154983"/>
          </a:xfrm>
          <a:prstGeom prst="rect">
            <a:avLst/>
          </a:prstGeom>
          <a:solidFill>
            <a:srgbClr val="FFFFFF"/>
          </a:solidFill>
          <a:ln>
            <a:solidFill>
              <a:srgbClr val="000090"/>
            </a:solidFill>
          </a:ln>
        </p:spPr>
        <p:txBody>
          <a:bodyPr wrap="square" rtlCol="0">
            <a:spAutoFit/>
          </a:bodyPr>
          <a:lstStyle/>
          <a:p>
            <a:pPr lvl="0"/>
            <a:r>
              <a:rPr lang="en-US" sz="2400" b="1" dirty="0" smtClean="0">
                <a:solidFill>
                  <a:srgbClr val="000090"/>
                </a:solidFill>
              </a:rPr>
              <a:t>Concept Model Lookup</a:t>
            </a:r>
            <a:r>
              <a:rPr lang="en-US" sz="2400" dirty="0" smtClean="0">
                <a:solidFill>
                  <a:srgbClr val="000000"/>
                </a:solidFill>
              </a:rPr>
              <a:t>:</a:t>
            </a:r>
          </a:p>
          <a:p>
            <a:pPr lvl="0"/>
            <a:endParaRPr lang="en-US" sz="1000" dirty="0" smtClean="0">
              <a:solidFill>
                <a:srgbClr val="000000"/>
              </a:solidFill>
            </a:endParaRPr>
          </a:p>
          <a:p>
            <a:pPr marL="182880" lvl="0" indent="-182880">
              <a:buFont typeface="Arial"/>
              <a:buChar char="•"/>
            </a:pPr>
            <a:r>
              <a:rPr lang="en-US" sz="2000" dirty="0" smtClean="0">
                <a:solidFill>
                  <a:srgbClr val="000000"/>
                </a:solidFill>
              </a:rPr>
              <a:t>Try </a:t>
            </a:r>
            <a:r>
              <a:rPr lang="en-US" sz="2000" dirty="0">
                <a:solidFill>
                  <a:srgbClr val="000000"/>
                </a:solidFill>
              </a:rPr>
              <a:t>to find a model, or </a:t>
            </a:r>
            <a:endParaRPr lang="en-US" sz="2000" dirty="0" smtClean="0">
              <a:solidFill>
                <a:srgbClr val="000000"/>
              </a:solidFill>
            </a:endParaRPr>
          </a:p>
          <a:p>
            <a:pPr lvl="0"/>
            <a:endParaRPr lang="en-US" sz="1000" dirty="0" smtClean="0">
              <a:solidFill>
                <a:srgbClr val="000000"/>
              </a:solidFill>
            </a:endParaRPr>
          </a:p>
          <a:p>
            <a:pPr marL="182880" lvl="0" indent="-182880">
              <a:buFont typeface="Arial"/>
              <a:buChar char="•"/>
            </a:pPr>
            <a:r>
              <a:rPr lang="en-US" sz="2000" dirty="0" smtClean="0">
                <a:solidFill>
                  <a:srgbClr val="000000"/>
                </a:solidFill>
              </a:rPr>
              <a:t>try </a:t>
            </a:r>
            <a:r>
              <a:rPr lang="en-US" sz="2000" dirty="0">
                <a:solidFill>
                  <a:srgbClr val="000000"/>
                </a:solidFill>
              </a:rPr>
              <a:t>to find  a model template, </a:t>
            </a:r>
            <a:endParaRPr lang="en-US" sz="2000" dirty="0" smtClean="0">
              <a:solidFill>
                <a:srgbClr val="000000"/>
              </a:solidFill>
            </a:endParaRPr>
          </a:p>
          <a:p>
            <a:pPr marL="365760" lvl="1" indent="-182880">
              <a:buFont typeface="Arial"/>
              <a:buChar char="•"/>
            </a:pPr>
            <a:r>
              <a:rPr lang="en-US" sz="2000" dirty="0" smtClean="0">
                <a:solidFill>
                  <a:srgbClr val="000000"/>
                </a:solidFill>
              </a:rPr>
              <a:t>if applicable.</a:t>
            </a:r>
          </a:p>
          <a:p>
            <a:pPr marL="365760" lvl="1" indent="-182880">
              <a:buFont typeface="Arial"/>
              <a:buChar char="•"/>
            </a:pPr>
            <a:r>
              <a:rPr lang="en-US" sz="2000" u="dashHeavy" dirty="0" smtClean="0">
                <a:solidFill>
                  <a:srgbClr val="000000"/>
                </a:solidFill>
                <a:uFill>
                  <a:solidFill>
                    <a:srgbClr val="0000FF"/>
                  </a:solidFill>
                </a:uFill>
              </a:rPr>
              <a:t>Generate </a:t>
            </a:r>
            <a:r>
              <a:rPr lang="en-US" sz="2000" u="dashHeavy" dirty="0">
                <a:solidFill>
                  <a:srgbClr val="000000"/>
                </a:solidFill>
                <a:uFill>
                  <a:solidFill>
                    <a:srgbClr val="0000FF"/>
                  </a:solidFill>
                </a:uFill>
              </a:rPr>
              <a:t>a concrete model from it.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smtClean="0">
                <a:solidFill>
                  <a:srgbClr val="000000"/>
                </a:solidFill>
              </a:rPr>
              <a:t>Or</a:t>
            </a:r>
          </a:p>
          <a:p>
            <a:endParaRPr lang="en-US" sz="1000" dirty="0" smtClean="0">
              <a:solidFill>
                <a:srgbClr val="000000"/>
              </a:solidFill>
            </a:endParaRPr>
          </a:p>
          <a:p>
            <a:pPr marL="182880" indent="-182880">
              <a:buFont typeface="Arial"/>
              <a:buChar char="•"/>
            </a:pPr>
            <a:r>
              <a:rPr lang="en-US" sz="2000" dirty="0" smtClean="0">
                <a:solidFill>
                  <a:srgbClr val="000000"/>
                </a:solidFill>
              </a:rPr>
              <a:t>generate </a:t>
            </a:r>
            <a:r>
              <a:rPr lang="en-US" sz="2000" dirty="0">
                <a:solidFill>
                  <a:srgbClr val="000000"/>
                </a:solidFill>
              </a:rPr>
              <a:t>a model, </a:t>
            </a:r>
            <a:endParaRPr lang="en-US" sz="2000" dirty="0" smtClean="0">
              <a:solidFill>
                <a:srgbClr val="000000"/>
              </a:solidFill>
            </a:endParaRPr>
          </a:p>
          <a:p>
            <a:pPr marL="365760" lvl="1" indent="-182880">
              <a:buFont typeface="Arial"/>
              <a:buChar char="•"/>
            </a:pPr>
            <a:r>
              <a:rPr lang="en-US" sz="2000" dirty="0" smtClean="0">
                <a:solidFill>
                  <a:srgbClr val="000000"/>
                </a:solidFill>
              </a:rPr>
              <a:t>If </a:t>
            </a:r>
            <a:r>
              <a:rPr lang="en-US" sz="2000" dirty="0">
                <a:solidFill>
                  <a:srgbClr val="000000"/>
                </a:solidFill>
              </a:rPr>
              <a:t>the mapped concept is considered </a:t>
            </a:r>
            <a:r>
              <a:rPr lang="en-US" sz="2000" dirty="0" smtClean="0">
                <a:solidFill>
                  <a:srgbClr val="000000"/>
                </a:solidFill>
              </a:rPr>
              <a:t>implicit.</a:t>
            </a:r>
          </a:p>
          <a:p>
            <a:endParaRPr lang="en-US" sz="1000" dirty="0" smtClean="0">
              <a:solidFill>
                <a:srgbClr val="000000"/>
              </a:solidFill>
            </a:endParaRPr>
          </a:p>
          <a:p>
            <a:pPr marL="182880" indent="-182880">
              <a:buFont typeface="Arial"/>
              <a:buChar char="•"/>
            </a:pPr>
            <a:r>
              <a:rPr lang="en-US" sz="2000" dirty="0" smtClean="0">
                <a:solidFill>
                  <a:srgbClr val="000000"/>
                </a:solidFill>
              </a:rPr>
              <a:t>Reverse </a:t>
            </a:r>
            <a:r>
              <a:rPr lang="en-US" sz="2000" dirty="0">
                <a:solidFill>
                  <a:srgbClr val="000000"/>
                </a:solidFill>
              </a:rPr>
              <a:t>the lookup result, </a:t>
            </a:r>
            <a:endParaRPr lang="en-US" sz="2000" dirty="0" smtClean="0">
              <a:solidFill>
                <a:srgbClr val="000000"/>
              </a:solidFill>
            </a:endParaRPr>
          </a:p>
          <a:p>
            <a:pPr marL="365760" lvl="1" indent="-182880">
              <a:buFont typeface="Arial"/>
              <a:buChar char="•"/>
            </a:pPr>
            <a:r>
              <a:rPr lang="en-US" sz="2000" dirty="0" smtClean="0">
                <a:solidFill>
                  <a:srgbClr val="000000"/>
                </a:solidFill>
              </a:rPr>
              <a:t>if </a:t>
            </a:r>
            <a:r>
              <a:rPr lang="en-US" sz="2000" dirty="0">
                <a:solidFill>
                  <a:srgbClr val="000000"/>
                </a:solidFill>
              </a:rPr>
              <a:t>the constraint is </a:t>
            </a:r>
            <a:r>
              <a:rPr lang="en-US" sz="2000" dirty="0" smtClean="0">
                <a:solidFill>
                  <a:srgbClr val="000000"/>
                </a:solidFill>
              </a:rPr>
              <a:t>negative, and </a:t>
            </a:r>
          </a:p>
          <a:p>
            <a:pPr marL="365760" lvl="1" indent="-182880">
              <a:buFont typeface="Arial"/>
              <a:buChar char="•"/>
            </a:pPr>
            <a:r>
              <a:rPr lang="en-US" sz="2000" dirty="0">
                <a:solidFill>
                  <a:srgbClr val="000000"/>
                </a:solidFill>
              </a:rPr>
              <a:t>i</a:t>
            </a:r>
            <a:r>
              <a:rPr lang="en-US" sz="2000" dirty="0" smtClean="0">
                <a:solidFill>
                  <a:srgbClr val="000000"/>
                </a:solidFill>
              </a:rPr>
              <a:t>f the result is not ambiguous</a:t>
            </a:r>
          </a:p>
          <a:p>
            <a:pPr marL="182880" lvl="1"/>
            <a:endParaRPr lang="en-US" sz="1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09435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293" y="75286"/>
            <a:ext cx="8683262" cy="1143000"/>
          </a:xfrm>
          <a:solidFill>
            <a:srgbClr val="95B3D7"/>
          </a:solidFill>
          <a:ln>
            <a:solidFill>
              <a:srgbClr val="000090"/>
            </a:solidFill>
          </a:ln>
        </p:spPr>
        <p:txBody>
          <a:bodyPr/>
          <a:lstStyle/>
          <a:p>
            <a:r>
              <a:rPr lang="en-US" sz="4000" u="sng" dirty="0" err="1" smtClean="0">
                <a:solidFill>
                  <a:srgbClr val="000090"/>
                </a:solidFill>
              </a:rPr>
              <a:t>ConceptClang</a:t>
            </a:r>
            <a:r>
              <a:rPr lang="en-US" sz="4000" u="sng" dirty="0" smtClean="0">
                <a:solidFill>
                  <a:srgbClr val="000090"/>
                </a:solidFill>
              </a:rPr>
              <a:t>: Essential Procedures</a:t>
            </a:r>
            <a:endParaRPr lang="en-US" sz="4000" u="sng" dirty="0">
              <a:solidFill>
                <a:srgbClr val="00009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81069" y="1223016"/>
            <a:ext cx="7344487" cy="4970591"/>
          </a:xfrm>
          <a:prstGeom prst="rect">
            <a:avLst/>
          </a:prstGeom>
          <a:solidFill>
            <a:srgbClr val="FFFFFF"/>
          </a:solidFill>
          <a:ln>
            <a:solidFill>
              <a:srgbClr val="000090"/>
            </a:solidFill>
          </a:ln>
        </p:spPr>
        <p:txBody>
          <a:bodyPr wrap="square" numCol="1" rtlCol="0">
            <a:spAutoFit/>
          </a:bodyPr>
          <a:lstStyle/>
          <a:p>
            <a:r>
              <a:rPr lang="en-US" sz="2400" b="1" dirty="0" smtClean="0">
                <a:solidFill>
                  <a:srgbClr val="000090"/>
                </a:solidFill>
              </a:rPr>
              <a:t>Concept Model From Concept Model Template</a:t>
            </a:r>
            <a:r>
              <a:rPr lang="en-US" sz="2400" dirty="0" smtClean="0"/>
              <a:t>:</a:t>
            </a:r>
          </a:p>
          <a:p>
            <a:endParaRPr lang="en-US" sz="800" dirty="0" smtClean="0"/>
          </a:p>
          <a:p>
            <a:pPr marL="182880" indent="-182880">
              <a:buFont typeface="Arial"/>
              <a:buChar char="•"/>
            </a:pPr>
            <a:r>
              <a:rPr lang="en-US" sz="2000" dirty="0" smtClean="0"/>
              <a:t>Given:</a:t>
            </a:r>
          </a:p>
          <a:p>
            <a:pPr marL="365760" lvl="1" indent="-182880">
              <a:buFont typeface="Arial"/>
              <a:buChar char="•"/>
            </a:pPr>
            <a:r>
              <a:rPr lang="en-US" sz="2000" dirty="0"/>
              <a:t>t</a:t>
            </a:r>
            <a:r>
              <a:rPr lang="en-US" sz="2000" dirty="0" smtClean="0"/>
              <a:t>he concrete </a:t>
            </a:r>
            <a:r>
              <a:rPr lang="en-US" sz="2000" dirty="0"/>
              <a:t>concept </a:t>
            </a:r>
            <a:r>
              <a:rPr lang="en-US" sz="2000" dirty="0" smtClean="0"/>
              <a:t>model -- say </a:t>
            </a:r>
            <a:r>
              <a:rPr lang="en-US" sz="2000" b="1" dirty="0" smtClean="0"/>
              <a:t>CM</a:t>
            </a:r>
            <a:r>
              <a:rPr lang="en-US" sz="2000" dirty="0" smtClean="0"/>
              <a:t>’s arguments, and</a:t>
            </a:r>
            <a:endParaRPr lang="en-US" sz="2000" dirty="0"/>
          </a:p>
          <a:p>
            <a:pPr marL="365760" lvl="1" indent="-182880">
              <a:buFont typeface="Arial"/>
              <a:buChar char="•"/>
            </a:pPr>
            <a:r>
              <a:rPr lang="en-US" sz="2000" dirty="0" smtClean="0"/>
              <a:t>the </a:t>
            </a:r>
            <a:r>
              <a:rPr lang="en-US" sz="2000" dirty="0"/>
              <a:t>concept model </a:t>
            </a:r>
            <a:r>
              <a:rPr lang="en-US" sz="2000" dirty="0" smtClean="0"/>
              <a:t>template -- say </a:t>
            </a:r>
            <a:r>
              <a:rPr lang="en-US" sz="2000" b="1" dirty="0" smtClean="0"/>
              <a:t>CMT</a:t>
            </a:r>
            <a:r>
              <a:rPr lang="en-US" sz="2000" dirty="0" smtClean="0"/>
              <a:t>.</a:t>
            </a:r>
          </a:p>
          <a:p>
            <a:pPr marL="182880" lvl="1"/>
            <a:endParaRPr lang="en-US" sz="1000" dirty="0" smtClean="0"/>
          </a:p>
          <a:p>
            <a:pPr marL="182880" indent="-182880">
              <a:buFont typeface="Arial"/>
              <a:buChar char="•"/>
            </a:pPr>
            <a:r>
              <a:rPr lang="en-US" sz="2000" dirty="0" smtClean="0"/>
              <a:t>Deduce the template arguments for </a:t>
            </a:r>
            <a:r>
              <a:rPr lang="en-US" sz="2000" b="1" dirty="0" smtClean="0"/>
              <a:t>CMT</a:t>
            </a:r>
            <a:r>
              <a:rPr lang="en-US" sz="2000" dirty="0" smtClean="0"/>
              <a:t>’s parameters.</a:t>
            </a:r>
          </a:p>
          <a:p>
            <a:pPr marL="365760" lvl="1" indent="-182880">
              <a:buFont typeface="Arial"/>
              <a:buChar char="•"/>
            </a:pPr>
            <a:r>
              <a:rPr lang="en-US" sz="2000" dirty="0" smtClean="0"/>
              <a:t>The process satisfies the constraints on  </a:t>
            </a:r>
            <a:r>
              <a:rPr lang="en-US" sz="2000" b="1" dirty="0" smtClean="0"/>
              <a:t>CMT</a:t>
            </a:r>
            <a:r>
              <a:rPr lang="en-US" sz="2000" dirty="0" smtClean="0"/>
              <a:t>’s parameters.</a:t>
            </a:r>
          </a:p>
          <a:p>
            <a:pPr marL="365760" lvl="1" indent="-182880">
              <a:buFont typeface="Arial"/>
              <a:buChar char="•"/>
            </a:pPr>
            <a:r>
              <a:rPr lang="en-US" sz="2000" dirty="0" smtClean="0"/>
              <a:t>Let </a:t>
            </a:r>
            <a:r>
              <a:rPr lang="en-US" sz="2000" b="1" dirty="0" smtClean="0"/>
              <a:t>IC_models</a:t>
            </a:r>
            <a:r>
              <a:rPr lang="en-US" sz="2000" dirty="0" smtClean="0"/>
              <a:t> = the models generated. </a:t>
            </a:r>
          </a:p>
          <a:p>
            <a:pPr marL="182880" lvl="1"/>
            <a:endParaRPr lang="en-US" sz="1000" dirty="0" smtClean="0"/>
          </a:p>
          <a:p>
            <a:pPr marL="182880" indent="-182880">
              <a:buFont typeface="Arial"/>
              <a:buChar char="•"/>
            </a:pPr>
            <a:r>
              <a:rPr lang="en-US" sz="2000" dirty="0" smtClean="0"/>
              <a:t>Create </a:t>
            </a:r>
            <a:r>
              <a:rPr lang="en-US" sz="2000" b="1" dirty="0" smtClean="0"/>
              <a:t>CM</a:t>
            </a:r>
            <a:r>
              <a:rPr lang="en-US" sz="2000" dirty="0" smtClean="0"/>
              <a:t>.</a:t>
            </a:r>
          </a:p>
          <a:p>
            <a:pPr marL="182880" indent="-182880">
              <a:buFont typeface="Arial"/>
              <a:buChar char="•"/>
            </a:pPr>
            <a:r>
              <a:rPr lang="en-US" sz="2000" dirty="0" smtClean="0"/>
              <a:t>Build the content of </a:t>
            </a:r>
            <a:r>
              <a:rPr lang="en-US" sz="2000" b="1" dirty="0" smtClean="0"/>
              <a:t>CM</a:t>
            </a:r>
            <a:r>
              <a:rPr lang="en-US" sz="2000" dirty="0" smtClean="0"/>
              <a:t> from that of </a:t>
            </a:r>
            <a:r>
              <a:rPr lang="en-US" sz="2000" b="1" dirty="0" smtClean="0"/>
              <a:t>CMT</a:t>
            </a:r>
            <a:r>
              <a:rPr lang="en-US" sz="2000" dirty="0" smtClean="0"/>
              <a:t>:</a:t>
            </a:r>
            <a:endParaRPr lang="en-US" sz="2000" dirty="0"/>
          </a:p>
          <a:p>
            <a:pPr marL="365760" lvl="1" indent="-182880">
              <a:buFont typeface="Arial"/>
              <a:buChar char="•"/>
            </a:pPr>
            <a:r>
              <a:rPr lang="en-US" sz="2000" dirty="0" smtClean="0"/>
              <a:t>For refinements,</a:t>
            </a:r>
          </a:p>
          <a:p>
            <a:pPr marL="548640" lvl="2" indent="-182880">
              <a:buFont typeface="Arial"/>
              <a:buChar char="•"/>
            </a:pPr>
            <a:r>
              <a:rPr lang="en-US" sz="2000" dirty="0" smtClean="0"/>
              <a:t>Reuse </a:t>
            </a:r>
            <a:r>
              <a:rPr lang="en-US" sz="2000" b="1" dirty="0" smtClean="0"/>
              <a:t>constraints satisfaction</a:t>
            </a:r>
            <a:r>
              <a:rPr lang="en-US" sz="2000" dirty="0" smtClean="0"/>
              <a:t>, </a:t>
            </a:r>
          </a:p>
          <a:p>
            <a:pPr marL="548640" lvl="2" indent="-182880">
              <a:buFont typeface="Arial"/>
              <a:buChar char="•"/>
            </a:pPr>
            <a:r>
              <a:rPr lang="en-US" sz="2000" dirty="0" smtClean="0"/>
              <a:t>With </a:t>
            </a:r>
            <a:r>
              <a:rPr lang="en-US" sz="2000" b="1" dirty="0" smtClean="0"/>
              <a:t>IC_models</a:t>
            </a:r>
            <a:r>
              <a:rPr lang="en-US" sz="2000" dirty="0" smtClean="0"/>
              <a:t> as the constraints environment.</a:t>
            </a:r>
          </a:p>
          <a:p>
            <a:pPr marL="365760" lvl="1" indent="-182880">
              <a:buFont typeface="Arial"/>
              <a:buChar char="•"/>
            </a:pPr>
            <a:r>
              <a:rPr lang="en-US" sz="2000" dirty="0" smtClean="0"/>
              <a:t>For requirements,</a:t>
            </a:r>
          </a:p>
          <a:p>
            <a:pPr marL="548640" lvl="2" indent="-182880">
              <a:buFont typeface="Arial"/>
              <a:buChar char="•"/>
            </a:pPr>
            <a:r>
              <a:rPr lang="en-US" sz="2000" dirty="0" smtClean="0"/>
              <a:t>Use design-specific implementation</a:t>
            </a:r>
          </a:p>
          <a:p>
            <a:pPr marL="365760" lvl="2"/>
            <a:endParaRPr lang="en-US" sz="500" dirty="0" smtClean="0"/>
          </a:p>
        </p:txBody>
      </p:sp>
    </p:spTree>
    <p:extLst>
      <p:ext uri="{BB962C8B-B14F-4D97-AF65-F5344CB8AC3E}">
        <p14:creationId xmlns:p14="http://schemas.microsoft.com/office/powerpoint/2010/main" val="14209435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293" y="75286"/>
            <a:ext cx="8683262" cy="1143000"/>
          </a:xfrm>
          <a:solidFill>
            <a:srgbClr val="95B3D7"/>
          </a:solidFill>
          <a:ln>
            <a:solidFill>
              <a:srgbClr val="000090"/>
            </a:solidFill>
          </a:ln>
        </p:spPr>
        <p:txBody>
          <a:bodyPr/>
          <a:lstStyle/>
          <a:p>
            <a:r>
              <a:rPr lang="en-US" sz="4000" u="sng" dirty="0" err="1" smtClean="0">
                <a:solidFill>
                  <a:srgbClr val="000090"/>
                </a:solidFill>
              </a:rPr>
              <a:t>ConceptClang</a:t>
            </a:r>
            <a:r>
              <a:rPr lang="en-US" sz="4000" u="sng" dirty="0" smtClean="0">
                <a:solidFill>
                  <a:srgbClr val="000090"/>
                </a:solidFill>
              </a:rPr>
              <a:t>: Essential Procedures</a:t>
            </a:r>
            <a:endParaRPr lang="en-US" sz="4000" u="sng" dirty="0">
              <a:solidFill>
                <a:srgbClr val="00009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2294" y="1207178"/>
            <a:ext cx="4507262" cy="4770537"/>
          </a:xfrm>
          <a:prstGeom prst="rect">
            <a:avLst/>
          </a:prstGeom>
          <a:solidFill>
            <a:srgbClr val="FFFFFF"/>
          </a:solidFill>
          <a:ln>
            <a:solidFill>
              <a:srgbClr val="000090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0090"/>
                </a:solidFill>
              </a:rPr>
              <a:t>Concept Model Checking</a:t>
            </a:r>
            <a:r>
              <a:rPr lang="en-US" sz="2400" dirty="0" smtClean="0"/>
              <a:t>:</a:t>
            </a:r>
          </a:p>
          <a:p>
            <a:endParaRPr lang="en-US" sz="1000" dirty="0" smtClean="0"/>
          </a:p>
          <a:p>
            <a:pPr marL="182880" indent="-182880">
              <a:buFont typeface="Arial"/>
              <a:buChar char="•"/>
            </a:pPr>
            <a:r>
              <a:rPr lang="en-US" sz="2000" dirty="0" smtClean="0"/>
              <a:t>Check refinements:</a:t>
            </a:r>
          </a:p>
          <a:p>
            <a:pPr marL="365760" lvl="1" indent="-182880">
              <a:buFont typeface="Arial"/>
              <a:buChar char="•"/>
            </a:pPr>
            <a:r>
              <a:rPr lang="en-US" sz="2000" dirty="0" smtClean="0"/>
              <a:t>Find or generate models </a:t>
            </a:r>
          </a:p>
          <a:p>
            <a:pPr marL="548640" lvl="2" indent="-182880">
              <a:buFont typeface="Arial"/>
              <a:buChar char="•"/>
            </a:pPr>
            <a:r>
              <a:rPr lang="en-US" sz="2000" dirty="0" smtClean="0"/>
              <a:t>Reuses </a:t>
            </a:r>
            <a:r>
              <a:rPr lang="en-US" sz="2000" b="1" dirty="0" smtClean="0"/>
              <a:t>constraints satisfaction</a:t>
            </a:r>
            <a:r>
              <a:rPr lang="en-US" sz="2000" dirty="0" smtClean="0"/>
              <a:t>.</a:t>
            </a:r>
          </a:p>
          <a:p>
            <a:pPr marL="365760" lvl="2"/>
            <a:endParaRPr lang="en-US" sz="1000" dirty="0" smtClean="0"/>
          </a:p>
          <a:p>
            <a:pPr marL="182880" indent="-182880">
              <a:buFont typeface="Arial"/>
              <a:buChar char="•"/>
            </a:pPr>
            <a:r>
              <a:rPr lang="en-US" sz="2000" dirty="0"/>
              <a:t>Design-specific </a:t>
            </a:r>
            <a:r>
              <a:rPr lang="en-US" sz="2000" dirty="0" smtClean="0"/>
              <a:t>pre-</a:t>
            </a:r>
            <a:r>
              <a:rPr lang="en-US" sz="2000" dirty="0"/>
              <a:t>processing </a:t>
            </a:r>
            <a:r>
              <a:rPr lang="en-US" sz="2000" dirty="0" smtClean="0"/>
              <a:t>function </a:t>
            </a:r>
            <a:endParaRPr lang="en-US" sz="2000" dirty="0"/>
          </a:p>
          <a:p>
            <a:pPr marL="365760" lvl="1" indent="-182880">
              <a:buFont typeface="Arial"/>
              <a:buChar char="•"/>
            </a:pPr>
            <a:r>
              <a:rPr lang="en-US" sz="1600" dirty="0"/>
              <a:t>Provided for </a:t>
            </a:r>
            <a:r>
              <a:rPr lang="en-US" sz="1600" dirty="0" err="1"/>
              <a:t>genericity</a:t>
            </a:r>
            <a:endParaRPr lang="en-US" sz="1600" dirty="0"/>
          </a:p>
          <a:p>
            <a:pPr marL="365760" lvl="2"/>
            <a:endParaRPr lang="en-US" sz="1000" dirty="0" smtClean="0"/>
          </a:p>
          <a:p>
            <a:pPr marL="182880" indent="-182880">
              <a:buFont typeface="Arial"/>
              <a:buChar char="•"/>
            </a:pPr>
            <a:r>
              <a:rPr lang="en-US" sz="2000" dirty="0" smtClean="0"/>
              <a:t>Check requirement declarations:</a:t>
            </a:r>
            <a:endParaRPr lang="en-US" sz="2000" dirty="0"/>
          </a:p>
          <a:p>
            <a:pPr marL="365760" lvl="1" indent="-182880">
              <a:buFont typeface="Arial"/>
              <a:buChar char="•"/>
            </a:pPr>
            <a:r>
              <a:rPr lang="en-US" sz="2000" dirty="0" smtClean="0"/>
              <a:t>If the model is an archetype,</a:t>
            </a:r>
          </a:p>
          <a:p>
            <a:pPr marL="548640" lvl="2" indent="-182880">
              <a:buFont typeface="Arial"/>
              <a:buChar char="•"/>
            </a:pPr>
            <a:r>
              <a:rPr lang="en-US" sz="2000" b="1" dirty="0" smtClean="0"/>
              <a:t>Substitute</a:t>
            </a:r>
            <a:r>
              <a:rPr lang="en-US" sz="2000" dirty="0" smtClean="0"/>
              <a:t> – design-specific </a:t>
            </a:r>
          </a:p>
          <a:p>
            <a:pPr marL="365760" lvl="1" indent="-182880">
              <a:buFont typeface="Arial"/>
              <a:buChar char="•"/>
            </a:pPr>
            <a:r>
              <a:rPr lang="en-US" sz="2000" dirty="0" smtClean="0"/>
              <a:t>Otherwise,</a:t>
            </a:r>
          </a:p>
          <a:p>
            <a:pPr marL="548640" lvl="2" indent="-182880">
              <a:buFont typeface="Arial"/>
              <a:buChar char="•"/>
            </a:pPr>
            <a:r>
              <a:rPr lang="en-US" sz="2000" b="1" dirty="0" smtClean="0"/>
              <a:t>Satisfy</a:t>
            </a:r>
            <a:r>
              <a:rPr lang="en-US" sz="2000" dirty="0" smtClean="0"/>
              <a:t> -- design-specific</a:t>
            </a:r>
          </a:p>
          <a:p>
            <a:pPr marL="365760" lvl="2"/>
            <a:endParaRPr lang="en-US" sz="1000" dirty="0"/>
          </a:p>
          <a:p>
            <a:pPr marL="182880" indent="-182880">
              <a:buFont typeface="Arial"/>
              <a:buChar char="•"/>
            </a:pPr>
            <a:r>
              <a:rPr lang="en-US" sz="2000" dirty="0" smtClean="0"/>
              <a:t>Design-specific post-processing function </a:t>
            </a:r>
          </a:p>
          <a:p>
            <a:pPr marL="365760" lvl="1" indent="-182880">
              <a:buFont typeface="Arial"/>
              <a:buChar char="•"/>
            </a:pPr>
            <a:r>
              <a:rPr lang="en-US" sz="1600" dirty="0" smtClean="0"/>
              <a:t>Provided for </a:t>
            </a:r>
            <a:r>
              <a:rPr lang="en-US" sz="1600" dirty="0" err="1" smtClean="0"/>
              <a:t>genericity</a:t>
            </a:r>
            <a:endParaRPr lang="en-US" sz="1600" dirty="0" smtClean="0"/>
          </a:p>
        </p:txBody>
      </p:sp>
      <p:sp>
        <p:nvSpPr>
          <p:cNvPr id="10" name="TextBox 9"/>
          <p:cNvSpPr txBox="1"/>
          <p:nvPr/>
        </p:nvSpPr>
        <p:spPr>
          <a:xfrm>
            <a:off x="4896556" y="1222132"/>
            <a:ext cx="4048999" cy="3139321"/>
          </a:xfrm>
          <a:prstGeom prst="rect">
            <a:avLst/>
          </a:prstGeom>
          <a:solidFill>
            <a:srgbClr val="FFFFFF"/>
          </a:solidFill>
          <a:ln>
            <a:solidFill>
              <a:srgbClr val="000090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0090"/>
                </a:solidFill>
              </a:rPr>
              <a:t>Concept Model Template Checking</a:t>
            </a:r>
            <a:r>
              <a:rPr lang="en-US" sz="2400" dirty="0" smtClean="0"/>
              <a:t>:</a:t>
            </a:r>
          </a:p>
          <a:p>
            <a:endParaRPr lang="en-US" sz="1000" dirty="0" smtClean="0"/>
          </a:p>
          <a:p>
            <a:pPr marL="182880" indent="-182880">
              <a:buFont typeface="Arial"/>
              <a:buChar char="•"/>
            </a:pPr>
            <a:r>
              <a:rPr lang="en-US" sz="2000" dirty="0" smtClean="0"/>
              <a:t>Follow concept model checking</a:t>
            </a:r>
          </a:p>
          <a:p>
            <a:endParaRPr lang="en-US" sz="1000" dirty="0" smtClean="0"/>
          </a:p>
          <a:p>
            <a:pPr marL="182880" indent="-182880">
              <a:buFont typeface="Arial"/>
              <a:buChar char="•"/>
            </a:pPr>
            <a:r>
              <a:rPr lang="en-US" sz="2000" dirty="0" smtClean="0"/>
              <a:t>Use model archetypes as placeholders</a:t>
            </a:r>
            <a:endParaRPr lang="en-US" sz="2000" dirty="0"/>
          </a:p>
          <a:p>
            <a:pPr marL="365760" lvl="1" indent="-182880">
              <a:buFont typeface="Arial"/>
              <a:buChar char="•"/>
            </a:pPr>
            <a:r>
              <a:rPr lang="en-US" sz="2000" dirty="0"/>
              <a:t>w</a:t>
            </a:r>
            <a:r>
              <a:rPr lang="en-US" sz="2000" dirty="0" smtClean="0"/>
              <a:t>henever constraints satisfaction cannot find a concrete concept model.</a:t>
            </a:r>
          </a:p>
          <a:p>
            <a:pPr marL="182880" lvl="1"/>
            <a:endParaRPr lang="en-US" sz="1000" dirty="0" smtClean="0"/>
          </a:p>
        </p:txBody>
      </p:sp>
    </p:spTree>
    <p:extLst>
      <p:ext uri="{BB962C8B-B14F-4D97-AF65-F5344CB8AC3E}">
        <p14:creationId xmlns:p14="http://schemas.microsoft.com/office/powerpoint/2010/main" val="14209435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293" y="75286"/>
            <a:ext cx="8683262" cy="1143000"/>
          </a:xfrm>
          <a:solidFill>
            <a:srgbClr val="95B3D7"/>
          </a:solidFill>
          <a:ln>
            <a:solidFill>
              <a:srgbClr val="000090"/>
            </a:solidFill>
          </a:ln>
        </p:spPr>
        <p:txBody>
          <a:bodyPr/>
          <a:lstStyle/>
          <a:p>
            <a:r>
              <a:rPr lang="en-US" sz="4000" u="sng" dirty="0" err="1" smtClean="0">
                <a:solidFill>
                  <a:srgbClr val="000090"/>
                </a:solidFill>
              </a:rPr>
              <a:t>ConceptClang</a:t>
            </a:r>
            <a:r>
              <a:rPr lang="en-US" sz="4000" u="sng" dirty="0" smtClean="0">
                <a:solidFill>
                  <a:srgbClr val="000090"/>
                </a:solidFill>
              </a:rPr>
              <a:t>: Essential Procedures</a:t>
            </a:r>
            <a:endParaRPr lang="en-US" sz="4000" u="sng" dirty="0">
              <a:solidFill>
                <a:srgbClr val="00009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14553" y="1223016"/>
            <a:ext cx="6155114" cy="3847207"/>
          </a:xfrm>
          <a:prstGeom prst="rect">
            <a:avLst/>
          </a:prstGeom>
          <a:noFill/>
          <a:ln>
            <a:solidFill>
              <a:srgbClr val="000090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0090"/>
                </a:solidFill>
              </a:rPr>
              <a:t>Rebuilding Entity References</a:t>
            </a:r>
            <a:r>
              <a:rPr lang="en-US" sz="2400" dirty="0" smtClean="0"/>
              <a:t>:</a:t>
            </a:r>
            <a:endParaRPr lang="en-US" sz="2400" dirty="0" smtClean="0">
              <a:solidFill>
                <a:srgbClr val="000000"/>
              </a:solidFill>
            </a:endParaRPr>
          </a:p>
          <a:p>
            <a:pPr marL="182880" indent="-182880">
              <a:buFont typeface="Arial"/>
              <a:buChar char="•"/>
            </a:pPr>
            <a:endParaRPr lang="en-US" sz="500" dirty="0" smtClean="0">
              <a:solidFill>
                <a:srgbClr val="000000"/>
              </a:solidFill>
            </a:endParaRPr>
          </a:p>
          <a:p>
            <a:endParaRPr lang="en-US" sz="1000" dirty="0" smtClean="0">
              <a:solidFill>
                <a:srgbClr val="000000"/>
              </a:solidFill>
            </a:endParaRPr>
          </a:p>
          <a:p>
            <a:pPr marL="182880" indent="-182880">
              <a:buFont typeface="Arial"/>
              <a:buChar char="•"/>
            </a:pPr>
            <a:r>
              <a:rPr lang="en-US" sz="2000" dirty="0" smtClean="0">
                <a:solidFill>
                  <a:srgbClr val="000000"/>
                </a:solidFill>
              </a:rPr>
              <a:t>Let </a:t>
            </a:r>
            <a:r>
              <a:rPr lang="en-US" sz="2000" b="1" dirty="0">
                <a:solidFill>
                  <a:srgbClr val="000000"/>
                </a:solidFill>
              </a:rPr>
              <a:t>CS_models</a:t>
            </a:r>
            <a:r>
              <a:rPr lang="en-US" sz="2000" dirty="0">
                <a:solidFill>
                  <a:srgbClr val="000000"/>
                </a:solidFill>
              </a:rPr>
              <a:t> =  the result of constraints satisfaction</a:t>
            </a:r>
            <a:r>
              <a:rPr lang="en-US" sz="2000" dirty="0" smtClean="0">
                <a:solidFill>
                  <a:srgbClr val="000000"/>
                </a:solidFill>
              </a:rPr>
              <a:t>.</a:t>
            </a:r>
          </a:p>
          <a:p>
            <a:endParaRPr lang="en-US" sz="1000" dirty="0" smtClean="0">
              <a:solidFill>
                <a:srgbClr val="000000"/>
              </a:solidFill>
            </a:endParaRPr>
          </a:p>
          <a:p>
            <a:pPr marL="182880" lvl="0" indent="-182880">
              <a:buFont typeface="Arial"/>
              <a:buChar char="•"/>
            </a:pPr>
            <a:r>
              <a:rPr lang="en-US" sz="2000" dirty="0" smtClean="0">
                <a:solidFill>
                  <a:srgbClr val="000000"/>
                </a:solidFill>
              </a:rPr>
              <a:t>For </a:t>
            </a:r>
            <a:r>
              <a:rPr lang="en-US" sz="2000" dirty="0">
                <a:solidFill>
                  <a:srgbClr val="000000"/>
                </a:solidFill>
              </a:rPr>
              <a:t>an entity associated to a </a:t>
            </a:r>
            <a:r>
              <a:rPr lang="en-US" sz="2000" dirty="0" smtClean="0">
                <a:solidFill>
                  <a:srgbClr val="000000"/>
                </a:solidFill>
              </a:rPr>
              <a:t>concept </a:t>
            </a:r>
            <a:r>
              <a:rPr lang="en-US" sz="2000" dirty="0">
                <a:solidFill>
                  <a:srgbClr val="000000"/>
                </a:solidFill>
              </a:rPr>
              <a:t>-- say </a:t>
            </a:r>
            <a:r>
              <a:rPr lang="en-US" sz="2000" b="1" dirty="0">
                <a:solidFill>
                  <a:srgbClr val="000000"/>
                </a:solidFill>
              </a:rPr>
              <a:t>CD</a:t>
            </a:r>
            <a:r>
              <a:rPr lang="en-US" sz="2000" dirty="0">
                <a:solidFill>
                  <a:srgbClr val="000000"/>
                </a:solidFill>
              </a:rPr>
              <a:t>: </a:t>
            </a:r>
            <a:endParaRPr lang="en-US" sz="2000" dirty="0" smtClean="0">
              <a:solidFill>
                <a:srgbClr val="000000"/>
              </a:solidFill>
            </a:endParaRPr>
          </a:p>
          <a:p>
            <a:pPr marL="365760" lvl="1" indent="-182880">
              <a:buFont typeface="Arial"/>
              <a:buChar char="•"/>
            </a:pPr>
            <a:r>
              <a:rPr lang="en-US" sz="2000" dirty="0" smtClean="0">
                <a:solidFill>
                  <a:srgbClr val="000000"/>
                </a:solidFill>
              </a:rPr>
              <a:t>Let </a:t>
            </a:r>
            <a:r>
              <a:rPr lang="en-US" sz="2000" b="1" dirty="0">
                <a:solidFill>
                  <a:srgbClr val="000000"/>
                </a:solidFill>
              </a:rPr>
              <a:t>CM</a:t>
            </a:r>
            <a:r>
              <a:rPr lang="en-US" sz="2000" dirty="0">
                <a:solidFill>
                  <a:srgbClr val="000000"/>
                </a:solidFill>
              </a:rPr>
              <a:t> = the concept model for </a:t>
            </a:r>
            <a:r>
              <a:rPr lang="en-US" sz="2000" b="1" dirty="0">
                <a:solidFill>
                  <a:srgbClr val="000000"/>
                </a:solidFill>
              </a:rPr>
              <a:t>CD</a:t>
            </a:r>
            <a:r>
              <a:rPr lang="en-US" sz="2000" dirty="0">
                <a:solidFill>
                  <a:srgbClr val="000000"/>
                </a:solidFill>
              </a:rPr>
              <a:t> in </a:t>
            </a:r>
            <a:r>
              <a:rPr lang="en-US" sz="2000" b="1" dirty="0" smtClean="0">
                <a:solidFill>
                  <a:srgbClr val="000000"/>
                </a:solidFill>
              </a:rPr>
              <a:t>CS_models</a:t>
            </a:r>
            <a:r>
              <a:rPr lang="en-US" sz="2000" dirty="0" smtClean="0">
                <a:solidFill>
                  <a:srgbClr val="000000"/>
                </a:solidFill>
              </a:rPr>
              <a:t>.</a:t>
            </a:r>
          </a:p>
          <a:p>
            <a:pPr marL="365760" lvl="1" indent="-182880">
              <a:buFont typeface="Arial"/>
              <a:buChar char="•"/>
            </a:pPr>
            <a:r>
              <a:rPr lang="en-US" sz="2000" dirty="0" smtClean="0">
                <a:solidFill>
                  <a:srgbClr val="000000"/>
                </a:solidFill>
              </a:rPr>
              <a:t>Find </a:t>
            </a:r>
            <a:r>
              <a:rPr lang="en-US" sz="2000" dirty="0">
                <a:solidFill>
                  <a:srgbClr val="000000"/>
                </a:solidFill>
              </a:rPr>
              <a:t>the entity’s implementation in </a:t>
            </a:r>
            <a:r>
              <a:rPr lang="en-US" sz="2000" b="1" dirty="0" smtClean="0">
                <a:solidFill>
                  <a:srgbClr val="000000"/>
                </a:solidFill>
              </a:rPr>
              <a:t>CM</a:t>
            </a:r>
            <a:r>
              <a:rPr lang="en-US" sz="2000" dirty="0" smtClean="0">
                <a:solidFill>
                  <a:srgbClr val="000000"/>
                </a:solidFill>
              </a:rPr>
              <a:t>.</a:t>
            </a:r>
          </a:p>
          <a:p>
            <a:pPr marL="365760" lvl="1" indent="-182880">
              <a:buFont typeface="Arial"/>
              <a:buChar char="•"/>
            </a:pPr>
            <a:r>
              <a:rPr lang="en-US" sz="2000" dirty="0" smtClean="0">
                <a:solidFill>
                  <a:srgbClr val="000000"/>
                </a:solidFill>
              </a:rPr>
              <a:t>Rebuild </a:t>
            </a:r>
            <a:r>
              <a:rPr lang="en-US" sz="2000" dirty="0">
                <a:solidFill>
                  <a:srgbClr val="000000"/>
                </a:solidFill>
              </a:rPr>
              <a:t>the reference with the </a:t>
            </a:r>
            <a:r>
              <a:rPr lang="en-US" sz="2000" dirty="0" smtClean="0">
                <a:solidFill>
                  <a:srgbClr val="000000"/>
                </a:solidFill>
              </a:rPr>
              <a:t>implementation.</a:t>
            </a:r>
          </a:p>
          <a:p>
            <a:pPr marL="182880" lvl="1"/>
            <a:endParaRPr lang="en-US" sz="1000" dirty="0" smtClean="0">
              <a:solidFill>
                <a:srgbClr val="000000"/>
              </a:solidFill>
            </a:endParaRPr>
          </a:p>
          <a:p>
            <a:pPr marL="182880" indent="-182880">
              <a:buFont typeface="Arial"/>
              <a:buChar char="•"/>
            </a:pPr>
            <a:r>
              <a:rPr lang="en-US" sz="2000" dirty="0" smtClean="0">
                <a:solidFill>
                  <a:srgbClr val="000000"/>
                </a:solidFill>
              </a:rPr>
              <a:t>For </a:t>
            </a:r>
            <a:r>
              <a:rPr lang="en-US" sz="2000" dirty="0">
                <a:solidFill>
                  <a:srgbClr val="000000"/>
                </a:solidFill>
              </a:rPr>
              <a:t>a constrained </a:t>
            </a:r>
            <a:r>
              <a:rPr lang="en-US" sz="2000" dirty="0" smtClean="0">
                <a:solidFill>
                  <a:srgbClr val="000000"/>
                </a:solidFill>
              </a:rPr>
              <a:t>template </a:t>
            </a:r>
            <a:r>
              <a:rPr lang="en-US" sz="2000" dirty="0">
                <a:solidFill>
                  <a:srgbClr val="000000"/>
                </a:solidFill>
              </a:rPr>
              <a:t>use</a:t>
            </a:r>
            <a:r>
              <a:rPr lang="en-US" sz="2000" dirty="0" smtClean="0">
                <a:solidFill>
                  <a:srgbClr val="000000"/>
                </a:solidFill>
              </a:rPr>
              <a:t>,</a:t>
            </a:r>
          </a:p>
          <a:p>
            <a:pPr marL="365760" lvl="1" indent="-182880">
              <a:buFont typeface="Arial"/>
              <a:buChar char="•"/>
            </a:pPr>
            <a:r>
              <a:rPr lang="en-US" sz="2000" dirty="0">
                <a:solidFill>
                  <a:srgbClr val="000000"/>
                </a:solidFill>
              </a:rPr>
              <a:t>r</a:t>
            </a:r>
            <a:r>
              <a:rPr lang="en-US" sz="2000" dirty="0" smtClean="0">
                <a:solidFill>
                  <a:srgbClr val="000000"/>
                </a:solidFill>
              </a:rPr>
              <a:t>ebuild the reference</a:t>
            </a:r>
          </a:p>
          <a:p>
            <a:pPr marL="365760" lvl="1" indent="-182880">
              <a:buFont typeface="Arial"/>
              <a:buChar char="•"/>
            </a:pPr>
            <a:r>
              <a:rPr lang="en-US" sz="2000" dirty="0">
                <a:solidFill>
                  <a:srgbClr val="000000"/>
                </a:solidFill>
              </a:rPr>
              <a:t>w</a:t>
            </a:r>
            <a:r>
              <a:rPr lang="en-US" sz="2000" dirty="0" smtClean="0">
                <a:solidFill>
                  <a:srgbClr val="000000"/>
                </a:solidFill>
              </a:rPr>
              <a:t>ith </a:t>
            </a:r>
            <a:r>
              <a:rPr lang="en-US" sz="2000" b="1" dirty="0">
                <a:solidFill>
                  <a:srgbClr val="000000"/>
                </a:solidFill>
              </a:rPr>
              <a:t>CS_models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smtClean="0">
                <a:solidFill>
                  <a:srgbClr val="000000"/>
                </a:solidFill>
              </a:rPr>
              <a:t>serving as the constraints </a:t>
            </a:r>
            <a:r>
              <a:rPr lang="en-US" sz="2000" dirty="0">
                <a:solidFill>
                  <a:srgbClr val="000000"/>
                </a:solidFill>
              </a:rPr>
              <a:t>environment</a:t>
            </a:r>
            <a:r>
              <a:rPr lang="en-US" sz="2000" dirty="0" smtClean="0">
                <a:solidFill>
                  <a:srgbClr val="000000"/>
                </a:solidFill>
              </a:rPr>
              <a:t>.</a:t>
            </a:r>
          </a:p>
          <a:p>
            <a:pPr marL="182880" lvl="1"/>
            <a:endParaRPr lang="en-US" sz="5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09435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293" y="75286"/>
            <a:ext cx="8683262" cy="1143000"/>
          </a:xfrm>
          <a:solidFill>
            <a:srgbClr val="95B3D7"/>
          </a:solidFill>
          <a:ln>
            <a:solidFill>
              <a:srgbClr val="000090"/>
            </a:solidFill>
          </a:ln>
        </p:spPr>
        <p:txBody>
          <a:bodyPr/>
          <a:lstStyle/>
          <a:p>
            <a:r>
              <a:rPr lang="en-US" sz="4000" u="sng" dirty="0" err="1" smtClean="0">
                <a:solidFill>
                  <a:srgbClr val="000090"/>
                </a:solidFill>
              </a:rPr>
              <a:t>ConceptClang</a:t>
            </a:r>
            <a:r>
              <a:rPr lang="en-US" sz="4000" u="sng" dirty="0" smtClean="0">
                <a:solidFill>
                  <a:srgbClr val="000090"/>
                </a:solidFill>
              </a:rPr>
              <a:t>: Essential Procedures</a:t>
            </a:r>
            <a:endParaRPr lang="en-US" sz="4000" u="sng" dirty="0">
              <a:solidFill>
                <a:srgbClr val="00009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29181" y="1218286"/>
            <a:ext cx="6384041" cy="5001369"/>
          </a:xfrm>
          <a:prstGeom prst="rect">
            <a:avLst/>
          </a:prstGeom>
          <a:solidFill>
            <a:srgbClr val="FFFFFF"/>
          </a:solidFill>
          <a:ln>
            <a:solidFill>
              <a:srgbClr val="000090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0090"/>
                </a:solidFill>
              </a:rPr>
              <a:t>Expression Validation</a:t>
            </a:r>
            <a:r>
              <a:rPr lang="en-US" sz="2400" dirty="0" smtClean="0"/>
              <a:t>:</a:t>
            </a:r>
            <a:endParaRPr lang="en-US" sz="2400" dirty="0" smtClean="0">
              <a:solidFill>
                <a:srgbClr val="000000"/>
              </a:solidFill>
            </a:endParaRPr>
          </a:p>
          <a:p>
            <a:pPr marL="182880" indent="-182880">
              <a:buFont typeface="Arial"/>
              <a:buChar char="•"/>
            </a:pPr>
            <a:endParaRPr lang="en-US" sz="500" dirty="0" smtClean="0">
              <a:solidFill>
                <a:srgbClr val="000000"/>
              </a:solidFill>
            </a:endParaRPr>
          </a:p>
          <a:p>
            <a:endParaRPr lang="en-US" sz="1000" dirty="0" smtClean="0">
              <a:solidFill>
                <a:srgbClr val="000000"/>
              </a:solidFill>
            </a:endParaRPr>
          </a:p>
          <a:p>
            <a:pPr marL="182880" indent="-182880">
              <a:buFont typeface="Arial"/>
              <a:buChar char="•"/>
            </a:pPr>
            <a:r>
              <a:rPr lang="en-US" sz="2000" dirty="0" smtClean="0">
                <a:solidFill>
                  <a:srgbClr val="000000"/>
                </a:solidFill>
              </a:rPr>
              <a:t>Given:</a:t>
            </a:r>
            <a:endParaRPr lang="en-US" sz="2000" dirty="0"/>
          </a:p>
          <a:p>
            <a:pPr marL="365760" lvl="1" indent="-182880">
              <a:buFont typeface="Arial"/>
              <a:buChar char="•"/>
            </a:pPr>
            <a:r>
              <a:rPr lang="en-US" sz="2000" dirty="0" smtClean="0">
                <a:solidFill>
                  <a:srgbClr val="000000"/>
                </a:solidFill>
              </a:rPr>
              <a:t>An expression to validate – say </a:t>
            </a:r>
            <a:r>
              <a:rPr lang="en-US" sz="2000" b="1" dirty="0" smtClean="0">
                <a:solidFill>
                  <a:srgbClr val="000000"/>
                </a:solidFill>
              </a:rPr>
              <a:t>E</a:t>
            </a:r>
            <a:r>
              <a:rPr lang="en-US" sz="2000" dirty="0" smtClean="0">
                <a:solidFill>
                  <a:srgbClr val="000000"/>
                </a:solidFill>
              </a:rPr>
              <a:t>, and</a:t>
            </a:r>
          </a:p>
          <a:p>
            <a:pPr marL="365760" lvl="1" indent="-182880">
              <a:buFont typeface="Arial"/>
              <a:buChar char="•"/>
            </a:pPr>
            <a:r>
              <a:rPr lang="en-US" sz="2000" dirty="0" smtClean="0">
                <a:solidFill>
                  <a:srgbClr val="000000"/>
                </a:solidFill>
              </a:rPr>
              <a:t>The constraints environment – say </a:t>
            </a:r>
            <a:r>
              <a:rPr lang="en-US" sz="2000" b="1" dirty="0" smtClean="0">
                <a:solidFill>
                  <a:srgbClr val="000000"/>
                </a:solidFill>
              </a:rPr>
              <a:t>Cs_env</a:t>
            </a:r>
            <a:r>
              <a:rPr lang="en-US" sz="2000" dirty="0" smtClean="0">
                <a:solidFill>
                  <a:srgbClr val="000000"/>
                </a:solidFill>
              </a:rPr>
              <a:t>. </a:t>
            </a:r>
          </a:p>
          <a:p>
            <a:pPr marL="182880" lvl="1"/>
            <a:endParaRPr lang="en-US" sz="1000" dirty="0" smtClean="0">
              <a:solidFill>
                <a:srgbClr val="000000"/>
              </a:solidFill>
            </a:endParaRPr>
          </a:p>
          <a:p>
            <a:pPr marL="182880" indent="-182880">
              <a:buFont typeface="Arial"/>
              <a:buChar char="•"/>
            </a:pPr>
            <a:r>
              <a:rPr lang="en-US" sz="2000" dirty="0" smtClean="0"/>
              <a:t>Validate </a:t>
            </a:r>
            <a:r>
              <a:rPr lang="en-US" sz="2000" b="1" dirty="0" smtClean="0"/>
              <a:t>E</a:t>
            </a:r>
            <a:r>
              <a:rPr lang="en-US" sz="2000" dirty="0" smtClean="0"/>
              <a:t>’s sub-expressions with </a:t>
            </a:r>
            <a:r>
              <a:rPr lang="en-US" sz="2000" b="1" dirty="0" smtClean="0">
                <a:solidFill>
                  <a:srgbClr val="000000"/>
                </a:solidFill>
              </a:rPr>
              <a:t>Cs_env</a:t>
            </a:r>
            <a:r>
              <a:rPr lang="en-US" sz="2000" dirty="0" smtClean="0"/>
              <a:t>.</a:t>
            </a:r>
            <a:endParaRPr lang="en-US" sz="2000" dirty="0"/>
          </a:p>
          <a:p>
            <a:pPr marL="365760" lvl="1" indent="-182880">
              <a:buFont typeface="Arial"/>
              <a:buChar char="•"/>
            </a:pPr>
            <a:r>
              <a:rPr lang="en-US" sz="2000" dirty="0" smtClean="0">
                <a:solidFill>
                  <a:srgbClr val="000000"/>
                </a:solidFill>
              </a:rPr>
              <a:t>Fail if the process fails for any sub-expression. </a:t>
            </a:r>
          </a:p>
          <a:p>
            <a:pPr marL="182880" lvl="1"/>
            <a:endParaRPr lang="en-US" sz="1000" dirty="0" smtClean="0"/>
          </a:p>
          <a:p>
            <a:pPr marL="182880" indent="-182880">
              <a:buFont typeface="Arial"/>
              <a:buChar char="•"/>
            </a:pPr>
            <a:r>
              <a:rPr lang="en-US" sz="2000" dirty="0" smtClean="0"/>
              <a:t>Validate  </a:t>
            </a:r>
            <a:r>
              <a:rPr lang="en-US" sz="2000" b="1" dirty="0" smtClean="0"/>
              <a:t>E</a:t>
            </a:r>
            <a:r>
              <a:rPr lang="en-US" sz="2000" dirty="0" smtClean="0"/>
              <a:t> against </a:t>
            </a:r>
            <a:r>
              <a:rPr lang="en-US" sz="2000" b="1" dirty="0" smtClean="0"/>
              <a:t>Cs_env</a:t>
            </a:r>
            <a:r>
              <a:rPr lang="en-US" sz="2000" dirty="0" smtClean="0"/>
              <a:t>:</a:t>
            </a:r>
            <a:endParaRPr lang="en-US" sz="2000" dirty="0"/>
          </a:p>
          <a:p>
            <a:pPr marL="365760" lvl="1" indent="-182880">
              <a:buFont typeface="Arial"/>
              <a:buChar char="•"/>
            </a:pPr>
            <a:r>
              <a:rPr lang="en-US" sz="2000" dirty="0" smtClean="0">
                <a:solidFill>
                  <a:srgbClr val="000000"/>
                </a:solidFill>
              </a:rPr>
              <a:t>For each use-pattern </a:t>
            </a:r>
            <a:r>
              <a:rPr lang="en-US" sz="2000" b="1" dirty="0" smtClean="0">
                <a:solidFill>
                  <a:srgbClr val="000000"/>
                </a:solidFill>
              </a:rPr>
              <a:t>U</a:t>
            </a:r>
            <a:r>
              <a:rPr lang="en-US" sz="2000" dirty="0" smtClean="0">
                <a:solidFill>
                  <a:srgbClr val="000000"/>
                </a:solidFill>
              </a:rPr>
              <a:t> in  </a:t>
            </a:r>
            <a:r>
              <a:rPr lang="en-US" sz="2000" b="1" dirty="0" smtClean="0">
                <a:solidFill>
                  <a:srgbClr val="000000"/>
                </a:solidFill>
              </a:rPr>
              <a:t>Cs_env</a:t>
            </a:r>
            <a:r>
              <a:rPr lang="en-US" sz="2000" dirty="0" smtClean="0">
                <a:solidFill>
                  <a:srgbClr val="000000"/>
                </a:solidFill>
              </a:rPr>
              <a:t>:</a:t>
            </a:r>
          </a:p>
          <a:p>
            <a:pPr marL="548640" lvl="2" indent="-182880">
              <a:buFont typeface="Arial"/>
              <a:buChar char="•"/>
            </a:pPr>
            <a:r>
              <a:rPr lang="en-US" sz="2000" dirty="0" smtClean="0"/>
              <a:t>Compare expression trees for </a:t>
            </a:r>
            <a:r>
              <a:rPr lang="en-US" sz="2000" b="1" dirty="0" smtClean="0"/>
              <a:t>E</a:t>
            </a:r>
            <a:r>
              <a:rPr lang="en-US" sz="2000" dirty="0" smtClean="0"/>
              <a:t> and </a:t>
            </a:r>
            <a:r>
              <a:rPr lang="en-US" sz="2000" b="1" dirty="0" smtClean="0"/>
              <a:t>U</a:t>
            </a:r>
            <a:r>
              <a:rPr lang="en-US" sz="2000" dirty="0" smtClean="0"/>
              <a:t>.</a:t>
            </a:r>
          </a:p>
          <a:p>
            <a:pPr marL="548640" lvl="2" indent="-182880">
              <a:buFont typeface="Arial"/>
              <a:buChar char="•"/>
            </a:pPr>
            <a:r>
              <a:rPr lang="en-US" sz="2000" dirty="0" smtClean="0"/>
              <a:t>Return success when a match is found.</a:t>
            </a:r>
          </a:p>
          <a:p>
            <a:pPr marL="365760" lvl="2"/>
            <a:endParaRPr lang="en-US" sz="1000" dirty="0" smtClean="0"/>
          </a:p>
          <a:p>
            <a:pPr marL="182880" indent="-182880">
              <a:buFont typeface="Arial"/>
              <a:buChar char="•"/>
            </a:pPr>
            <a:r>
              <a:rPr lang="en-US" sz="2000" dirty="0" smtClean="0"/>
              <a:t>If the validation fails:</a:t>
            </a:r>
          </a:p>
          <a:p>
            <a:pPr marL="365760" lvl="1" indent="-182880">
              <a:buFont typeface="Arial"/>
              <a:buChar char="•"/>
            </a:pPr>
            <a:r>
              <a:rPr lang="en-US" sz="2000" dirty="0" smtClean="0">
                <a:solidFill>
                  <a:srgbClr val="000000"/>
                </a:solidFill>
              </a:rPr>
              <a:t>Rebuild </a:t>
            </a:r>
            <a:r>
              <a:rPr lang="en-US" sz="2000" b="1" dirty="0" smtClean="0">
                <a:solidFill>
                  <a:srgbClr val="000000"/>
                </a:solidFill>
              </a:rPr>
              <a:t>E</a:t>
            </a:r>
            <a:r>
              <a:rPr lang="en-US" sz="2000" dirty="0" smtClean="0">
                <a:solidFill>
                  <a:srgbClr val="000000"/>
                </a:solidFill>
              </a:rPr>
              <a:t> with the updated sub-expressions. </a:t>
            </a:r>
          </a:p>
          <a:p>
            <a:pPr marL="365760" lvl="1" indent="-182880">
              <a:buFont typeface="Arial"/>
              <a:buChar char="•"/>
            </a:pPr>
            <a:r>
              <a:rPr lang="en-US" sz="2000" dirty="0" smtClean="0">
                <a:solidFill>
                  <a:srgbClr val="000000"/>
                </a:solidFill>
              </a:rPr>
              <a:t>Return success if the rebuilding succeeds.</a:t>
            </a:r>
            <a:endParaRPr lang="en-US" sz="2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2475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293" y="75286"/>
            <a:ext cx="8683262" cy="1143000"/>
          </a:xfrm>
          <a:solidFill>
            <a:srgbClr val="95B3D7"/>
          </a:solidFill>
          <a:ln>
            <a:solidFill>
              <a:srgbClr val="000090"/>
            </a:solidFill>
          </a:ln>
        </p:spPr>
        <p:txBody>
          <a:bodyPr/>
          <a:lstStyle/>
          <a:p>
            <a:r>
              <a:rPr lang="en-US" sz="4000" u="sng" dirty="0" err="1" smtClean="0">
                <a:solidFill>
                  <a:srgbClr val="000090"/>
                </a:solidFill>
              </a:rPr>
              <a:t>ConceptClang</a:t>
            </a:r>
            <a:r>
              <a:rPr lang="en-US" sz="4000" u="sng" dirty="0" smtClean="0">
                <a:solidFill>
                  <a:srgbClr val="000090"/>
                </a:solidFill>
              </a:rPr>
              <a:t>: Essential Procedures</a:t>
            </a:r>
            <a:endParaRPr lang="en-US" sz="4000" u="sng" dirty="0">
              <a:solidFill>
                <a:srgbClr val="00009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61666" y="1218286"/>
            <a:ext cx="5714111" cy="3600986"/>
          </a:xfrm>
          <a:prstGeom prst="rect">
            <a:avLst/>
          </a:prstGeom>
          <a:noFill/>
          <a:ln>
            <a:solidFill>
              <a:srgbClr val="000090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0090"/>
                </a:solidFill>
              </a:rPr>
              <a:t>Rebuilding Entity References – </a:t>
            </a:r>
          </a:p>
          <a:p>
            <a:r>
              <a:rPr lang="en-US" sz="2400" b="1" dirty="0" smtClean="0">
                <a:solidFill>
                  <a:srgbClr val="000090"/>
                </a:solidFill>
              </a:rPr>
              <a:t>Extension for Concept Model Checking</a:t>
            </a:r>
            <a:r>
              <a:rPr lang="en-US" sz="2400" dirty="0" smtClean="0"/>
              <a:t>:</a:t>
            </a:r>
            <a:endParaRPr lang="en-US" sz="2400" dirty="0" smtClean="0">
              <a:solidFill>
                <a:srgbClr val="000000"/>
              </a:solidFill>
            </a:endParaRPr>
          </a:p>
          <a:p>
            <a:pPr marL="182880" indent="-182880">
              <a:buFont typeface="Arial"/>
              <a:buChar char="•"/>
            </a:pPr>
            <a:endParaRPr lang="en-US" sz="500" dirty="0" smtClean="0">
              <a:solidFill>
                <a:srgbClr val="000000"/>
              </a:solidFill>
            </a:endParaRPr>
          </a:p>
          <a:p>
            <a:endParaRPr lang="en-US" sz="1000" dirty="0" smtClean="0">
              <a:solidFill>
                <a:srgbClr val="000000"/>
              </a:solidFill>
            </a:endParaRPr>
          </a:p>
          <a:p>
            <a:pPr marL="182880" indent="-182880">
              <a:buFont typeface="Arial"/>
              <a:buChar char="•"/>
            </a:pPr>
            <a:r>
              <a:rPr lang="en-US" sz="2000" dirty="0" smtClean="0">
                <a:solidFill>
                  <a:srgbClr val="000000"/>
                </a:solidFill>
              </a:rPr>
              <a:t>For each reference to a </a:t>
            </a:r>
            <a:r>
              <a:rPr lang="en-US" sz="2000" b="1" dirty="0" smtClean="0">
                <a:solidFill>
                  <a:srgbClr val="000000"/>
                </a:solidFill>
              </a:rPr>
              <a:t>DummyAssocDecl</a:t>
            </a:r>
            <a:r>
              <a:rPr lang="en-US" sz="2000" dirty="0" smtClean="0"/>
              <a:t>: </a:t>
            </a:r>
          </a:p>
          <a:p>
            <a:pPr marL="182880" lvl="1"/>
            <a:endParaRPr lang="en-US" sz="500" dirty="0" smtClean="0">
              <a:solidFill>
                <a:srgbClr val="000000"/>
              </a:solidFill>
            </a:endParaRPr>
          </a:p>
          <a:p>
            <a:pPr marL="365760" lvl="1" indent="-182880">
              <a:buFont typeface="Arial"/>
              <a:buChar char="•"/>
            </a:pPr>
            <a:r>
              <a:rPr lang="en-US" sz="2000" dirty="0" smtClean="0">
                <a:solidFill>
                  <a:srgbClr val="000000"/>
                </a:solidFill>
              </a:rPr>
              <a:t>If the concept model is concrete, </a:t>
            </a:r>
          </a:p>
          <a:p>
            <a:pPr marL="548640" lvl="2" indent="-182880">
              <a:buFont typeface="Arial"/>
              <a:buChar char="•"/>
            </a:pPr>
            <a:r>
              <a:rPr lang="en-US" sz="2000" dirty="0" smtClean="0">
                <a:solidFill>
                  <a:srgbClr val="000000"/>
                </a:solidFill>
              </a:rPr>
              <a:t>Collect valid candidates, and </a:t>
            </a:r>
          </a:p>
          <a:p>
            <a:pPr marL="548640" lvl="2" indent="-182880">
              <a:buFont typeface="Arial"/>
              <a:buChar char="•"/>
            </a:pPr>
            <a:r>
              <a:rPr lang="en-US" sz="2000" dirty="0" smtClean="0">
                <a:solidFill>
                  <a:srgbClr val="000000"/>
                </a:solidFill>
              </a:rPr>
              <a:t>Add </a:t>
            </a:r>
            <a:r>
              <a:rPr lang="en-US" sz="2000" dirty="0">
                <a:solidFill>
                  <a:srgbClr val="000000"/>
                </a:solidFill>
              </a:rPr>
              <a:t>the candidates to the model </a:t>
            </a:r>
            <a:r>
              <a:rPr lang="en-US" sz="2000" dirty="0" smtClean="0">
                <a:solidFill>
                  <a:srgbClr val="000000"/>
                </a:solidFill>
              </a:rPr>
              <a:t>context.</a:t>
            </a:r>
          </a:p>
          <a:p>
            <a:pPr marL="731520" lvl="3" indent="-182880">
              <a:buFont typeface="Arial"/>
              <a:buChar char="•"/>
            </a:pPr>
            <a:r>
              <a:rPr lang="en-US" sz="2000" dirty="0" smtClean="0">
                <a:solidFill>
                  <a:srgbClr val="000000"/>
                </a:solidFill>
              </a:rPr>
              <a:t>Intersecting </a:t>
            </a:r>
            <a:r>
              <a:rPr lang="en-US" sz="2000" dirty="0">
                <a:solidFill>
                  <a:srgbClr val="000000"/>
                </a:solidFill>
              </a:rPr>
              <a:t>with pre-existing </a:t>
            </a:r>
            <a:r>
              <a:rPr lang="en-US" sz="2000" dirty="0" smtClean="0">
                <a:solidFill>
                  <a:srgbClr val="000000"/>
                </a:solidFill>
              </a:rPr>
              <a:t>candidates.</a:t>
            </a:r>
          </a:p>
          <a:p>
            <a:pPr marL="548640" lvl="3"/>
            <a:endParaRPr lang="en-US" sz="1000" dirty="0" smtClean="0">
              <a:solidFill>
                <a:srgbClr val="000000"/>
              </a:solidFill>
            </a:endParaRPr>
          </a:p>
          <a:p>
            <a:pPr marL="365760" indent="-182880">
              <a:buFont typeface="Arial"/>
              <a:buChar char="•"/>
            </a:pPr>
            <a:r>
              <a:rPr lang="en-US" sz="2000" dirty="0" smtClean="0">
                <a:solidFill>
                  <a:srgbClr val="000000"/>
                </a:solidFill>
              </a:rPr>
              <a:t>If the </a:t>
            </a:r>
            <a:r>
              <a:rPr lang="en-US" sz="2000" dirty="0">
                <a:solidFill>
                  <a:srgbClr val="000000"/>
                </a:solidFill>
              </a:rPr>
              <a:t>concept model </a:t>
            </a:r>
            <a:r>
              <a:rPr lang="en-US" sz="2000" dirty="0" smtClean="0">
                <a:solidFill>
                  <a:srgbClr val="000000"/>
                </a:solidFill>
              </a:rPr>
              <a:t>is an archetype:</a:t>
            </a:r>
          </a:p>
          <a:p>
            <a:pPr marL="548640" lvl="1" indent="-182880">
              <a:buFont typeface="Arial"/>
              <a:buChar char="•"/>
            </a:pPr>
            <a:r>
              <a:rPr lang="en-US" sz="2000" dirty="0" smtClean="0">
                <a:solidFill>
                  <a:srgbClr val="000000"/>
                </a:solidFill>
              </a:rPr>
              <a:t>Simply </a:t>
            </a:r>
            <a:r>
              <a:rPr lang="en-US" sz="2000" dirty="0">
                <a:solidFill>
                  <a:srgbClr val="000000"/>
                </a:solidFill>
              </a:rPr>
              <a:t>substitute and rebuild </a:t>
            </a:r>
            <a:r>
              <a:rPr lang="en-US" sz="2000" dirty="0" smtClean="0">
                <a:solidFill>
                  <a:srgbClr val="000000"/>
                </a:solidFill>
              </a:rPr>
              <a:t>the </a:t>
            </a:r>
            <a:r>
              <a:rPr lang="en-US" sz="2000" dirty="0">
                <a:solidFill>
                  <a:srgbClr val="000000"/>
                </a:solidFill>
              </a:rPr>
              <a:t>reference</a:t>
            </a:r>
            <a:r>
              <a:rPr lang="en-US" sz="2000" dirty="0" smtClean="0">
                <a:solidFill>
                  <a:srgbClr val="000000"/>
                </a:solidFill>
              </a:rPr>
              <a:t>.</a:t>
            </a:r>
          </a:p>
          <a:p>
            <a:pPr marL="365760" lvl="1"/>
            <a:endParaRPr lang="en-US" sz="1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2475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3501" y="883752"/>
            <a:ext cx="4547724" cy="5658556"/>
          </a:xfrm>
          <a:prstGeom prst="rect">
            <a:avLst/>
          </a:prstGeom>
          <a:solidFill>
            <a:schemeClr val="bg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dirty="0"/>
              <a:t>	</a:t>
            </a:r>
            <a:r>
              <a:rPr lang="en-US" dirty="0" smtClean="0"/>
              <a:t>	</a:t>
            </a:r>
            <a:r>
              <a:rPr lang="en-US" dirty="0"/>
              <a:t>	</a:t>
            </a:r>
            <a:r>
              <a:rPr lang="en-US" sz="2400" b="1" dirty="0" smtClean="0">
                <a:solidFill>
                  <a:schemeClr val="bg2">
                    <a:lumMod val="25000"/>
                  </a:schemeClr>
                </a:solidFill>
              </a:rPr>
              <a:t>PARSING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545749" y="883752"/>
            <a:ext cx="4598251" cy="5658556"/>
          </a:xfrm>
          <a:prstGeom prst="rect">
            <a:avLst/>
          </a:prstGeom>
          <a:solidFill>
            <a:srgbClr val="FFFFFF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dirty="0" smtClean="0"/>
              <a:t>		</a:t>
            </a:r>
            <a:r>
              <a:rPr lang="en-US" sz="2400" b="1" dirty="0" smtClean="0">
                <a:solidFill>
                  <a:schemeClr val="bg2">
                    <a:lumMod val="25000"/>
                  </a:schemeClr>
                </a:solidFill>
              </a:rPr>
              <a:t>INSTANTIATION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9604"/>
            <a:ext cx="8229600" cy="1143000"/>
          </a:xfrm>
          <a:effectLst/>
        </p:spPr>
        <p:txBody>
          <a:bodyPr/>
          <a:lstStyle/>
          <a:p>
            <a:r>
              <a:rPr lang="en-US" sz="4000" dirty="0" smtClean="0"/>
              <a:t> Separate Type-checking</a:t>
            </a:r>
            <a:endParaRPr lang="en-US" sz="4000" dirty="0"/>
          </a:p>
        </p:txBody>
      </p:sp>
      <p:sp>
        <p:nvSpPr>
          <p:cNvPr id="11" name="Content Placeholder 2"/>
          <p:cNvSpPr>
            <a:spLocks noGrp="1"/>
          </p:cNvSpPr>
          <p:nvPr>
            <p:ph sz="quarter" idx="1"/>
          </p:nvPr>
        </p:nvSpPr>
        <p:spPr>
          <a:xfrm>
            <a:off x="159045" y="1378622"/>
            <a:ext cx="4038600" cy="4525963"/>
          </a:xfrm>
          <a:effectLst/>
        </p:spPr>
        <p:txBody>
          <a:bodyPr numCol="1"/>
          <a:lstStyle/>
          <a:p>
            <a:pPr marL="0" indent="0">
              <a:buNone/>
            </a:pPr>
            <a:r>
              <a:rPr lang="en-US" sz="2300" dirty="0" smtClean="0"/>
              <a:t>Generic Component Definition:</a:t>
            </a:r>
          </a:p>
          <a:p>
            <a:pPr marL="0" indent="0">
              <a:buNone/>
            </a:pPr>
            <a:endParaRPr lang="en-US" sz="2900" dirty="0"/>
          </a:p>
          <a:p>
            <a:pPr marL="0" indent="0">
              <a:buNone/>
            </a:pPr>
            <a:endParaRPr lang="en-US" sz="2900" dirty="0"/>
          </a:p>
          <a:p>
            <a:pPr marL="0" indent="0">
              <a:buNone/>
            </a:pPr>
            <a:endParaRPr lang="en-US" sz="2900" dirty="0" smtClean="0"/>
          </a:p>
          <a:p>
            <a:pPr marL="0" indent="0">
              <a:buNone/>
            </a:pPr>
            <a:endParaRPr lang="en-US" sz="2900" dirty="0" smtClean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r>
              <a:rPr lang="en-US" sz="2300" dirty="0" smtClean="0"/>
              <a:t>Generic Component Use:</a:t>
            </a:r>
          </a:p>
          <a:p>
            <a:pPr marL="0" indent="0">
              <a:buNone/>
            </a:pPr>
            <a:endParaRPr lang="en-US" sz="3200" dirty="0" smtClean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2"/>
          </p:nvPr>
        </p:nvSpPr>
        <p:spPr>
          <a:xfrm>
            <a:off x="4590733" y="1378622"/>
            <a:ext cx="4038600" cy="4943153"/>
          </a:xfrm>
          <a:effectLst/>
        </p:spPr>
        <p:txBody>
          <a:bodyPr/>
          <a:lstStyle/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300" dirty="0" smtClean="0"/>
              <a:t>	Instantiation:</a:t>
            </a:r>
            <a:endParaRPr lang="en-US" sz="2300" dirty="0"/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	 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11163" y="5094109"/>
            <a:ext cx="4300836" cy="1227666"/>
          </a:xfrm>
          <a:prstGeom prst="roundRect">
            <a:avLst>
              <a:gd name="adj" fmla="val 4036"/>
            </a:avLst>
          </a:prstGeom>
          <a:solidFill>
            <a:schemeClr val="bg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vector&lt;int&gt; v;</a:t>
            </a:r>
          </a:p>
          <a:p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int i 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= accumulate(</a:t>
            </a:r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v.begin(), v.end(), 0, </a:t>
            </a:r>
            <a:r>
              <a:rPr lang="fr-FR" sz="1600" dirty="0">
                <a:solidFill>
                  <a:srgbClr val="000090"/>
                </a:solidFill>
                <a:latin typeface="Courier New"/>
                <a:cs typeface="Courier New"/>
              </a:rPr>
              <a:t>plus&lt;int&gt;()</a:t>
            </a:r>
            <a:r>
              <a:rPr lang="fr-FR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)</a:t>
            </a:r>
            <a:r>
              <a:rPr lang="fr-FR" sz="1600" dirty="0">
                <a:solidFill>
                  <a:srgbClr val="000090"/>
                </a:solidFill>
                <a:latin typeface="Courier New"/>
                <a:cs typeface="Courier New"/>
              </a:rPr>
              <a:t>;</a:t>
            </a:r>
            <a:endParaRPr lang="en-US" sz="1600" dirty="0">
              <a:solidFill>
                <a:srgbClr val="000090"/>
              </a:solidFill>
              <a:latin typeface="Courier New"/>
              <a:cs typeface="Courier New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5214444" y="3575460"/>
            <a:ext cx="3830778" cy="1629755"/>
          </a:xfrm>
          <a:prstGeom prst="roundRect">
            <a:avLst>
              <a:gd name="adj" fmla="val 4036"/>
            </a:avLst>
          </a:prstGeom>
          <a:solidFill>
            <a:schemeClr val="bg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i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nt accumulate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(</a:t>
            </a:r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vector&lt;int&gt;::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iterator first, </a:t>
            </a:r>
          </a:p>
          <a:p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 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vector</a:t>
            </a:r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&lt;int&gt;::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iterator last, </a:t>
            </a:r>
          </a:p>
          <a:p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 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int init, plus&lt;int&gt; bin_op) { ... }</a:t>
            </a:r>
            <a:endParaRPr lang="en-US" sz="1600" dirty="0">
              <a:solidFill>
                <a:srgbClr val="000090"/>
              </a:solidFill>
              <a:latin typeface="Courier New"/>
              <a:cs typeface="Courier New"/>
            </a:endParaRPr>
          </a:p>
        </p:txBody>
      </p:sp>
      <p:sp>
        <p:nvSpPr>
          <p:cNvPr id="27" name="Right Arrow Callout 26"/>
          <p:cNvSpPr/>
          <p:nvPr/>
        </p:nvSpPr>
        <p:spPr>
          <a:xfrm>
            <a:off x="3267169" y="3022148"/>
            <a:ext cx="1939809" cy="2071961"/>
          </a:xfrm>
          <a:prstGeom prst="rightArrowCallout">
            <a:avLst>
              <a:gd name="adj1" fmla="val 12584"/>
              <a:gd name="adj2" fmla="val 15284"/>
              <a:gd name="adj3" fmla="val 12531"/>
              <a:gd name="adj4" fmla="val 14269"/>
            </a:avLst>
          </a:prstGeom>
          <a:solidFill>
            <a:schemeClr val="tx1">
              <a:lumMod val="65000"/>
              <a:lumOff val="35000"/>
            </a:scheme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2681497" y="5094109"/>
            <a:ext cx="1411339" cy="400110"/>
          </a:xfrm>
          <a:prstGeom prst="rect">
            <a:avLst/>
          </a:prstGeom>
          <a:solidFill>
            <a:srgbClr val="CCFFCC"/>
          </a:solidFill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8000"/>
                </a:solidFill>
                <a:effectLst/>
              </a:rPr>
              <a:t>Type-Check</a:t>
            </a:r>
            <a:endParaRPr lang="en-US" sz="2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8000"/>
              </a:solidFill>
              <a:effectLst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144800" y="1812364"/>
            <a:ext cx="4267199" cy="1235634"/>
          </a:xfrm>
          <a:prstGeom prst="roundRect">
            <a:avLst>
              <a:gd name="adj" fmla="val 4036"/>
            </a:avLst>
          </a:prstGeom>
          <a:solidFill>
            <a:schemeClr val="bg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template&lt;typename InputIterator, </a:t>
            </a:r>
          </a:p>
          <a:p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 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        typename T, </a:t>
            </a:r>
          </a:p>
          <a:p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 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        typename BinaryFunction&gt;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T accumulate( ... ) { ... }</a:t>
            </a:r>
            <a:endParaRPr lang="en-US" sz="1600" dirty="0">
              <a:solidFill>
                <a:srgbClr val="000090"/>
              </a:solidFill>
              <a:latin typeface="Courier New"/>
              <a:cs typeface="Courier New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2754874" y="2622038"/>
            <a:ext cx="1411339" cy="400110"/>
          </a:xfrm>
          <a:prstGeom prst="rect">
            <a:avLst/>
          </a:prstGeom>
          <a:solidFill>
            <a:srgbClr val="CCFFCC"/>
          </a:solidFill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8000"/>
                </a:solidFill>
                <a:effectLst/>
              </a:rPr>
              <a:t>Type-Check</a:t>
            </a:r>
            <a:endParaRPr lang="en-US" sz="2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8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39575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3501" y="883752"/>
            <a:ext cx="4547724" cy="5658556"/>
          </a:xfrm>
          <a:prstGeom prst="rect">
            <a:avLst/>
          </a:prstGeom>
          <a:solidFill>
            <a:schemeClr val="bg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dirty="0"/>
              <a:t>	</a:t>
            </a:r>
            <a:r>
              <a:rPr lang="en-US" dirty="0" smtClean="0"/>
              <a:t>	</a:t>
            </a:r>
            <a:r>
              <a:rPr lang="en-US" dirty="0"/>
              <a:t>	</a:t>
            </a:r>
            <a:r>
              <a:rPr lang="en-US" sz="2400" b="1" dirty="0" smtClean="0">
                <a:solidFill>
                  <a:schemeClr val="bg2">
                    <a:lumMod val="25000"/>
                  </a:schemeClr>
                </a:solidFill>
              </a:rPr>
              <a:t>PARSING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4545749" y="883752"/>
            <a:ext cx="4598251" cy="5658556"/>
          </a:xfrm>
          <a:prstGeom prst="rect">
            <a:avLst/>
          </a:prstGeom>
          <a:solidFill>
            <a:srgbClr val="FFFFFF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dirty="0" smtClean="0"/>
              <a:t>		</a:t>
            </a:r>
            <a:r>
              <a:rPr lang="en-US" sz="2400" b="1" dirty="0" smtClean="0">
                <a:solidFill>
                  <a:schemeClr val="bg2">
                    <a:lumMod val="25000"/>
                  </a:schemeClr>
                </a:solidFill>
              </a:rPr>
              <a:t>INSTANTIATION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20" name="Content Placeholder 2"/>
          <p:cNvSpPr>
            <a:spLocks noGrp="1"/>
          </p:cNvSpPr>
          <p:nvPr>
            <p:ph sz="quarter" idx="1"/>
          </p:nvPr>
        </p:nvSpPr>
        <p:spPr>
          <a:xfrm>
            <a:off x="159045" y="1350400"/>
            <a:ext cx="4038600" cy="4525963"/>
          </a:xfrm>
          <a:effectLst/>
        </p:spPr>
        <p:txBody>
          <a:bodyPr numCol="1"/>
          <a:lstStyle/>
          <a:p>
            <a:pPr marL="0" indent="0">
              <a:buNone/>
            </a:pPr>
            <a:r>
              <a:rPr lang="en-US" sz="2300" dirty="0" smtClean="0"/>
              <a:t>Generic Component Definition:</a:t>
            </a:r>
          </a:p>
          <a:p>
            <a:pPr marL="0" indent="0">
              <a:buNone/>
            </a:pPr>
            <a:endParaRPr lang="en-US" sz="2900" dirty="0"/>
          </a:p>
          <a:p>
            <a:pPr marL="0" indent="0">
              <a:buNone/>
            </a:pPr>
            <a:endParaRPr lang="en-US" sz="2900" dirty="0"/>
          </a:p>
          <a:p>
            <a:pPr marL="0" indent="0">
              <a:buNone/>
            </a:pPr>
            <a:endParaRPr lang="en-US" sz="2900" dirty="0" smtClean="0"/>
          </a:p>
          <a:p>
            <a:pPr marL="0" indent="0">
              <a:buNone/>
            </a:pPr>
            <a:endParaRPr lang="en-US" sz="2900" dirty="0" smtClean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r>
              <a:rPr lang="en-US" sz="2300" dirty="0" smtClean="0"/>
              <a:t>Generic Component Use:</a:t>
            </a:r>
          </a:p>
          <a:p>
            <a:pPr marL="0" indent="0">
              <a:buNone/>
            </a:pPr>
            <a:endParaRPr lang="en-US" sz="3200" dirty="0" smtClean="0"/>
          </a:p>
          <a:p>
            <a:pPr marL="0" indent="0">
              <a:buNone/>
            </a:pPr>
            <a:endParaRPr lang="en-US" sz="3200" dirty="0" smtClean="0"/>
          </a:p>
          <a:p>
            <a:pPr marL="0" indent="0">
              <a:buNone/>
            </a:pPr>
            <a:endParaRPr lang="en-US" sz="3200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9604"/>
            <a:ext cx="8229600" cy="1143000"/>
          </a:xfrm>
          <a:effectLst/>
        </p:spPr>
        <p:txBody>
          <a:bodyPr/>
          <a:lstStyle/>
          <a:p>
            <a:r>
              <a:rPr lang="en-US" sz="4000" dirty="0" smtClean="0"/>
              <a:t>Type-checking Definitions</a:t>
            </a:r>
            <a:endParaRPr lang="en-US" sz="4000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2"/>
          </p:nvPr>
        </p:nvSpPr>
        <p:spPr>
          <a:xfrm>
            <a:off x="4590733" y="1350400"/>
            <a:ext cx="4038600" cy="4943153"/>
          </a:xfrm>
          <a:effectLst/>
        </p:spPr>
        <p:txBody>
          <a:bodyPr/>
          <a:lstStyle/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300" dirty="0" smtClean="0"/>
              <a:t>	Instantiation:</a:t>
            </a:r>
            <a:endParaRPr lang="en-US" sz="2300" dirty="0"/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	 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11163" y="5065887"/>
            <a:ext cx="4300836" cy="1227666"/>
          </a:xfrm>
          <a:prstGeom prst="roundRect">
            <a:avLst>
              <a:gd name="adj" fmla="val 4036"/>
            </a:avLst>
          </a:prstGeom>
          <a:solidFill>
            <a:srgbClr val="EEECE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vector&lt;int&gt; v;</a:t>
            </a:r>
          </a:p>
          <a:p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int i 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= accumulate(</a:t>
            </a:r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v.begin(), v.end(), 0, </a:t>
            </a:r>
            <a:r>
              <a:rPr lang="fr-FR" sz="1600" dirty="0">
                <a:solidFill>
                  <a:srgbClr val="000090"/>
                </a:solidFill>
                <a:latin typeface="Courier New"/>
                <a:cs typeface="Courier New"/>
              </a:rPr>
              <a:t>plus&lt;int&gt;()</a:t>
            </a:r>
            <a:r>
              <a:rPr lang="fr-FR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)</a:t>
            </a:r>
            <a:r>
              <a:rPr lang="fr-FR" sz="1600" dirty="0">
                <a:solidFill>
                  <a:srgbClr val="000090"/>
                </a:solidFill>
                <a:latin typeface="Courier New"/>
                <a:cs typeface="Courier New"/>
              </a:rPr>
              <a:t>;</a:t>
            </a:r>
            <a:endParaRPr lang="en-US" sz="1600" dirty="0">
              <a:solidFill>
                <a:srgbClr val="000090"/>
              </a:solidFill>
              <a:latin typeface="Courier New"/>
              <a:cs typeface="Courier New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5214444" y="3547238"/>
            <a:ext cx="3732000" cy="1629755"/>
          </a:xfrm>
          <a:prstGeom prst="roundRect">
            <a:avLst>
              <a:gd name="adj" fmla="val 4036"/>
            </a:avLst>
          </a:prstGeom>
          <a:solidFill>
            <a:schemeClr val="bg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i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nt</a:t>
            </a:r>
            <a:r>
              <a:rPr lang="en-US" sz="1400" dirty="0" smtClean="0">
                <a:solidFill>
                  <a:srgbClr val="000090"/>
                </a:solidFill>
                <a:latin typeface="Courier New"/>
                <a:cs typeface="Courier New"/>
              </a:rPr>
              <a:t> accumulate</a:t>
            </a:r>
          </a:p>
          <a:p>
            <a:r>
              <a:rPr lang="en-US" sz="1400" dirty="0" smtClean="0">
                <a:solidFill>
                  <a:srgbClr val="000090"/>
                </a:solidFill>
                <a:latin typeface="Courier New"/>
                <a:cs typeface="Courier New"/>
              </a:rPr>
              <a:t>(</a:t>
            </a:r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vector&lt;int&gt;::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iterator </a:t>
            </a:r>
            <a:r>
              <a:rPr lang="en-US" sz="1400" dirty="0" smtClean="0">
                <a:solidFill>
                  <a:srgbClr val="000090"/>
                </a:solidFill>
                <a:latin typeface="Courier New"/>
                <a:cs typeface="Courier New"/>
              </a:rPr>
              <a:t>first, </a:t>
            </a:r>
          </a:p>
          <a:p>
            <a:r>
              <a:rPr lang="en-US" sz="1400" dirty="0">
                <a:solidFill>
                  <a:srgbClr val="000090"/>
                </a:solidFill>
                <a:latin typeface="Courier New"/>
                <a:cs typeface="Courier New"/>
              </a:rPr>
              <a:t> 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vector</a:t>
            </a:r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&lt;int&gt;::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iterator </a:t>
            </a:r>
            <a:r>
              <a:rPr lang="en-US" sz="1400" dirty="0" smtClean="0">
                <a:solidFill>
                  <a:srgbClr val="000090"/>
                </a:solidFill>
                <a:latin typeface="Courier New"/>
                <a:cs typeface="Courier New"/>
              </a:rPr>
              <a:t>last, </a:t>
            </a:r>
          </a:p>
          <a:p>
            <a:r>
              <a:rPr lang="en-US" sz="1400" dirty="0">
                <a:solidFill>
                  <a:srgbClr val="000090"/>
                </a:solidFill>
                <a:latin typeface="Courier New"/>
                <a:cs typeface="Courier New"/>
              </a:rPr>
              <a:t> 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int</a:t>
            </a:r>
            <a:r>
              <a:rPr lang="en-US" sz="1400" dirty="0" smtClean="0">
                <a:solidFill>
                  <a:srgbClr val="000090"/>
                </a:solidFill>
                <a:latin typeface="Courier New"/>
                <a:cs typeface="Courier New"/>
              </a:rPr>
              <a:t> init, 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plus&lt;int&gt;</a:t>
            </a:r>
            <a:r>
              <a:rPr lang="en-US" sz="1400" dirty="0" smtClean="0">
                <a:solidFill>
                  <a:srgbClr val="000090"/>
                </a:solidFill>
                <a:latin typeface="Courier New"/>
                <a:cs typeface="Courier New"/>
              </a:rPr>
              <a:t> bin_op) </a:t>
            </a:r>
            <a:r>
              <a:rPr lang="en-US" sz="1400" dirty="0">
                <a:solidFill>
                  <a:srgbClr val="000090"/>
                </a:solidFill>
                <a:latin typeface="Courier New"/>
                <a:cs typeface="Courier New"/>
              </a:rPr>
              <a:t>{</a:t>
            </a:r>
          </a:p>
          <a:p>
            <a:r>
              <a:rPr lang="en-US" sz="1400" dirty="0" smtClean="0">
                <a:solidFill>
                  <a:srgbClr val="000090"/>
                </a:solidFill>
                <a:latin typeface="Courier New"/>
                <a:cs typeface="Courier New"/>
              </a:rPr>
              <a:t>  ...</a:t>
            </a:r>
            <a:endParaRPr lang="en-US" sz="1400" dirty="0">
              <a:solidFill>
                <a:srgbClr val="000090"/>
              </a:solidFill>
              <a:latin typeface="Courier New"/>
              <a:cs typeface="Courier New"/>
            </a:endParaRPr>
          </a:p>
          <a:p>
            <a:r>
              <a:rPr lang="en-US" sz="1400" dirty="0">
                <a:solidFill>
                  <a:srgbClr val="000090"/>
                </a:solidFill>
                <a:latin typeface="Courier New"/>
                <a:cs typeface="Courier New"/>
              </a:rPr>
              <a:t>}</a:t>
            </a:r>
          </a:p>
        </p:txBody>
      </p:sp>
      <p:sp>
        <p:nvSpPr>
          <p:cNvPr id="22" name="Right Arrow Callout 21"/>
          <p:cNvSpPr/>
          <p:nvPr/>
        </p:nvSpPr>
        <p:spPr>
          <a:xfrm>
            <a:off x="3267169" y="2993926"/>
            <a:ext cx="1939809" cy="2071961"/>
          </a:xfrm>
          <a:prstGeom prst="rightArrowCallout">
            <a:avLst>
              <a:gd name="adj1" fmla="val 12584"/>
              <a:gd name="adj2" fmla="val 15284"/>
              <a:gd name="adj3" fmla="val 12531"/>
              <a:gd name="adj4" fmla="val 14269"/>
            </a:avLst>
          </a:prstGeom>
          <a:solidFill>
            <a:schemeClr val="tx1">
              <a:lumMod val="65000"/>
              <a:lumOff val="35000"/>
            </a:scheme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ounded Rectangle 11"/>
          <p:cNvSpPr/>
          <p:nvPr/>
        </p:nvSpPr>
        <p:spPr>
          <a:xfrm>
            <a:off x="144800" y="1784141"/>
            <a:ext cx="4267199" cy="2059273"/>
          </a:xfrm>
          <a:prstGeom prst="roundRect">
            <a:avLst>
              <a:gd name="adj" fmla="val 4036"/>
            </a:avLst>
          </a:prstGeom>
          <a:solidFill>
            <a:srgbClr val="EEECE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template&lt;typename </a:t>
            </a:r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InputIterator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, </a:t>
            </a:r>
          </a:p>
          <a:p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 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        typename </a:t>
            </a:r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T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, </a:t>
            </a:r>
          </a:p>
          <a:p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 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        typename </a:t>
            </a:r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BinaryFunction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&gt;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T accumulate(...) {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  </a:t>
            </a:r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for </a:t>
            </a:r>
            <a:r>
              <a:rPr lang="en-US" sz="1600" b="1" dirty="0">
                <a:solidFill>
                  <a:srgbClr val="000090"/>
                </a:solidFill>
                <a:latin typeface="Courier New"/>
                <a:cs typeface="Courier New"/>
              </a:rPr>
              <a:t>(; first != last; ++first)</a:t>
            </a:r>
          </a:p>
          <a:p>
            <a:r>
              <a:rPr lang="en-US" sz="1600" b="1" dirty="0">
                <a:solidFill>
                  <a:srgbClr val="000090"/>
                </a:solidFill>
                <a:latin typeface="Courier New"/>
                <a:cs typeface="Courier New"/>
              </a:rPr>
              <a:t>    init = bin_op(init, *first);</a:t>
            </a:r>
          </a:p>
          <a:p>
            <a:r>
              <a:rPr lang="en-US" sz="1600" b="1" dirty="0">
                <a:solidFill>
                  <a:srgbClr val="000090"/>
                </a:solidFill>
                <a:latin typeface="Courier New"/>
                <a:cs typeface="Courier New"/>
              </a:rPr>
              <a:t>  </a:t>
            </a:r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return </a:t>
            </a:r>
            <a:r>
              <a:rPr lang="en-US" sz="1600" b="1" dirty="0">
                <a:solidFill>
                  <a:srgbClr val="000090"/>
                </a:solidFill>
                <a:latin typeface="Courier New"/>
                <a:cs typeface="Courier New"/>
              </a:rPr>
              <a:t>init</a:t>
            </a:r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;</a:t>
            </a:r>
            <a:endParaRPr lang="en-US" sz="1600" b="1" dirty="0">
              <a:solidFill>
                <a:srgbClr val="000090"/>
              </a:solidFill>
              <a:latin typeface="Courier New"/>
              <a:cs typeface="Courier New"/>
            </a:endParaRPr>
          </a:p>
          <a:p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}</a:t>
            </a:r>
            <a:endParaRPr lang="en-US" sz="1600" dirty="0">
              <a:solidFill>
                <a:srgbClr val="000090"/>
              </a:solidFill>
              <a:latin typeface="Courier New"/>
              <a:cs typeface="Courier New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2441965" y="3443304"/>
            <a:ext cx="1411339" cy="400110"/>
          </a:xfrm>
          <a:prstGeom prst="rect">
            <a:avLst/>
          </a:prstGeom>
          <a:solidFill>
            <a:srgbClr val="CCFFCC"/>
          </a:solidFill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8000"/>
                </a:solidFill>
                <a:effectLst/>
              </a:rPr>
              <a:t>Type-Check</a:t>
            </a:r>
            <a:endParaRPr lang="en-US" sz="2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8000"/>
              </a:solidFill>
              <a:effectLst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681497" y="5065887"/>
            <a:ext cx="1411339" cy="400110"/>
          </a:xfrm>
          <a:prstGeom prst="rect">
            <a:avLst/>
          </a:prstGeom>
          <a:solidFill>
            <a:srgbClr val="CCFFCC"/>
          </a:solidFill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8000"/>
                </a:solidFill>
                <a:effectLst/>
              </a:rPr>
              <a:t>Type-Check</a:t>
            </a:r>
            <a:endParaRPr lang="en-US" sz="2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8000"/>
              </a:solidFill>
              <a:effectLst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259577" y="1801742"/>
            <a:ext cx="2973757" cy="838200"/>
          </a:xfrm>
          <a:prstGeom prst="rect">
            <a:avLst/>
          </a:prstGeom>
          <a:solidFill>
            <a:schemeClr val="tx2">
              <a:lumMod val="20000"/>
              <a:lumOff val="80000"/>
              <a:alpha val="25000"/>
            </a:schemeClr>
          </a:solidFill>
          <a:ln>
            <a:solidFill>
              <a:srgbClr val="00009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1772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3501" y="883752"/>
            <a:ext cx="4547724" cy="5658556"/>
          </a:xfrm>
          <a:prstGeom prst="rect">
            <a:avLst/>
          </a:prstGeom>
          <a:solidFill>
            <a:schemeClr val="bg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dirty="0"/>
              <a:t>	</a:t>
            </a:r>
            <a:r>
              <a:rPr lang="en-US" dirty="0" smtClean="0"/>
              <a:t>	</a:t>
            </a:r>
            <a:r>
              <a:rPr lang="en-US" dirty="0"/>
              <a:t>	</a:t>
            </a:r>
            <a:r>
              <a:rPr lang="en-US" sz="2400" b="1" dirty="0" smtClean="0">
                <a:solidFill>
                  <a:schemeClr val="bg2">
                    <a:lumMod val="25000"/>
                  </a:schemeClr>
                </a:solidFill>
              </a:rPr>
              <a:t>PARSING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4545749" y="883752"/>
            <a:ext cx="4598251" cy="5658556"/>
          </a:xfrm>
          <a:prstGeom prst="rect">
            <a:avLst/>
          </a:prstGeom>
          <a:solidFill>
            <a:srgbClr val="FFFFFF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dirty="0" smtClean="0"/>
              <a:t>		</a:t>
            </a:r>
            <a:r>
              <a:rPr lang="en-US" sz="2400" b="1" dirty="0" smtClean="0">
                <a:solidFill>
                  <a:schemeClr val="bg2">
                    <a:lumMod val="25000"/>
                  </a:schemeClr>
                </a:solidFill>
              </a:rPr>
              <a:t>INSTANTIATION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8" name="Content Placeholder 2"/>
          <p:cNvSpPr>
            <a:spLocks noGrp="1"/>
          </p:cNvSpPr>
          <p:nvPr>
            <p:ph sz="quarter" idx="1"/>
          </p:nvPr>
        </p:nvSpPr>
        <p:spPr>
          <a:xfrm>
            <a:off x="159045" y="1378622"/>
            <a:ext cx="4038600" cy="4525963"/>
          </a:xfrm>
          <a:effectLst/>
        </p:spPr>
        <p:txBody>
          <a:bodyPr numCol="1"/>
          <a:lstStyle/>
          <a:p>
            <a:pPr marL="0" indent="0">
              <a:buNone/>
            </a:pPr>
            <a:r>
              <a:rPr lang="en-US" sz="2300" dirty="0" smtClean="0"/>
              <a:t>Generic Component Definition:</a:t>
            </a:r>
          </a:p>
          <a:p>
            <a:pPr marL="0" indent="0">
              <a:buNone/>
            </a:pPr>
            <a:endParaRPr lang="en-US" sz="2900" dirty="0"/>
          </a:p>
          <a:p>
            <a:pPr marL="0" indent="0">
              <a:buNone/>
            </a:pPr>
            <a:endParaRPr lang="en-US" sz="2900" dirty="0"/>
          </a:p>
          <a:p>
            <a:pPr marL="0" indent="0">
              <a:buNone/>
            </a:pPr>
            <a:endParaRPr lang="en-US" sz="2900" dirty="0" smtClean="0"/>
          </a:p>
          <a:p>
            <a:pPr marL="0" indent="0">
              <a:buNone/>
            </a:pPr>
            <a:endParaRPr lang="en-US" sz="2900" dirty="0" smtClean="0"/>
          </a:p>
          <a:p>
            <a:pPr marL="0" indent="0">
              <a:buNone/>
            </a:pPr>
            <a:r>
              <a:rPr lang="en-US" sz="2300" dirty="0" smtClean="0"/>
              <a:t>Generic Component Use:</a:t>
            </a:r>
          </a:p>
          <a:p>
            <a:pPr marL="0" indent="0">
              <a:buNone/>
            </a:pPr>
            <a:endParaRPr lang="en-US" sz="3200" dirty="0" smtClean="0"/>
          </a:p>
          <a:p>
            <a:pPr marL="0" indent="0">
              <a:buNone/>
            </a:pPr>
            <a:endParaRPr lang="en-US" sz="3200" dirty="0" smtClean="0"/>
          </a:p>
          <a:p>
            <a:pPr marL="0" indent="0">
              <a:buNone/>
            </a:pPr>
            <a:endParaRPr lang="en-US" sz="3200" dirty="0" smtClean="0"/>
          </a:p>
        </p:txBody>
      </p:sp>
      <p:sp>
        <p:nvSpPr>
          <p:cNvPr id="19" name="Right Arrow Callout 18"/>
          <p:cNvSpPr/>
          <p:nvPr/>
        </p:nvSpPr>
        <p:spPr>
          <a:xfrm>
            <a:off x="3267169" y="3022148"/>
            <a:ext cx="1784609" cy="2071961"/>
          </a:xfrm>
          <a:prstGeom prst="rightArrowCallout">
            <a:avLst>
              <a:gd name="adj1" fmla="val 12584"/>
              <a:gd name="adj2" fmla="val 15284"/>
              <a:gd name="adj3" fmla="val 12531"/>
              <a:gd name="adj4" fmla="val 14269"/>
            </a:avLst>
          </a:prstGeom>
          <a:solidFill>
            <a:schemeClr val="tx1">
              <a:lumMod val="65000"/>
              <a:lumOff val="35000"/>
            </a:scheme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9604"/>
            <a:ext cx="8229600" cy="1143000"/>
          </a:xfrm>
          <a:effectLst/>
        </p:spPr>
        <p:txBody>
          <a:bodyPr/>
          <a:lstStyle/>
          <a:p>
            <a:r>
              <a:rPr lang="en-US" sz="4000" dirty="0" smtClean="0"/>
              <a:t>Type-checking Uses</a:t>
            </a:r>
            <a:endParaRPr lang="en-US" sz="4000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2"/>
          </p:nvPr>
        </p:nvSpPr>
        <p:spPr>
          <a:xfrm>
            <a:off x="4590733" y="1378622"/>
            <a:ext cx="4038600" cy="4943153"/>
          </a:xfrm>
          <a:effectLst/>
        </p:spPr>
        <p:txBody>
          <a:bodyPr/>
          <a:lstStyle/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300" dirty="0" smtClean="0"/>
              <a:t>	Instantiation:</a:t>
            </a:r>
            <a:endParaRPr lang="en-US" sz="2300" dirty="0"/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	 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051778" y="3575460"/>
            <a:ext cx="3894666" cy="1629755"/>
          </a:xfrm>
          <a:prstGeom prst="roundRect">
            <a:avLst>
              <a:gd name="adj" fmla="val 4036"/>
            </a:avLst>
          </a:prstGeom>
          <a:solidFill>
            <a:schemeClr val="bg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i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nt accumulate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(</a:t>
            </a:r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vector&lt;int&gt;::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iterator first, </a:t>
            </a:r>
          </a:p>
          <a:p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 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vector</a:t>
            </a:r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&lt;int&gt;::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iterator last, </a:t>
            </a:r>
          </a:p>
          <a:p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 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int init, plus&lt;int&gt; bin_op) </a:t>
            </a:r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{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  ...</a:t>
            </a:r>
            <a:endParaRPr lang="en-US" sz="1600" dirty="0">
              <a:solidFill>
                <a:srgbClr val="000090"/>
              </a:solidFill>
              <a:latin typeface="Courier New"/>
              <a:cs typeface="Courier New"/>
            </a:endParaRPr>
          </a:p>
          <a:p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}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144799" y="4403163"/>
            <a:ext cx="4267199" cy="1833946"/>
          </a:xfrm>
          <a:prstGeom prst="roundRect">
            <a:avLst>
              <a:gd name="adj" fmla="val 4036"/>
            </a:avLst>
          </a:prstGeom>
          <a:solidFill>
            <a:srgbClr val="EEECE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vector&lt;int&gt; v;</a:t>
            </a:r>
          </a:p>
          <a:p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int i 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= accumulate</a:t>
            </a:r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&lt;</a:t>
            </a:r>
            <a:r>
              <a:rPr lang="en-US" sz="1600" b="1" dirty="0">
                <a:solidFill>
                  <a:srgbClr val="000090"/>
                </a:solidFill>
                <a:latin typeface="Courier New"/>
                <a:cs typeface="Courier New"/>
              </a:rPr>
              <a:t>vector&lt;int</a:t>
            </a:r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&gt;::iterator,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   </a:t>
            </a:r>
          </a:p>
          <a:p>
            <a:r>
              <a:rPr lang="en-US" sz="1600" b="1" dirty="0">
                <a:solidFill>
                  <a:srgbClr val="000090"/>
                </a:solidFill>
                <a:latin typeface="Courier New"/>
                <a:cs typeface="Courier New"/>
              </a:rPr>
              <a:t> </a:t>
            </a:r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          int, </a:t>
            </a:r>
          </a:p>
          <a:p>
            <a:r>
              <a:rPr lang="en-US" sz="1600" b="1" dirty="0">
                <a:solidFill>
                  <a:srgbClr val="000090"/>
                </a:solidFill>
                <a:latin typeface="Courier New"/>
                <a:cs typeface="Courier New"/>
              </a:rPr>
              <a:t> </a:t>
            </a:r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          plus&lt;int&gt; &gt;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(</a:t>
            </a:r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v.begin(), v.end(), 0, </a:t>
            </a:r>
            <a:endParaRPr lang="en-US" sz="1600" dirty="0" smtClean="0">
              <a:solidFill>
                <a:srgbClr val="000090"/>
              </a:solidFill>
              <a:latin typeface="Courier New"/>
              <a:cs typeface="Courier New"/>
            </a:endParaRPr>
          </a:p>
          <a:p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 </a:t>
            </a:r>
            <a:r>
              <a:rPr lang="fr-FR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plus</a:t>
            </a:r>
            <a:r>
              <a:rPr lang="fr-FR" sz="1600" dirty="0">
                <a:solidFill>
                  <a:srgbClr val="000090"/>
                </a:solidFill>
                <a:latin typeface="Courier New"/>
                <a:cs typeface="Courier New"/>
              </a:rPr>
              <a:t>&lt;int&gt;()</a:t>
            </a:r>
            <a:r>
              <a:rPr lang="fr-FR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)</a:t>
            </a:r>
            <a:r>
              <a:rPr lang="fr-FR" sz="1600" dirty="0">
                <a:solidFill>
                  <a:srgbClr val="000090"/>
                </a:solidFill>
                <a:latin typeface="Courier New"/>
                <a:cs typeface="Courier New"/>
              </a:rPr>
              <a:t>;</a:t>
            </a:r>
            <a:endParaRPr lang="en-US" sz="1600" b="1" dirty="0">
              <a:solidFill>
                <a:srgbClr val="000090"/>
              </a:solidFill>
              <a:latin typeface="Courier New"/>
              <a:cs typeface="Courier New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480687" y="4973327"/>
            <a:ext cx="2790335" cy="762000"/>
          </a:xfrm>
          <a:prstGeom prst="rect">
            <a:avLst/>
          </a:prstGeom>
          <a:solidFill>
            <a:schemeClr val="tx2">
              <a:lumMod val="20000"/>
              <a:lumOff val="80000"/>
              <a:alpha val="25000"/>
            </a:schemeClr>
          </a:solidFill>
          <a:ln>
            <a:solidFill>
              <a:srgbClr val="00009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2441965" y="4417627"/>
            <a:ext cx="1411339" cy="400110"/>
          </a:xfrm>
          <a:prstGeom prst="rect">
            <a:avLst/>
          </a:prstGeom>
          <a:solidFill>
            <a:srgbClr val="CCFFCC"/>
          </a:solidFill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8000"/>
                </a:solidFill>
                <a:effectLst/>
              </a:rPr>
              <a:t>Type-Check</a:t>
            </a:r>
            <a:endParaRPr lang="en-US" sz="2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8000"/>
              </a:solidFill>
              <a:effectLst/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144800" y="1812364"/>
            <a:ext cx="4267199" cy="1362634"/>
          </a:xfrm>
          <a:prstGeom prst="roundRect">
            <a:avLst>
              <a:gd name="adj" fmla="val 4036"/>
            </a:avLst>
          </a:prstGeom>
          <a:solidFill>
            <a:schemeClr val="bg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template&lt;typename </a:t>
            </a:r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InputIterator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, </a:t>
            </a:r>
          </a:p>
          <a:p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 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        typename </a:t>
            </a:r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T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, </a:t>
            </a:r>
          </a:p>
          <a:p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 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        typename </a:t>
            </a:r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BinaryFunction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&gt;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T accumulate( ... ) { ... }</a:t>
            </a:r>
            <a:endParaRPr lang="en-US" sz="1600" dirty="0">
              <a:solidFill>
                <a:srgbClr val="000090"/>
              </a:solidFill>
              <a:latin typeface="Courier New"/>
              <a:cs typeface="Courier New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2754874" y="2774888"/>
            <a:ext cx="1411339" cy="400110"/>
          </a:xfrm>
          <a:prstGeom prst="rect">
            <a:avLst/>
          </a:prstGeom>
          <a:solidFill>
            <a:srgbClr val="CCFFCC"/>
          </a:solidFill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8000"/>
                </a:solidFill>
                <a:effectLst/>
              </a:rPr>
              <a:t>Type-Check</a:t>
            </a:r>
            <a:endParaRPr lang="en-US" sz="2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8000"/>
              </a:solidFill>
              <a:effectLst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1245466" y="1829964"/>
            <a:ext cx="3025556" cy="838200"/>
          </a:xfrm>
          <a:prstGeom prst="rect">
            <a:avLst/>
          </a:prstGeom>
          <a:solidFill>
            <a:schemeClr val="tx2">
              <a:lumMod val="20000"/>
              <a:lumOff val="80000"/>
              <a:alpha val="25000"/>
            </a:schemeClr>
          </a:solidFill>
          <a:ln>
            <a:solidFill>
              <a:srgbClr val="00009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5840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3501" y="883752"/>
            <a:ext cx="4547724" cy="5658556"/>
          </a:xfrm>
          <a:prstGeom prst="rect">
            <a:avLst/>
          </a:prstGeom>
          <a:solidFill>
            <a:schemeClr val="bg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dirty="0"/>
              <a:t>	</a:t>
            </a:r>
            <a:r>
              <a:rPr lang="en-US" dirty="0" smtClean="0"/>
              <a:t>	</a:t>
            </a:r>
            <a:r>
              <a:rPr lang="en-US" dirty="0"/>
              <a:t>	</a:t>
            </a:r>
            <a:r>
              <a:rPr lang="en-US" sz="2400" b="1" dirty="0" smtClean="0">
                <a:solidFill>
                  <a:schemeClr val="bg2">
                    <a:lumMod val="25000"/>
                  </a:schemeClr>
                </a:solidFill>
              </a:rPr>
              <a:t>PARSING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25" name="Rectangle 24"/>
          <p:cNvSpPr/>
          <p:nvPr/>
        </p:nvSpPr>
        <p:spPr>
          <a:xfrm>
            <a:off x="4545749" y="883752"/>
            <a:ext cx="4598251" cy="5658556"/>
          </a:xfrm>
          <a:prstGeom prst="rect">
            <a:avLst/>
          </a:prstGeom>
          <a:solidFill>
            <a:srgbClr val="FFFFFF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dirty="0" smtClean="0"/>
              <a:t>		</a:t>
            </a:r>
            <a:r>
              <a:rPr lang="en-US" sz="2400" b="1" dirty="0" smtClean="0">
                <a:solidFill>
                  <a:schemeClr val="bg2">
                    <a:lumMod val="25000"/>
                  </a:schemeClr>
                </a:solidFill>
              </a:rPr>
              <a:t>INSTANTIATION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9604"/>
            <a:ext cx="8229600" cy="1143000"/>
          </a:xfrm>
          <a:effectLst/>
        </p:spPr>
        <p:txBody>
          <a:bodyPr/>
          <a:lstStyle/>
          <a:p>
            <a:r>
              <a:rPr lang="en-US" sz="4000" dirty="0" smtClean="0"/>
              <a:t>Type-</a:t>
            </a:r>
            <a:r>
              <a:rPr lang="en-US" sz="4000" smtClean="0"/>
              <a:t>checking Templates</a:t>
            </a:r>
            <a:endParaRPr lang="en-US" sz="4000" dirty="0"/>
          </a:p>
        </p:txBody>
      </p:sp>
      <p:sp>
        <p:nvSpPr>
          <p:cNvPr id="11" name="Content Placeholder 2"/>
          <p:cNvSpPr>
            <a:spLocks noGrp="1"/>
          </p:cNvSpPr>
          <p:nvPr>
            <p:ph sz="quarter" idx="1"/>
          </p:nvPr>
        </p:nvSpPr>
        <p:spPr>
          <a:xfrm>
            <a:off x="415734" y="1378622"/>
            <a:ext cx="4038600" cy="4525963"/>
          </a:xfrm>
          <a:effectLst/>
        </p:spPr>
        <p:txBody>
          <a:bodyPr numCol="1"/>
          <a:lstStyle/>
          <a:p>
            <a:pPr marL="0" indent="0">
              <a:buNone/>
            </a:pPr>
            <a:r>
              <a:rPr lang="en-US" sz="2300" dirty="0" smtClean="0"/>
              <a:t>Template Definition:</a:t>
            </a:r>
          </a:p>
          <a:p>
            <a:pPr marL="0" indent="0">
              <a:buNone/>
            </a:pPr>
            <a:endParaRPr lang="en-US" sz="2900" dirty="0"/>
          </a:p>
          <a:p>
            <a:pPr marL="0" indent="0">
              <a:buNone/>
            </a:pPr>
            <a:endParaRPr lang="en-US" sz="2900" dirty="0"/>
          </a:p>
          <a:p>
            <a:pPr marL="0" indent="0">
              <a:buNone/>
            </a:pPr>
            <a:endParaRPr lang="en-US" sz="2900" dirty="0" smtClean="0"/>
          </a:p>
          <a:p>
            <a:pPr marL="0" indent="0">
              <a:buNone/>
            </a:pPr>
            <a:endParaRPr lang="en-US" sz="2900" dirty="0" smtClean="0"/>
          </a:p>
          <a:p>
            <a:pPr marL="0" indent="0">
              <a:buNone/>
            </a:pPr>
            <a:r>
              <a:rPr lang="en-US" sz="2300" dirty="0" smtClean="0"/>
              <a:t>Template Use:</a:t>
            </a:r>
          </a:p>
          <a:p>
            <a:pPr marL="0" indent="0">
              <a:buNone/>
            </a:pPr>
            <a:endParaRPr lang="en-US" sz="3200" dirty="0" smtClean="0"/>
          </a:p>
          <a:p>
            <a:pPr marL="0" indent="0">
              <a:buNone/>
            </a:pPr>
            <a:endParaRPr lang="en-US" sz="3200" dirty="0" smtClean="0"/>
          </a:p>
          <a:p>
            <a:pPr marL="0" indent="0">
              <a:buNone/>
            </a:pPr>
            <a:endParaRPr lang="en-US" sz="3200" dirty="0" smtClean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2"/>
          </p:nvPr>
        </p:nvSpPr>
        <p:spPr>
          <a:xfrm>
            <a:off x="4590733" y="1378622"/>
            <a:ext cx="4038600" cy="4525963"/>
          </a:xfrm>
          <a:effectLst/>
        </p:spPr>
        <p:txBody>
          <a:bodyPr/>
          <a:lstStyle/>
          <a:p>
            <a:pPr marL="0" indent="0">
              <a:buNone/>
            </a:pPr>
            <a:r>
              <a:rPr lang="en-US" sz="2300" dirty="0"/>
              <a:t>Code </a:t>
            </a:r>
            <a:r>
              <a:rPr lang="en-US" sz="2300" dirty="0" smtClean="0"/>
              <a:t>Generation</a:t>
            </a:r>
            <a:r>
              <a:rPr lang="en-US" sz="2300" dirty="0"/>
              <a:t>:</a:t>
            </a:r>
          </a:p>
          <a:p>
            <a:pPr marL="0" indent="0">
              <a:buNone/>
            </a:pPr>
            <a:endParaRPr lang="en-US" sz="3000" dirty="0" smtClean="0"/>
          </a:p>
          <a:p>
            <a:pPr marL="0" indent="0">
              <a:buNone/>
            </a:pPr>
            <a:endParaRPr lang="en-US" sz="3000" dirty="0"/>
          </a:p>
          <a:p>
            <a:pPr marL="0" indent="0">
              <a:buNone/>
            </a:pPr>
            <a:endParaRPr lang="en-US" sz="30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300" dirty="0" smtClean="0"/>
              <a:t>	Specialization:</a:t>
            </a:r>
            <a:endParaRPr lang="en-US" sz="2300" dirty="0"/>
          </a:p>
          <a:p>
            <a:pPr marL="0" indent="0">
              <a:buNone/>
            </a:pPr>
            <a:endParaRPr lang="en-US" sz="2300" dirty="0"/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	 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44800" y="1812363"/>
            <a:ext cx="4267199" cy="1165079"/>
          </a:xfrm>
          <a:prstGeom prst="roundRect">
            <a:avLst>
              <a:gd name="adj" fmla="val 4036"/>
            </a:avLst>
          </a:prstGeom>
          <a:solidFill>
            <a:schemeClr val="bg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template&lt;typename </a:t>
            </a:r>
            <a:r>
              <a:rPr lang="en-US" sz="1600" b="1" dirty="0" err="1" smtClean="0">
                <a:solidFill>
                  <a:srgbClr val="000090"/>
                </a:solidFill>
                <a:latin typeface="Courier New"/>
                <a:cs typeface="Courier New"/>
              </a:rPr>
              <a:t>Iter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, </a:t>
            </a:r>
          </a:p>
          <a:p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 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        typename </a:t>
            </a:r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T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, </a:t>
            </a:r>
          </a:p>
          <a:p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 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        typename </a:t>
            </a:r>
            <a:r>
              <a:rPr lang="en-US" sz="1600" b="1" dirty="0" err="1" smtClean="0">
                <a:solidFill>
                  <a:srgbClr val="000090"/>
                </a:solidFill>
                <a:latin typeface="Courier New"/>
                <a:cs typeface="Courier New"/>
              </a:rPr>
              <a:t>BinOp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&gt;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T accumulate(...) { ... }</a:t>
            </a:r>
            <a:endParaRPr lang="en-US" sz="1600" dirty="0">
              <a:solidFill>
                <a:srgbClr val="000090"/>
              </a:solidFill>
              <a:latin typeface="Courier New"/>
              <a:cs typeface="Courier New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144799" y="4403163"/>
            <a:ext cx="4267199" cy="1833946"/>
          </a:xfrm>
          <a:prstGeom prst="roundRect">
            <a:avLst>
              <a:gd name="adj" fmla="val 4036"/>
            </a:avLst>
          </a:prstGeom>
          <a:solidFill>
            <a:srgbClr val="EEECE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vector&lt;int&gt; v;</a:t>
            </a:r>
          </a:p>
          <a:p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int i 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= accumulate</a:t>
            </a:r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&lt;</a:t>
            </a:r>
            <a:r>
              <a:rPr lang="en-US" sz="1600" b="1" dirty="0">
                <a:solidFill>
                  <a:srgbClr val="000090"/>
                </a:solidFill>
                <a:latin typeface="Courier New"/>
                <a:cs typeface="Courier New"/>
              </a:rPr>
              <a:t>vector&lt;int</a:t>
            </a:r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&gt;::iterator,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   </a:t>
            </a:r>
          </a:p>
          <a:p>
            <a:r>
              <a:rPr lang="en-US" sz="1600" b="1" dirty="0">
                <a:solidFill>
                  <a:srgbClr val="000090"/>
                </a:solidFill>
                <a:latin typeface="Courier New"/>
                <a:cs typeface="Courier New"/>
              </a:rPr>
              <a:t> </a:t>
            </a:r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          int, </a:t>
            </a:r>
          </a:p>
          <a:p>
            <a:r>
              <a:rPr lang="en-US" sz="1600" b="1" dirty="0">
                <a:solidFill>
                  <a:srgbClr val="000090"/>
                </a:solidFill>
                <a:latin typeface="Courier New"/>
                <a:cs typeface="Courier New"/>
              </a:rPr>
              <a:t> </a:t>
            </a:r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          plus&lt;int&gt; &gt;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(</a:t>
            </a:r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v.begin(), v.end(), 0, </a:t>
            </a:r>
            <a:endParaRPr lang="en-US" sz="1600" dirty="0" smtClean="0">
              <a:solidFill>
                <a:srgbClr val="000090"/>
              </a:solidFill>
              <a:latin typeface="Courier New"/>
              <a:cs typeface="Courier New"/>
            </a:endParaRPr>
          </a:p>
          <a:p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 </a:t>
            </a:r>
            <a:r>
              <a:rPr lang="fr-FR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plus</a:t>
            </a:r>
            <a:r>
              <a:rPr lang="fr-FR" sz="1600" dirty="0">
                <a:solidFill>
                  <a:srgbClr val="000090"/>
                </a:solidFill>
                <a:latin typeface="Courier New"/>
                <a:cs typeface="Courier New"/>
              </a:rPr>
              <a:t>&lt;int&gt;()</a:t>
            </a:r>
            <a:r>
              <a:rPr lang="fr-FR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)</a:t>
            </a:r>
            <a:r>
              <a:rPr lang="fr-FR" sz="1600" dirty="0">
                <a:solidFill>
                  <a:srgbClr val="000090"/>
                </a:solidFill>
                <a:latin typeface="Courier New"/>
                <a:cs typeface="Courier New"/>
              </a:rPr>
              <a:t>;</a:t>
            </a:r>
            <a:endParaRPr lang="en-US" sz="1600" b="1" dirty="0">
              <a:solidFill>
                <a:srgbClr val="000090"/>
              </a:solidFill>
              <a:latin typeface="Courier New"/>
              <a:cs typeface="Courier New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5194687" y="4784163"/>
            <a:ext cx="3749801" cy="1219200"/>
          </a:xfrm>
          <a:prstGeom prst="roundRect">
            <a:avLst>
              <a:gd name="adj" fmla="val 4036"/>
            </a:avLst>
          </a:prstGeom>
          <a:solidFill>
            <a:schemeClr val="bg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b="1" dirty="0">
                <a:solidFill>
                  <a:srgbClr val="000090"/>
                </a:solidFill>
                <a:latin typeface="Courier New"/>
                <a:cs typeface="Courier New"/>
              </a:rPr>
              <a:t>i</a:t>
            </a:r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nt 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accumulate(</a:t>
            </a:r>
            <a:r>
              <a:rPr lang="en-US" sz="1600" b="1" dirty="0">
                <a:solidFill>
                  <a:srgbClr val="000090"/>
                </a:solidFill>
                <a:latin typeface="Courier New"/>
                <a:cs typeface="Courier New"/>
              </a:rPr>
              <a:t>vector&lt;int&gt;::</a:t>
            </a:r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iterator 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first</a:t>
            </a:r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,</a:t>
            </a:r>
          </a:p>
          <a:p>
            <a:r>
              <a:rPr lang="en-US" sz="1600" b="1" dirty="0">
                <a:solidFill>
                  <a:srgbClr val="000090"/>
                </a:solidFill>
                <a:latin typeface="Courier New"/>
                <a:cs typeface="Courier New"/>
              </a:rPr>
              <a:t> </a:t>
            </a:r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vector</a:t>
            </a:r>
            <a:r>
              <a:rPr lang="en-US" sz="1600" b="1" dirty="0">
                <a:solidFill>
                  <a:srgbClr val="000090"/>
                </a:solidFill>
                <a:latin typeface="Courier New"/>
                <a:cs typeface="Courier New"/>
              </a:rPr>
              <a:t>&lt;int&gt;::</a:t>
            </a:r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iterator 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last</a:t>
            </a:r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,</a:t>
            </a:r>
          </a:p>
          <a:p>
            <a:r>
              <a:rPr lang="en-US" sz="1600" b="1" dirty="0">
                <a:solidFill>
                  <a:srgbClr val="000090"/>
                </a:solidFill>
                <a:latin typeface="Courier New"/>
                <a:cs typeface="Courier New"/>
              </a:rPr>
              <a:t> </a:t>
            </a:r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int 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init</a:t>
            </a:r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, plus&lt;int&gt; 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bin_op);</a:t>
            </a:r>
            <a:endParaRPr lang="en-US" sz="1600" b="1" dirty="0">
              <a:solidFill>
                <a:srgbClr val="000090"/>
              </a:solidFill>
              <a:latin typeface="Courier New"/>
              <a:cs typeface="Courier New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5065889" y="1812362"/>
            <a:ext cx="3878599" cy="1517857"/>
          </a:xfrm>
          <a:prstGeom prst="roundRect">
            <a:avLst>
              <a:gd name="adj" fmla="val 4036"/>
            </a:avLst>
          </a:prstGeom>
          <a:solidFill>
            <a:schemeClr val="bg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i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nt accumulate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(</a:t>
            </a:r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vector&lt;int&gt;::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iterator first, </a:t>
            </a:r>
          </a:p>
          <a:p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 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vector</a:t>
            </a:r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&lt;int&gt;::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iterator last, </a:t>
            </a:r>
          </a:p>
          <a:p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 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int init, plus&lt;int&gt; bin_op) </a:t>
            </a:r>
          </a:p>
          <a:p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{ ...</a:t>
            </a:r>
            <a:r>
              <a:rPr lang="en-US" sz="1600" b="1" dirty="0">
                <a:solidFill>
                  <a:srgbClr val="000090"/>
                </a:solidFill>
                <a:latin typeface="Courier New"/>
                <a:cs typeface="Courier New"/>
              </a:rPr>
              <a:t> </a:t>
            </a:r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}</a:t>
            </a:r>
            <a:endParaRPr lang="en-US" sz="1600" b="1" dirty="0">
              <a:solidFill>
                <a:srgbClr val="000090"/>
              </a:solidFill>
              <a:latin typeface="Courier New"/>
              <a:cs typeface="Courier New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494798" y="4973327"/>
            <a:ext cx="2724425" cy="762000"/>
          </a:xfrm>
          <a:prstGeom prst="rect">
            <a:avLst/>
          </a:prstGeom>
          <a:solidFill>
            <a:schemeClr val="tx2">
              <a:lumMod val="20000"/>
              <a:lumOff val="80000"/>
              <a:alpha val="25000"/>
            </a:schemeClr>
          </a:solidFill>
          <a:ln>
            <a:solidFill>
              <a:srgbClr val="00009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1231355" y="1829964"/>
            <a:ext cx="2973757" cy="838200"/>
          </a:xfrm>
          <a:prstGeom prst="rect">
            <a:avLst/>
          </a:prstGeom>
          <a:solidFill>
            <a:schemeClr val="tx2">
              <a:lumMod val="20000"/>
              <a:lumOff val="80000"/>
              <a:alpha val="25000"/>
            </a:schemeClr>
          </a:solidFill>
          <a:ln>
            <a:solidFill>
              <a:srgbClr val="00009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ight Arrow Callout 26"/>
          <p:cNvSpPr/>
          <p:nvPr/>
        </p:nvSpPr>
        <p:spPr>
          <a:xfrm rot="1556093">
            <a:off x="2730987" y="3255571"/>
            <a:ext cx="2514217" cy="2032294"/>
          </a:xfrm>
          <a:prstGeom prst="rightArrowCallout">
            <a:avLst>
              <a:gd name="adj1" fmla="val 12584"/>
              <a:gd name="adj2" fmla="val 12196"/>
              <a:gd name="adj3" fmla="val 12531"/>
              <a:gd name="adj4" fmla="val 11254"/>
            </a:avLst>
          </a:prstGeom>
          <a:solidFill>
            <a:schemeClr val="tx1">
              <a:lumMod val="65000"/>
              <a:lumOff val="35000"/>
            </a:scheme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 rot="20936937">
            <a:off x="2682032" y="3643230"/>
            <a:ext cx="817602" cy="400110"/>
          </a:xfrm>
          <a:prstGeom prst="rect">
            <a:avLst/>
          </a:prstGeom>
          <a:solidFill>
            <a:srgbClr val="CCFFCC"/>
          </a:solidFill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8000"/>
                </a:solidFill>
                <a:effectLst/>
              </a:rPr>
              <a:t>Check</a:t>
            </a:r>
            <a:endParaRPr lang="en-US" sz="2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8000"/>
              </a:solidFill>
              <a:effectLst/>
            </a:endParaRPr>
          </a:p>
        </p:txBody>
      </p:sp>
      <p:sp>
        <p:nvSpPr>
          <p:cNvPr id="22" name="Down Arrow 21"/>
          <p:cNvSpPr/>
          <p:nvPr/>
        </p:nvSpPr>
        <p:spPr>
          <a:xfrm rot="10053170">
            <a:off x="7803131" y="3250209"/>
            <a:ext cx="563949" cy="1579111"/>
          </a:xfrm>
          <a:prstGeom prst="downArrow">
            <a:avLst>
              <a:gd name="adj1" fmla="val 36932"/>
              <a:gd name="adj2" fmla="val 47359"/>
            </a:avLst>
          </a:prstGeom>
          <a:solidFill>
            <a:srgbClr val="40404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 rot="20936937">
            <a:off x="7657332" y="3823417"/>
            <a:ext cx="815723" cy="400110"/>
          </a:xfrm>
          <a:prstGeom prst="rect">
            <a:avLst/>
          </a:prstGeom>
          <a:solidFill>
            <a:srgbClr val="CCFFCC"/>
          </a:solidFill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8000"/>
                </a:solidFill>
                <a:effectLst/>
              </a:rPr>
              <a:t>Once!</a:t>
            </a:r>
            <a:endParaRPr lang="en-US" sz="2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8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349335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9604"/>
            <a:ext cx="8229600" cy="1143000"/>
          </a:xfrm>
          <a:effectLst/>
        </p:spPr>
        <p:txBody>
          <a:bodyPr/>
          <a:lstStyle/>
          <a:p>
            <a:r>
              <a:rPr lang="en-US" sz="4000" dirty="0" smtClean="0"/>
              <a:t>(Non)Dependent Entity References</a:t>
            </a:r>
            <a:endParaRPr lang="en-US" sz="40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199" y="959556"/>
            <a:ext cx="8390467" cy="5166608"/>
          </a:xfrm>
        </p:spPr>
        <p:txBody>
          <a:bodyPr/>
          <a:lstStyle/>
          <a:p>
            <a:r>
              <a:rPr lang="en-US" sz="2400" dirty="0" smtClean="0"/>
              <a:t>An entity reference: refers to an entity</a:t>
            </a:r>
          </a:p>
          <a:p>
            <a:pPr lvl="1"/>
            <a:r>
              <a:rPr lang="en-US" sz="2000" dirty="0"/>
              <a:t>e</a:t>
            </a:r>
            <a:r>
              <a:rPr lang="en-US" sz="2000" dirty="0" smtClean="0"/>
              <a:t>.g. A </a:t>
            </a:r>
            <a:r>
              <a:rPr lang="en-US" sz="2000" b="1" dirty="0" smtClean="0"/>
              <a:t>function call expression</a:t>
            </a:r>
            <a:r>
              <a:rPr lang="en-US" sz="2000" dirty="0" smtClean="0"/>
              <a:t>: refers to a function declaration</a:t>
            </a:r>
          </a:p>
          <a:p>
            <a:pPr lvl="1"/>
            <a:r>
              <a:rPr lang="en-US" sz="2000" dirty="0" smtClean="0"/>
              <a:t>e.g. The </a:t>
            </a:r>
            <a:r>
              <a:rPr lang="en-US" sz="2000" b="1" dirty="0" smtClean="0"/>
              <a:t>use of a type</a:t>
            </a:r>
            <a:r>
              <a:rPr lang="en-US" sz="2000" dirty="0" smtClean="0"/>
              <a:t> to declare a variable</a:t>
            </a:r>
          </a:p>
          <a:p>
            <a:r>
              <a:rPr lang="en-US" sz="2400" dirty="0" smtClean="0"/>
              <a:t>A dependent entity reference:</a:t>
            </a:r>
          </a:p>
          <a:p>
            <a:pPr lvl="1"/>
            <a:r>
              <a:rPr lang="en-US" sz="2000" dirty="0" smtClean="0"/>
              <a:t> depends on a template parameter</a:t>
            </a:r>
          </a:p>
          <a:p>
            <a:r>
              <a:rPr lang="en-US" sz="2400" dirty="0" smtClean="0"/>
              <a:t>A non-dependent entity reference:</a:t>
            </a:r>
          </a:p>
          <a:p>
            <a:pPr lvl="1"/>
            <a:r>
              <a:rPr lang="en-US" sz="2000" dirty="0"/>
              <a:t>d</a:t>
            </a:r>
            <a:r>
              <a:rPr lang="en-US" sz="2000" dirty="0" smtClean="0"/>
              <a:t>oes not depend on a template parameter</a:t>
            </a:r>
            <a:endParaRPr lang="en-US" sz="2000" dirty="0"/>
          </a:p>
        </p:txBody>
      </p:sp>
      <p:sp>
        <p:nvSpPr>
          <p:cNvPr id="23" name="Rectangle 22"/>
          <p:cNvSpPr/>
          <p:nvPr/>
        </p:nvSpPr>
        <p:spPr>
          <a:xfrm>
            <a:off x="239887" y="3892783"/>
            <a:ext cx="8607779" cy="2400774"/>
          </a:xfrm>
          <a:prstGeom prst="rect">
            <a:avLst/>
          </a:prstGeom>
          <a:solidFill>
            <a:srgbClr val="EEECE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b="1" cap="small" dirty="0" smtClean="0">
                <a:solidFill>
                  <a:srgbClr val="000090"/>
                </a:solidFill>
                <a:uFill>
                  <a:solidFill>
                    <a:srgbClr val="000090"/>
                  </a:solidFill>
                </a:uFill>
              </a:rPr>
              <a:t>Example: Accumulate – All dependent Entity References</a:t>
            </a:r>
          </a:p>
          <a:p>
            <a:endParaRPr lang="en-US" sz="1600" b="1" dirty="0" smtClean="0">
              <a:solidFill>
                <a:srgbClr val="000090"/>
              </a:solidFill>
              <a:latin typeface="Courier New"/>
              <a:cs typeface="Courier New"/>
            </a:endParaRPr>
          </a:p>
          <a:p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template</a:t>
            </a:r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&lt;typename </a:t>
            </a:r>
            <a:r>
              <a:rPr lang="en-US" sz="1600" b="1" dirty="0" err="1" smtClean="0">
                <a:solidFill>
                  <a:srgbClr val="000090"/>
                </a:solidFill>
                <a:latin typeface="Courier New"/>
                <a:cs typeface="Courier New"/>
              </a:rPr>
              <a:t>InputIterator</a:t>
            </a:r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, </a:t>
            </a:r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typename </a:t>
            </a:r>
            <a:r>
              <a:rPr lang="en-US" sz="1600" b="1" dirty="0">
                <a:solidFill>
                  <a:srgbClr val="000090"/>
                </a:solidFill>
                <a:latin typeface="Courier New"/>
                <a:cs typeface="Courier New"/>
              </a:rPr>
              <a:t>T, </a:t>
            </a:r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typename</a:t>
            </a:r>
            <a:r>
              <a:rPr lang="en-US" sz="1600" b="1" dirty="0">
                <a:solidFill>
                  <a:srgbClr val="000090"/>
                </a:solidFill>
                <a:latin typeface="Courier New"/>
                <a:cs typeface="Courier New"/>
              </a:rPr>
              <a:t> </a:t>
            </a:r>
            <a:r>
              <a:rPr lang="en-US" sz="1600" b="1" dirty="0" err="1" smtClean="0">
                <a:solidFill>
                  <a:srgbClr val="000090"/>
                </a:solidFill>
                <a:latin typeface="Courier New"/>
                <a:cs typeface="Courier New"/>
              </a:rPr>
              <a:t>BinaryFunction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&gt;</a:t>
            </a:r>
            <a:endParaRPr lang="en-US" sz="1600" dirty="0">
              <a:solidFill>
                <a:srgbClr val="000090"/>
              </a:solidFill>
              <a:latin typeface="Courier New"/>
              <a:cs typeface="Courier New"/>
            </a:endParaRPr>
          </a:p>
          <a:p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T accumulate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(</a:t>
            </a:r>
            <a:r>
              <a:rPr lang="en-US" sz="1600" b="1" dirty="0" err="1" smtClean="0">
                <a:solidFill>
                  <a:srgbClr val="000090"/>
                </a:solidFill>
                <a:latin typeface="Courier New"/>
                <a:cs typeface="Courier New"/>
              </a:rPr>
              <a:t>InputIterator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 </a:t>
            </a:r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first, </a:t>
            </a:r>
            <a:r>
              <a:rPr lang="en-US" sz="1600" b="1" dirty="0" err="1" smtClean="0">
                <a:solidFill>
                  <a:srgbClr val="000090"/>
                </a:solidFill>
                <a:latin typeface="Courier New"/>
                <a:cs typeface="Courier New"/>
              </a:rPr>
              <a:t>InputIterator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 </a:t>
            </a:r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last, </a:t>
            </a:r>
            <a:endParaRPr lang="en-US" sz="1600" dirty="0" smtClean="0">
              <a:solidFill>
                <a:srgbClr val="000090"/>
              </a:solidFill>
              <a:latin typeface="Courier New"/>
              <a:cs typeface="Courier New"/>
            </a:endParaRPr>
          </a:p>
          <a:p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 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            </a:t>
            </a:r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T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 </a:t>
            </a:r>
            <a:r>
              <a:rPr lang="en-US" sz="1600" dirty="0" err="1">
                <a:solidFill>
                  <a:srgbClr val="000090"/>
                </a:solidFill>
                <a:latin typeface="Courier New"/>
                <a:cs typeface="Courier New"/>
              </a:rPr>
              <a:t>init</a:t>
            </a:r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, </a:t>
            </a:r>
            <a:r>
              <a:rPr lang="en-US" sz="1600" b="1" dirty="0" err="1" smtClean="0">
                <a:solidFill>
                  <a:srgbClr val="000090"/>
                </a:solidFill>
                <a:latin typeface="Courier New"/>
                <a:cs typeface="Courier New"/>
              </a:rPr>
              <a:t>BinaryFunction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 </a:t>
            </a:r>
            <a:r>
              <a:rPr lang="en-US" sz="1600" dirty="0" err="1">
                <a:solidFill>
                  <a:srgbClr val="000090"/>
                </a:solidFill>
                <a:latin typeface="Courier New"/>
                <a:cs typeface="Courier New"/>
              </a:rPr>
              <a:t>bin_op</a:t>
            </a:r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) {</a:t>
            </a:r>
          </a:p>
          <a:p>
            <a:r>
              <a:rPr lang="en-US" sz="1600" b="1" dirty="0">
                <a:solidFill>
                  <a:srgbClr val="000090"/>
                </a:solidFill>
                <a:latin typeface="Courier New"/>
                <a:cs typeface="Courier New"/>
              </a:rPr>
              <a:t> </a:t>
            </a:r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 for (; </a:t>
            </a:r>
            <a:r>
              <a:rPr lang="en-US" sz="1600" b="1" dirty="0">
                <a:solidFill>
                  <a:srgbClr val="000090"/>
                </a:solidFill>
                <a:latin typeface="Courier New"/>
                <a:cs typeface="Courier New"/>
              </a:rPr>
              <a:t>first != last</a:t>
            </a:r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;</a:t>
            </a:r>
            <a:r>
              <a:rPr lang="en-US" sz="1600" b="1" dirty="0">
                <a:solidFill>
                  <a:srgbClr val="000090"/>
                </a:solidFill>
                <a:latin typeface="Courier New"/>
                <a:cs typeface="Courier New"/>
              </a:rPr>
              <a:t> ++first</a:t>
            </a:r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)</a:t>
            </a:r>
          </a:p>
          <a:p>
            <a:r>
              <a:rPr lang="en-US" sz="1600" b="1" dirty="0">
                <a:solidFill>
                  <a:srgbClr val="000090"/>
                </a:solidFill>
                <a:latin typeface="Courier New"/>
                <a:cs typeface="Courier New"/>
              </a:rPr>
              <a:t>    </a:t>
            </a:r>
            <a:r>
              <a:rPr lang="en-US" sz="1600" b="1" dirty="0" err="1">
                <a:solidFill>
                  <a:srgbClr val="000090"/>
                </a:solidFill>
                <a:latin typeface="Courier New"/>
                <a:cs typeface="Courier New"/>
              </a:rPr>
              <a:t>init</a:t>
            </a:r>
            <a:r>
              <a:rPr lang="en-US" sz="1600" b="1" dirty="0">
                <a:solidFill>
                  <a:srgbClr val="000090"/>
                </a:solidFill>
                <a:latin typeface="Courier New"/>
                <a:cs typeface="Courier New"/>
              </a:rPr>
              <a:t> = </a:t>
            </a:r>
            <a:r>
              <a:rPr lang="en-US" sz="1600" b="1" dirty="0" err="1">
                <a:solidFill>
                  <a:srgbClr val="000090"/>
                </a:solidFill>
                <a:latin typeface="Courier New"/>
                <a:cs typeface="Courier New"/>
              </a:rPr>
              <a:t>bin_op</a:t>
            </a:r>
            <a:r>
              <a:rPr lang="en-US" sz="1600" b="1" dirty="0">
                <a:solidFill>
                  <a:srgbClr val="000090"/>
                </a:solidFill>
                <a:latin typeface="Courier New"/>
                <a:cs typeface="Courier New"/>
              </a:rPr>
              <a:t>(</a:t>
            </a:r>
            <a:r>
              <a:rPr lang="en-US" sz="1600" b="1" dirty="0" err="1">
                <a:solidFill>
                  <a:srgbClr val="000090"/>
                </a:solidFill>
                <a:latin typeface="Courier New"/>
                <a:cs typeface="Courier New"/>
              </a:rPr>
              <a:t>init</a:t>
            </a:r>
            <a:r>
              <a:rPr lang="en-US" sz="1600" b="1" dirty="0">
                <a:solidFill>
                  <a:srgbClr val="000090"/>
                </a:solidFill>
                <a:latin typeface="Courier New"/>
                <a:cs typeface="Courier New"/>
              </a:rPr>
              <a:t>, *first)</a:t>
            </a:r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;</a:t>
            </a:r>
          </a:p>
          <a:p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  </a:t>
            </a:r>
            <a:r>
              <a:rPr lang="en-US" sz="1600" b="1" dirty="0">
                <a:solidFill>
                  <a:srgbClr val="000090"/>
                </a:solidFill>
                <a:latin typeface="Courier New"/>
                <a:cs typeface="Courier New"/>
              </a:rPr>
              <a:t>return </a:t>
            </a:r>
            <a:r>
              <a:rPr lang="en-US" sz="1600" b="1" dirty="0" err="1">
                <a:solidFill>
                  <a:srgbClr val="000090"/>
                </a:solidFill>
                <a:latin typeface="Courier New"/>
                <a:cs typeface="Courier New"/>
              </a:rPr>
              <a:t>init</a:t>
            </a:r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;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}</a:t>
            </a:r>
          </a:p>
          <a:p>
            <a:endParaRPr lang="en-US" sz="1600" dirty="0" smtClean="0">
              <a:solidFill>
                <a:srgbClr val="000090"/>
              </a:solidFill>
              <a:latin typeface="Courier New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211441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9604"/>
            <a:ext cx="8229600" cy="1143000"/>
          </a:xfrm>
          <a:effectLst/>
        </p:spPr>
        <p:txBody>
          <a:bodyPr/>
          <a:lstStyle/>
          <a:p>
            <a:r>
              <a:rPr lang="en-US" sz="4000" dirty="0" smtClean="0"/>
              <a:t>(Non)Dependent Entity References</a:t>
            </a:r>
            <a:endParaRPr lang="en-US" sz="40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199" y="959556"/>
            <a:ext cx="8390467" cy="5166608"/>
          </a:xfrm>
        </p:spPr>
        <p:txBody>
          <a:bodyPr/>
          <a:lstStyle/>
          <a:p>
            <a:r>
              <a:rPr lang="en-US" sz="2400" dirty="0" smtClean="0"/>
              <a:t>An entity reference: refers to an entity</a:t>
            </a:r>
          </a:p>
          <a:p>
            <a:pPr lvl="1"/>
            <a:r>
              <a:rPr lang="en-US" sz="2000" dirty="0"/>
              <a:t>e</a:t>
            </a:r>
            <a:r>
              <a:rPr lang="en-US" sz="2000" dirty="0" smtClean="0"/>
              <a:t>.g. A </a:t>
            </a:r>
            <a:r>
              <a:rPr lang="en-US" sz="2000" b="1" dirty="0" smtClean="0"/>
              <a:t>function call expression</a:t>
            </a:r>
            <a:r>
              <a:rPr lang="en-US" sz="2000" dirty="0" smtClean="0"/>
              <a:t>: refers to a function declaration</a:t>
            </a:r>
          </a:p>
          <a:p>
            <a:pPr lvl="1"/>
            <a:r>
              <a:rPr lang="en-US" sz="2000" dirty="0" smtClean="0"/>
              <a:t>e.g. The </a:t>
            </a:r>
            <a:r>
              <a:rPr lang="en-US" sz="2000" b="1" dirty="0" smtClean="0"/>
              <a:t>use of a type</a:t>
            </a:r>
            <a:r>
              <a:rPr lang="en-US" sz="2000" dirty="0" smtClean="0"/>
              <a:t> to declare a variable</a:t>
            </a:r>
          </a:p>
          <a:p>
            <a:r>
              <a:rPr lang="en-US" sz="2400" dirty="0" smtClean="0"/>
              <a:t>A dependent entity reference:</a:t>
            </a:r>
          </a:p>
          <a:p>
            <a:pPr lvl="1"/>
            <a:r>
              <a:rPr lang="en-US" sz="2000" dirty="0" smtClean="0"/>
              <a:t> depends on a template parameter</a:t>
            </a:r>
          </a:p>
          <a:p>
            <a:r>
              <a:rPr lang="en-US" sz="2400" dirty="0" smtClean="0"/>
              <a:t>A non-dependent entity reference:</a:t>
            </a:r>
          </a:p>
          <a:p>
            <a:pPr lvl="1"/>
            <a:r>
              <a:rPr lang="en-US" sz="2000" dirty="0"/>
              <a:t>d</a:t>
            </a:r>
            <a:r>
              <a:rPr lang="en-US" sz="2000" dirty="0" smtClean="0"/>
              <a:t>oes not depend on a template parameter</a:t>
            </a:r>
            <a:endParaRPr lang="en-US" sz="2000" dirty="0"/>
          </a:p>
        </p:txBody>
      </p:sp>
      <p:sp>
        <p:nvSpPr>
          <p:cNvPr id="23" name="Rectangle 22"/>
          <p:cNvSpPr/>
          <p:nvPr/>
        </p:nvSpPr>
        <p:spPr>
          <a:xfrm>
            <a:off x="239887" y="3892783"/>
            <a:ext cx="8607779" cy="2414884"/>
          </a:xfrm>
          <a:prstGeom prst="rect">
            <a:avLst/>
          </a:prstGeom>
          <a:solidFill>
            <a:srgbClr val="EEECE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b="1" cap="small" dirty="0" smtClean="0">
                <a:solidFill>
                  <a:srgbClr val="000090"/>
                </a:solidFill>
                <a:uFill>
                  <a:solidFill>
                    <a:srgbClr val="000090"/>
                  </a:solidFill>
                </a:uFill>
              </a:rPr>
              <a:t>Example: Accumulate_int – Some dependent Entity References</a:t>
            </a:r>
          </a:p>
          <a:p>
            <a:endParaRPr lang="en-US" sz="1600" b="1" dirty="0" smtClean="0">
              <a:solidFill>
                <a:srgbClr val="000090"/>
              </a:solidFill>
              <a:latin typeface="Courier New"/>
              <a:cs typeface="Courier New"/>
            </a:endParaRPr>
          </a:p>
          <a:p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template&lt;</a:t>
            </a:r>
            <a:r>
              <a:rPr lang="en-US" sz="1600" dirty="0" err="1" smtClean="0">
                <a:solidFill>
                  <a:srgbClr val="000090"/>
                </a:solidFill>
                <a:latin typeface="Courier New"/>
                <a:cs typeface="Courier New"/>
              </a:rPr>
              <a:t>typename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 </a:t>
            </a:r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Iterator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&gt;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int accumulate_int(</a:t>
            </a:r>
            <a:r>
              <a:rPr lang="en-US" sz="1600" b="1" dirty="0">
                <a:solidFill>
                  <a:srgbClr val="000090"/>
                </a:solidFill>
                <a:latin typeface="Courier New"/>
                <a:cs typeface="Courier New"/>
              </a:rPr>
              <a:t>I</a:t>
            </a:r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terator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 first, </a:t>
            </a:r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Iterator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 last, 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                   int </a:t>
            </a:r>
            <a:r>
              <a:rPr lang="en-US" sz="1600" dirty="0" err="1" smtClean="0">
                <a:solidFill>
                  <a:srgbClr val="000090"/>
                </a:solidFill>
                <a:latin typeface="Courier New"/>
                <a:cs typeface="Courier New"/>
              </a:rPr>
              <a:t>init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, </a:t>
            </a:r>
            <a:r>
              <a:rPr lang="en-US" sz="1600" dirty="0" err="1" smtClean="0">
                <a:solidFill>
                  <a:srgbClr val="000090"/>
                </a:solidFill>
                <a:latin typeface="Courier New"/>
                <a:cs typeface="Courier New"/>
              </a:rPr>
              <a:t>BinOp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&lt;int&gt;&amp; </a:t>
            </a:r>
            <a:r>
              <a:rPr lang="en-US" sz="1600" dirty="0" err="1" smtClean="0">
                <a:solidFill>
                  <a:srgbClr val="000090"/>
                </a:solidFill>
                <a:latin typeface="Courier New"/>
                <a:cs typeface="Courier New"/>
              </a:rPr>
              <a:t>bin_op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) {</a:t>
            </a:r>
          </a:p>
          <a:p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 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 for (; </a:t>
            </a:r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first != last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;</a:t>
            </a:r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 ++first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)</a:t>
            </a:r>
          </a:p>
          <a:p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    </a:t>
            </a:r>
            <a:r>
              <a:rPr lang="en-US" sz="1600" dirty="0" err="1" smtClean="0">
                <a:solidFill>
                  <a:srgbClr val="000090"/>
                </a:solidFill>
                <a:latin typeface="Courier New"/>
                <a:cs typeface="Courier New"/>
              </a:rPr>
              <a:t>init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 = </a:t>
            </a:r>
            <a:r>
              <a:rPr lang="en-US" sz="1600" dirty="0" err="1" smtClean="0">
                <a:solidFill>
                  <a:srgbClr val="000090"/>
                </a:solidFill>
                <a:latin typeface="Courier New"/>
                <a:cs typeface="Courier New"/>
              </a:rPr>
              <a:t>bin_op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(</a:t>
            </a:r>
            <a:r>
              <a:rPr lang="en-US" sz="1600" dirty="0" err="1" smtClean="0">
                <a:solidFill>
                  <a:srgbClr val="000090"/>
                </a:solidFill>
                <a:latin typeface="Courier New"/>
                <a:cs typeface="Courier New"/>
              </a:rPr>
              <a:t>init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,</a:t>
            </a:r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 *first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);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  return </a:t>
            </a:r>
            <a:r>
              <a:rPr lang="en-US" sz="1600" dirty="0" err="1" smtClean="0">
                <a:solidFill>
                  <a:srgbClr val="000090"/>
                </a:solidFill>
                <a:latin typeface="Courier New"/>
                <a:cs typeface="Courier New"/>
              </a:rPr>
              <a:t>init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;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}</a:t>
            </a:r>
          </a:p>
          <a:p>
            <a:endParaRPr lang="en-US" sz="1600" dirty="0" smtClean="0">
              <a:solidFill>
                <a:srgbClr val="000090"/>
              </a:solidFill>
              <a:latin typeface="Courier New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454393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9604"/>
            <a:ext cx="8229600" cy="1143000"/>
          </a:xfrm>
          <a:effectLst/>
        </p:spPr>
        <p:txBody>
          <a:bodyPr/>
          <a:lstStyle/>
          <a:p>
            <a:r>
              <a:rPr lang="en-US" sz="4000" dirty="0" smtClean="0"/>
              <a:t>(Non)Dependent Entity References</a:t>
            </a:r>
            <a:endParaRPr lang="en-US" sz="40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199" y="959556"/>
            <a:ext cx="8390467" cy="5166608"/>
          </a:xfrm>
        </p:spPr>
        <p:txBody>
          <a:bodyPr/>
          <a:lstStyle/>
          <a:p>
            <a:r>
              <a:rPr lang="en-US" sz="2400" dirty="0" smtClean="0"/>
              <a:t>An entity reference: refers to an entity</a:t>
            </a:r>
          </a:p>
          <a:p>
            <a:pPr lvl="1"/>
            <a:r>
              <a:rPr lang="en-US" sz="2000" dirty="0"/>
              <a:t>e</a:t>
            </a:r>
            <a:r>
              <a:rPr lang="en-US" sz="2000" dirty="0" smtClean="0"/>
              <a:t>.g. A </a:t>
            </a:r>
            <a:r>
              <a:rPr lang="en-US" sz="2000" b="1" dirty="0" smtClean="0"/>
              <a:t>function call expression</a:t>
            </a:r>
            <a:r>
              <a:rPr lang="en-US" sz="2000" dirty="0" smtClean="0"/>
              <a:t>: refers to a function declaration</a:t>
            </a:r>
          </a:p>
          <a:p>
            <a:pPr lvl="1"/>
            <a:r>
              <a:rPr lang="en-US" sz="2000" dirty="0" smtClean="0"/>
              <a:t>e.g. The </a:t>
            </a:r>
            <a:r>
              <a:rPr lang="en-US" sz="2000" b="1" dirty="0" smtClean="0"/>
              <a:t>use of a type</a:t>
            </a:r>
            <a:r>
              <a:rPr lang="en-US" sz="2000" dirty="0" smtClean="0"/>
              <a:t> to declare a variable</a:t>
            </a:r>
          </a:p>
          <a:p>
            <a:r>
              <a:rPr lang="en-US" sz="2400" dirty="0" smtClean="0"/>
              <a:t>A dependent entity reference:</a:t>
            </a:r>
          </a:p>
          <a:p>
            <a:pPr lvl="1"/>
            <a:r>
              <a:rPr lang="en-US" sz="2000" dirty="0" smtClean="0"/>
              <a:t> depends on a template parameter</a:t>
            </a:r>
          </a:p>
          <a:p>
            <a:r>
              <a:rPr lang="en-US" sz="2400" dirty="0" smtClean="0"/>
              <a:t>A non-dependent entity reference:</a:t>
            </a:r>
          </a:p>
          <a:p>
            <a:pPr lvl="1"/>
            <a:r>
              <a:rPr lang="en-US" sz="2000" dirty="0"/>
              <a:t>d</a:t>
            </a:r>
            <a:r>
              <a:rPr lang="en-US" sz="2000" dirty="0" smtClean="0"/>
              <a:t>oes not depend on a template parameter</a:t>
            </a:r>
            <a:endParaRPr lang="en-US" sz="2000" dirty="0"/>
          </a:p>
        </p:txBody>
      </p:sp>
      <p:sp>
        <p:nvSpPr>
          <p:cNvPr id="23" name="Rectangle 22"/>
          <p:cNvSpPr/>
          <p:nvPr/>
        </p:nvSpPr>
        <p:spPr>
          <a:xfrm>
            <a:off x="239887" y="3892783"/>
            <a:ext cx="8607779" cy="2795884"/>
          </a:xfrm>
          <a:prstGeom prst="rect">
            <a:avLst/>
          </a:prstGeom>
          <a:solidFill>
            <a:srgbClr val="EEECE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b="1" cap="small" dirty="0" smtClean="0">
                <a:solidFill>
                  <a:srgbClr val="000090"/>
                </a:solidFill>
                <a:uFill>
                  <a:solidFill>
                    <a:srgbClr val="000090"/>
                  </a:solidFill>
                </a:uFill>
              </a:rPr>
              <a:t>Example: Accumulate_int – Some dependent Entity References</a:t>
            </a:r>
          </a:p>
          <a:p>
            <a:endParaRPr lang="en-US" sz="1600" b="1" dirty="0" smtClean="0">
              <a:solidFill>
                <a:srgbClr val="000090"/>
              </a:solidFill>
              <a:latin typeface="Courier New"/>
              <a:cs typeface="Courier New"/>
            </a:endParaRPr>
          </a:p>
          <a:p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template&lt;</a:t>
            </a:r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template&lt;</a:t>
            </a:r>
            <a:r>
              <a:rPr lang="en-US" sz="1600" dirty="0" err="1">
                <a:solidFill>
                  <a:srgbClr val="000090"/>
                </a:solidFill>
                <a:latin typeface="Courier New"/>
                <a:cs typeface="Courier New"/>
              </a:rPr>
              <a:t>typename</a:t>
            </a:r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 T, </a:t>
            </a:r>
            <a:r>
              <a:rPr lang="en-US" sz="1600" dirty="0" err="1">
                <a:solidFill>
                  <a:srgbClr val="000090"/>
                </a:solidFill>
                <a:latin typeface="Courier New"/>
                <a:cs typeface="Courier New"/>
              </a:rPr>
              <a:t>typename</a:t>
            </a:r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 A = allocator&lt;T&gt; &gt; </a:t>
            </a:r>
            <a:endParaRPr lang="en-US" sz="1600" dirty="0" smtClean="0">
              <a:solidFill>
                <a:srgbClr val="000090"/>
              </a:solidFill>
              <a:latin typeface="Courier New"/>
              <a:cs typeface="Courier New"/>
            </a:endParaRPr>
          </a:p>
          <a:p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 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        class </a:t>
            </a:r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Container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&gt;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int accumulate_int(</a:t>
            </a:r>
            <a:r>
              <a:rPr lang="en-US" sz="1600" b="1" dirty="0" err="1" smtClean="0">
                <a:solidFill>
                  <a:srgbClr val="000090"/>
                </a:solidFill>
                <a:latin typeface="Courier New"/>
                <a:cs typeface="Courier New"/>
              </a:rPr>
              <a:t>typename</a:t>
            </a:r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 Container&lt;int&gt;::iterator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 first, 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                   </a:t>
            </a:r>
            <a:r>
              <a:rPr lang="en-US" sz="1600" b="1" dirty="0" err="1" smtClean="0">
                <a:solidFill>
                  <a:srgbClr val="000090"/>
                </a:solidFill>
                <a:latin typeface="Courier New"/>
                <a:cs typeface="Courier New"/>
              </a:rPr>
              <a:t>typename</a:t>
            </a:r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 Container&lt;int&gt;::iterator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 last, 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                   int </a:t>
            </a:r>
            <a:r>
              <a:rPr lang="en-US" sz="1600" dirty="0" err="1" smtClean="0">
                <a:solidFill>
                  <a:srgbClr val="000090"/>
                </a:solidFill>
                <a:latin typeface="Courier New"/>
                <a:cs typeface="Courier New"/>
              </a:rPr>
              <a:t>init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, </a:t>
            </a:r>
            <a:r>
              <a:rPr lang="en-US" sz="1600" dirty="0" err="1" smtClean="0">
                <a:solidFill>
                  <a:srgbClr val="000090"/>
                </a:solidFill>
                <a:latin typeface="Courier New"/>
                <a:cs typeface="Courier New"/>
              </a:rPr>
              <a:t>BinOp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&lt;int&gt;&amp; </a:t>
            </a:r>
            <a:r>
              <a:rPr lang="en-US" sz="1600" dirty="0" err="1" smtClean="0">
                <a:solidFill>
                  <a:srgbClr val="000090"/>
                </a:solidFill>
                <a:latin typeface="Courier New"/>
                <a:cs typeface="Courier New"/>
              </a:rPr>
              <a:t>bin_op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) {</a:t>
            </a:r>
          </a:p>
          <a:p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 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 for (; </a:t>
            </a:r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first != last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;</a:t>
            </a:r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 ++first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)</a:t>
            </a:r>
          </a:p>
          <a:p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    </a:t>
            </a:r>
            <a:r>
              <a:rPr lang="en-US" sz="1600" dirty="0" err="1" smtClean="0">
                <a:solidFill>
                  <a:srgbClr val="000090"/>
                </a:solidFill>
                <a:latin typeface="Courier New"/>
                <a:cs typeface="Courier New"/>
              </a:rPr>
              <a:t>init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 = </a:t>
            </a:r>
            <a:r>
              <a:rPr lang="en-US" sz="1600" dirty="0" err="1" smtClean="0">
                <a:solidFill>
                  <a:srgbClr val="000090"/>
                </a:solidFill>
                <a:latin typeface="Courier New"/>
                <a:cs typeface="Courier New"/>
              </a:rPr>
              <a:t>bin_op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(</a:t>
            </a:r>
            <a:r>
              <a:rPr lang="en-US" sz="1600" dirty="0" err="1" smtClean="0">
                <a:solidFill>
                  <a:srgbClr val="000090"/>
                </a:solidFill>
                <a:latin typeface="Courier New"/>
                <a:cs typeface="Courier New"/>
              </a:rPr>
              <a:t>init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,</a:t>
            </a:r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 *first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);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  return </a:t>
            </a:r>
            <a:r>
              <a:rPr lang="en-US" sz="1600" dirty="0" err="1" smtClean="0">
                <a:solidFill>
                  <a:srgbClr val="000090"/>
                </a:solidFill>
                <a:latin typeface="Courier New"/>
                <a:cs typeface="Courier New"/>
              </a:rPr>
              <a:t>init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;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}</a:t>
            </a:r>
          </a:p>
          <a:p>
            <a:endParaRPr lang="en-US" sz="1600" dirty="0" smtClean="0">
              <a:solidFill>
                <a:srgbClr val="000090"/>
              </a:solidFill>
              <a:latin typeface="Courier New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4150759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/>
          <p:cNvSpPr/>
          <p:nvPr/>
        </p:nvSpPr>
        <p:spPr>
          <a:xfrm>
            <a:off x="3501" y="883752"/>
            <a:ext cx="4547724" cy="5658556"/>
          </a:xfrm>
          <a:prstGeom prst="rect">
            <a:avLst/>
          </a:prstGeom>
          <a:solidFill>
            <a:schemeClr val="bg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dirty="0"/>
              <a:t>	</a:t>
            </a:r>
            <a:r>
              <a:rPr lang="en-US" dirty="0" smtClean="0"/>
              <a:t>	</a:t>
            </a:r>
            <a:r>
              <a:rPr lang="en-US" dirty="0"/>
              <a:t>	</a:t>
            </a:r>
            <a:r>
              <a:rPr lang="en-US" sz="2400" b="1" dirty="0" smtClean="0">
                <a:solidFill>
                  <a:schemeClr val="bg2">
                    <a:lumMod val="25000"/>
                  </a:schemeClr>
                </a:solidFill>
              </a:rPr>
              <a:t>PARSING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4545749" y="883752"/>
            <a:ext cx="4598251" cy="5658556"/>
          </a:xfrm>
          <a:prstGeom prst="rect">
            <a:avLst/>
          </a:prstGeom>
          <a:solidFill>
            <a:srgbClr val="FFFFFF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dirty="0" smtClean="0"/>
              <a:t>		</a:t>
            </a:r>
            <a:r>
              <a:rPr lang="en-US" sz="2400" b="1" dirty="0" smtClean="0">
                <a:solidFill>
                  <a:schemeClr val="bg2">
                    <a:lumMod val="25000"/>
                  </a:schemeClr>
                </a:solidFill>
              </a:rPr>
              <a:t>INSTANTIATION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445" y="199604"/>
            <a:ext cx="8494888" cy="1143000"/>
          </a:xfrm>
          <a:effectLst/>
        </p:spPr>
        <p:txBody>
          <a:bodyPr/>
          <a:lstStyle/>
          <a:p>
            <a:r>
              <a:rPr lang="en-US" sz="4000" dirty="0" smtClean="0"/>
              <a:t>Templates: No Separate </a:t>
            </a:r>
            <a:r>
              <a:rPr lang="en-US" sz="4000" dirty="0"/>
              <a:t>T</a:t>
            </a:r>
            <a:r>
              <a:rPr lang="en-US" sz="4000" dirty="0" smtClean="0"/>
              <a:t>ype-checking</a:t>
            </a:r>
            <a:endParaRPr lang="en-US" sz="4000" dirty="0"/>
          </a:p>
        </p:txBody>
      </p:sp>
      <p:sp>
        <p:nvSpPr>
          <p:cNvPr id="11" name="Content Placeholder 2"/>
          <p:cNvSpPr>
            <a:spLocks noGrp="1"/>
          </p:cNvSpPr>
          <p:nvPr>
            <p:ph sz="quarter" idx="1"/>
          </p:nvPr>
        </p:nvSpPr>
        <p:spPr>
          <a:xfrm>
            <a:off x="415734" y="1378622"/>
            <a:ext cx="4038600" cy="4525963"/>
          </a:xfrm>
          <a:effectLst/>
        </p:spPr>
        <p:txBody>
          <a:bodyPr numCol="1"/>
          <a:lstStyle/>
          <a:p>
            <a:pPr marL="0" indent="0">
              <a:buNone/>
            </a:pPr>
            <a:r>
              <a:rPr lang="en-US" sz="2300" dirty="0" smtClean="0"/>
              <a:t>Template Definition:</a:t>
            </a:r>
          </a:p>
          <a:p>
            <a:pPr marL="0" indent="0">
              <a:buNone/>
            </a:pPr>
            <a:endParaRPr lang="en-US" sz="2900" dirty="0"/>
          </a:p>
          <a:p>
            <a:pPr marL="0" indent="0">
              <a:buNone/>
            </a:pPr>
            <a:endParaRPr lang="en-US" sz="2900" dirty="0"/>
          </a:p>
          <a:p>
            <a:pPr marL="0" indent="0">
              <a:buNone/>
            </a:pPr>
            <a:endParaRPr lang="en-US" sz="2900" dirty="0" smtClean="0"/>
          </a:p>
          <a:p>
            <a:pPr marL="0" indent="0">
              <a:buNone/>
            </a:pPr>
            <a:endParaRPr lang="en-US" sz="2900" dirty="0" smtClean="0"/>
          </a:p>
          <a:p>
            <a:pPr marL="0" indent="0">
              <a:buNone/>
            </a:pPr>
            <a:r>
              <a:rPr lang="en-US" sz="2300" dirty="0" smtClean="0"/>
              <a:t>Template Use:</a:t>
            </a:r>
          </a:p>
          <a:p>
            <a:pPr marL="0" indent="0">
              <a:buNone/>
            </a:pPr>
            <a:endParaRPr lang="en-US" sz="3200" dirty="0" smtClean="0"/>
          </a:p>
          <a:p>
            <a:pPr marL="0" indent="0">
              <a:buNone/>
            </a:pPr>
            <a:endParaRPr lang="en-US" sz="3200" dirty="0" smtClean="0"/>
          </a:p>
          <a:p>
            <a:pPr marL="0" indent="0">
              <a:buNone/>
            </a:pPr>
            <a:endParaRPr lang="en-US" sz="3200" dirty="0" smtClean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2"/>
          </p:nvPr>
        </p:nvSpPr>
        <p:spPr>
          <a:xfrm>
            <a:off x="4590732" y="1378622"/>
            <a:ext cx="4324877" cy="4787931"/>
          </a:xfrm>
          <a:effectLst/>
        </p:spPr>
        <p:txBody>
          <a:bodyPr/>
          <a:lstStyle/>
          <a:p>
            <a:pPr marL="0" indent="0">
              <a:buNone/>
            </a:pPr>
            <a:r>
              <a:rPr lang="en-US" sz="2300" dirty="0" smtClean="0"/>
              <a:t>	Code Generation:</a:t>
            </a:r>
            <a:endParaRPr lang="en-US" sz="2300" dirty="0"/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3200" dirty="0" smtClean="0"/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        Specialization:</a:t>
            </a:r>
            <a:endParaRPr lang="en-US" sz="2400" dirty="0"/>
          </a:p>
        </p:txBody>
      </p:sp>
      <p:sp>
        <p:nvSpPr>
          <p:cNvPr id="16" name="Rounded Rectangle 15"/>
          <p:cNvSpPr/>
          <p:nvPr/>
        </p:nvSpPr>
        <p:spPr>
          <a:xfrm>
            <a:off x="4896555" y="1833332"/>
            <a:ext cx="4120445" cy="1525110"/>
          </a:xfrm>
          <a:prstGeom prst="roundRect">
            <a:avLst>
              <a:gd name="adj" fmla="val 4036"/>
            </a:avLst>
          </a:prstGeom>
          <a:solidFill>
            <a:schemeClr val="bg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i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nt accumulate_int(...) </a:t>
            </a:r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{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  </a:t>
            </a:r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for (; </a:t>
            </a:r>
            <a:r>
              <a:rPr lang="en-US" sz="1600" b="1" dirty="0">
                <a:solidFill>
                  <a:srgbClr val="000090"/>
                </a:solidFill>
                <a:latin typeface="Courier New"/>
                <a:cs typeface="Courier New"/>
              </a:rPr>
              <a:t>first != last</a:t>
            </a:r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;</a:t>
            </a:r>
            <a:r>
              <a:rPr lang="en-US" sz="1600" b="1" dirty="0">
                <a:solidFill>
                  <a:srgbClr val="000090"/>
                </a:solidFill>
                <a:latin typeface="Courier New"/>
                <a:cs typeface="Courier New"/>
              </a:rPr>
              <a:t> ++first</a:t>
            </a:r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)</a:t>
            </a:r>
          </a:p>
          <a:p>
            <a:r>
              <a:rPr lang="en-US" sz="1600" b="1" dirty="0">
                <a:solidFill>
                  <a:srgbClr val="000090"/>
                </a:solidFill>
                <a:latin typeface="Courier New"/>
                <a:cs typeface="Courier New"/>
              </a:rPr>
              <a:t>    </a:t>
            </a:r>
            <a:r>
              <a:rPr lang="en-US" sz="1600" dirty="0" err="1">
                <a:solidFill>
                  <a:srgbClr val="000090"/>
                </a:solidFill>
                <a:latin typeface="Courier New"/>
                <a:cs typeface="Courier New"/>
              </a:rPr>
              <a:t>init</a:t>
            </a:r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 = </a:t>
            </a:r>
            <a:r>
              <a:rPr lang="en-US" sz="1600" dirty="0" err="1">
                <a:solidFill>
                  <a:srgbClr val="000090"/>
                </a:solidFill>
                <a:latin typeface="Courier New"/>
                <a:cs typeface="Courier New"/>
              </a:rPr>
              <a:t>bin_op</a:t>
            </a:r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(</a:t>
            </a:r>
            <a:r>
              <a:rPr lang="en-US" sz="1600" dirty="0" err="1">
                <a:solidFill>
                  <a:srgbClr val="000090"/>
                </a:solidFill>
                <a:latin typeface="Courier New"/>
                <a:cs typeface="Courier New"/>
              </a:rPr>
              <a:t>init</a:t>
            </a:r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,</a:t>
            </a:r>
            <a:r>
              <a:rPr lang="en-US" sz="1600" b="1" dirty="0">
                <a:solidFill>
                  <a:srgbClr val="000090"/>
                </a:solidFill>
                <a:latin typeface="Courier New"/>
                <a:cs typeface="Courier New"/>
              </a:rPr>
              <a:t> *first</a:t>
            </a:r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);</a:t>
            </a:r>
          </a:p>
          <a:p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  return </a:t>
            </a:r>
            <a:r>
              <a:rPr lang="en-US" sz="1600" dirty="0" err="1">
                <a:solidFill>
                  <a:srgbClr val="000090"/>
                </a:solidFill>
                <a:latin typeface="Courier New"/>
                <a:cs typeface="Courier New"/>
              </a:rPr>
              <a:t>init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;</a:t>
            </a:r>
            <a:endParaRPr lang="en-US" sz="1600" dirty="0">
              <a:solidFill>
                <a:srgbClr val="000090"/>
              </a:solidFill>
              <a:latin typeface="Courier New"/>
              <a:cs typeface="Courier New"/>
            </a:endParaRPr>
          </a:p>
          <a:p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}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801008" y="2958332"/>
            <a:ext cx="2810254" cy="400110"/>
          </a:xfrm>
          <a:prstGeom prst="rect">
            <a:avLst/>
          </a:prstGeom>
          <a:solidFill>
            <a:srgbClr val="FFFFFF"/>
          </a:solidFill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8000"/>
                </a:solidFill>
                <a:effectLst/>
              </a:rPr>
              <a:t>Type-check  dependent</a:t>
            </a:r>
            <a:endParaRPr lang="en-US" sz="2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8000"/>
              </a:solidFill>
              <a:effectLst/>
            </a:endParaRPr>
          </a:p>
        </p:txBody>
      </p:sp>
      <p:sp>
        <p:nvSpPr>
          <p:cNvPr id="26" name="Down Arrow 25"/>
          <p:cNvSpPr/>
          <p:nvPr/>
        </p:nvSpPr>
        <p:spPr>
          <a:xfrm rot="16200000">
            <a:off x="4500828" y="4314651"/>
            <a:ext cx="398490" cy="731632"/>
          </a:xfrm>
          <a:prstGeom prst="downArrow">
            <a:avLst>
              <a:gd name="adj1" fmla="val 36932"/>
              <a:gd name="adj2" fmla="val 44433"/>
            </a:avLst>
          </a:prstGeom>
          <a:solidFill>
            <a:srgbClr val="40404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Rounded Rectangle 29"/>
          <p:cNvSpPr/>
          <p:nvPr/>
        </p:nvSpPr>
        <p:spPr>
          <a:xfrm>
            <a:off x="144800" y="1812362"/>
            <a:ext cx="4267199" cy="1786696"/>
          </a:xfrm>
          <a:prstGeom prst="roundRect">
            <a:avLst>
              <a:gd name="adj" fmla="val 4036"/>
            </a:avLst>
          </a:prstGeom>
          <a:solidFill>
            <a:schemeClr val="bg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t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emplate&lt;... </a:t>
            </a:r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c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lass </a:t>
            </a:r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Container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&gt;</a:t>
            </a:r>
          </a:p>
          <a:p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int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 accumulate_int(...) { </a:t>
            </a:r>
            <a:endParaRPr lang="en-US" sz="1600" dirty="0">
              <a:solidFill>
                <a:srgbClr val="000090"/>
              </a:solidFill>
              <a:latin typeface="Courier New"/>
              <a:cs typeface="Courier New"/>
            </a:endParaRPr>
          </a:p>
          <a:p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  for </a:t>
            </a:r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(; first != last; ++first)</a:t>
            </a:r>
          </a:p>
          <a:p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    </a:t>
            </a:r>
            <a:r>
              <a:rPr lang="en-US" sz="1600" b="1" dirty="0" err="1" smtClean="0">
                <a:solidFill>
                  <a:srgbClr val="000090"/>
                </a:solidFill>
                <a:latin typeface="Courier New"/>
                <a:cs typeface="Courier New"/>
              </a:rPr>
              <a:t>init</a:t>
            </a:r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 </a:t>
            </a:r>
            <a:r>
              <a:rPr lang="en-US" sz="1600" b="1" dirty="0">
                <a:solidFill>
                  <a:srgbClr val="000090"/>
                </a:solidFill>
                <a:latin typeface="Courier New"/>
                <a:cs typeface="Courier New"/>
              </a:rPr>
              <a:t>= </a:t>
            </a:r>
            <a:r>
              <a:rPr lang="en-US" sz="1600" b="1" dirty="0" err="1">
                <a:solidFill>
                  <a:srgbClr val="000090"/>
                </a:solidFill>
                <a:latin typeface="Courier New"/>
                <a:cs typeface="Courier New"/>
              </a:rPr>
              <a:t>bin_op</a:t>
            </a:r>
            <a:r>
              <a:rPr lang="en-US" sz="1600" b="1" dirty="0">
                <a:solidFill>
                  <a:srgbClr val="000090"/>
                </a:solidFill>
                <a:latin typeface="Courier New"/>
                <a:cs typeface="Courier New"/>
              </a:rPr>
              <a:t>(</a:t>
            </a:r>
            <a:r>
              <a:rPr lang="en-US" sz="1600" b="1" dirty="0" err="1">
                <a:solidFill>
                  <a:srgbClr val="000090"/>
                </a:solidFill>
                <a:latin typeface="Courier New"/>
                <a:cs typeface="Courier New"/>
              </a:rPr>
              <a:t>init</a:t>
            </a:r>
            <a:r>
              <a:rPr lang="en-US" sz="1600" b="1" dirty="0">
                <a:solidFill>
                  <a:srgbClr val="000090"/>
                </a:solidFill>
                <a:latin typeface="Courier New"/>
                <a:cs typeface="Courier New"/>
              </a:rPr>
              <a:t>, </a:t>
            </a:r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*first</a:t>
            </a:r>
            <a:r>
              <a:rPr lang="en-US" sz="1600" b="1" dirty="0">
                <a:solidFill>
                  <a:srgbClr val="000090"/>
                </a:solidFill>
                <a:latin typeface="Courier New"/>
                <a:cs typeface="Courier New"/>
              </a:rPr>
              <a:t>)</a:t>
            </a:r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;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  return </a:t>
            </a:r>
            <a:r>
              <a:rPr lang="en-US" sz="1600" b="1" dirty="0" err="1">
                <a:solidFill>
                  <a:srgbClr val="000090"/>
                </a:solidFill>
                <a:latin typeface="Courier New"/>
                <a:cs typeface="Courier New"/>
              </a:rPr>
              <a:t>init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;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}</a:t>
            </a:r>
            <a:endParaRPr lang="en-US" sz="1600" dirty="0">
              <a:solidFill>
                <a:srgbClr val="000090"/>
              </a:solidFill>
              <a:latin typeface="Courier New"/>
              <a:cs typeface="Courier New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1217245" y="1904998"/>
            <a:ext cx="2674010" cy="239889"/>
          </a:xfrm>
          <a:prstGeom prst="rect">
            <a:avLst/>
          </a:prstGeom>
          <a:solidFill>
            <a:schemeClr val="tx2">
              <a:lumMod val="20000"/>
              <a:lumOff val="80000"/>
              <a:alpha val="25000"/>
            </a:schemeClr>
          </a:solidFill>
          <a:ln>
            <a:solidFill>
              <a:srgbClr val="00009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861302" y="3144276"/>
            <a:ext cx="3159839" cy="400110"/>
          </a:xfrm>
          <a:prstGeom prst="rect">
            <a:avLst/>
          </a:prstGeom>
          <a:solidFill>
            <a:schemeClr val="bg1"/>
          </a:solidFill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8000"/>
                </a:solidFill>
                <a:effectLst/>
              </a:rPr>
              <a:t>Type-check  non-dependent</a:t>
            </a:r>
            <a:endParaRPr lang="en-US" sz="2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8000"/>
              </a:solidFill>
              <a:effectLst/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144799" y="4403163"/>
            <a:ext cx="4267199" cy="1501422"/>
          </a:xfrm>
          <a:prstGeom prst="roundRect">
            <a:avLst>
              <a:gd name="adj" fmla="val 4036"/>
            </a:avLst>
          </a:prstGeom>
          <a:solidFill>
            <a:srgbClr val="EEECE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vector&lt;int&gt; v;</a:t>
            </a:r>
          </a:p>
          <a:p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int i 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= accumulate_int</a:t>
            </a:r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&lt;vector&gt;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(</a:t>
            </a:r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v.begin(), v.end(), 0, </a:t>
            </a:r>
            <a:r>
              <a:rPr lang="fr-FR" sz="1600" dirty="0" err="1" smtClean="0">
                <a:solidFill>
                  <a:srgbClr val="000090"/>
                </a:solidFill>
                <a:latin typeface="Courier New"/>
                <a:cs typeface="Courier New"/>
              </a:rPr>
              <a:t>add_int</a:t>
            </a:r>
            <a:r>
              <a:rPr lang="fr-FR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)</a:t>
            </a:r>
            <a:r>
              <a:rPr lang="fr-FR" sz="1600" dirty="0">
                <a:solidFill>
                  <a:srgbClr val="000090"/>
                </a:solidFill>
                <a:latin typeface="Courier New"/>
                <a:cs typeface="Courier New"/>
              </a:rPr>
              <a:t>;</a:t>
            </a:r>
            <a:endParaRPr lang="en-US" sz="1600" b="1" dirty="0">
              <a:solidFill>
                <a:srgbClr val="000090"/>
              </a:solidFill>
              <a:latin typeface="Courier New"/>
              <a:cs typeface="Courier New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2931698" y="5050099"/>
            <a:ext cx="1030111" cy="261893"/>
          </a:xfrm>
          <a:prstGeom prst="rect">
            <a:avLst/>
          </a:prstGeom>
          <a:solidFill>
            <a:schemeClr val="tx2">
              <a:lumMod val="20000"/>
              <a:lumOff val="80000"/>
              <a:alpha val="25000"/>
            </a:schemeClr>
          </a:solidFill>
          <a:ln>
            <a:solidFill>
              <a:srgbClr val="00009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524001" y="4422248"/>
            <a:ext cx="2810254" cy="400110"/>
          </a:xfrm>
          <a:prstGeom prst="rect">
            <a:avLst/>
          </a:prstGeom>
          <a:solidFill>
            <a:srgbClr val="FFFFFF"/>
          </a:solidFill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8000"/>
                </a:solidFill>
                <a:effectLst/>
              </a:rPr>
              <a:t>C</a:t>
            </a:r>
            <a:r>
              <a:rPr lang="en-US" sz="2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8000"/>
                </a:solidFill>
                <a:effectLst/>
              </a:rPr>
              <a:t>heck  arguments</a:t>
            </a:r>
            <a:endParaRPr lang="en-US" sz="2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8000"/>
              </a:solidFill>
              <a:effectLst/>
            </a:endParaRPr>
          </a:p>
        </p:txBody>
      </p:sp>
      <p:sp>
        <p:nvSpPr>
          <p:cNvPr id="36" name="Rounded Rectangle 35"/>
          <p:cNvSpPr/>
          <p:nvPr/>
        </p:nvSpPr>
        <p:spPr>
          <a:xfrm>
            <a:off x="5065889" y="4494162"/>
            <a:ext cx="3951111" cy="1219200"/>
          </a:xfrm>
          <a:prstGeom prst="roundRect">
            <a:avLst>
              <a:gd name="adj" fmla="val 4036"/>
            </a:avLst>
          </a:prstGeom>
          <a:solidFill>
            <a:schemeClr val="bg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int accumulate_int(</a:t>
            </a:r>
            <a:r>
              <a:rPr lang="en-US" sz="1600" b="1" dirty="0">
                <a:solidFill>
                  <a:srgbClr val="000090"/>
                </a:solidFill>
                <a:latin typeface="Courier New"/>
                <a:cs typeface="Courier New"/>
              </a:rPr>
              <a:t>vector&lt;int&gt;::</a:t>
            </a:r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iterator 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first</a:t>
            </a:r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,</a:t>
            </a:r>
          </a:p>
          <a:p>
            <a:r>
              <a:rPr lang="en-US" sz="1600" b="1" dirty="0">
                <a:solidFill>
                  <a:srgbClr val="000090"/>
                </a:solidFill>
                <a:latin typeface="Courier New"/>
                <a:cs typeface="Courier New"/>
              </a:rPr>
              <a:t> </a:t>
            </a:r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vector</a:t>
            </a:r>
            <a:r>
              <a:rPr lang="en-US" sz="1600" b="1" dirty="0">
                <a:solidFill>
                  <a:srgbClr val="000090"/>
                </a:solidFill>
                <a:latin typeface="Courier New"/>
                <a:cs typeface="Courier New"/>
              </a:rPr>
              <a:t>&lt;int&gt;::</a:t>
            </a:r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iterator 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last</a:t>
            </a:r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,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int </a:t>
            </a:r>
            <a:r>
              <a:rPr lang="en-US" sz="1600" dirty="0" err="1" smtClean="0">
                <a:solidFill>
                  <a:srgbClr val="000090"/>
                </a:solidFill>
                <a:latin typeface="Courier New"/>
                <a:cs typeface="Courier New"/>
              </a:rPr>
              <a:t>init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, </a:t>
            </a:r>
            <a:r>
              <a:rPr lang="en-US" sz="1600" dirty="0" err="1" smtClean="0">
                <a:solidFill>
                  <a:srgbClr val="000090"/>
                </a:solidFill>
                <a:latin typeface="Courier New"/>
                <a:cs typeface="Courier New"/>
              </a:rPr>
              <a:t>BinOp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&lt;int&gt;&amp; </a:t>
            </a:r>
            <a:r>
              <a:rPr lang="en-US" sz="1600" dirty="0" err="1" smtClean="0">
                <a:solidFill>
                  <a:srgbClr val="000090"/>
                </a:solidFill>
                <a:latin typeface="Courier New"/>
                <a:cs typeface="Courier New"/>
              </a:rPr>
              <a:t>bin_op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);</a:t>
            </a:r>
            <a:endParaRPr lang="en-US" sz="1600" b="1" dirty="0">
              <a:solidFill>
                <a:srgbClr val="000090"/>
              </a:solidFill>
              <a:latin typeface="Courier New"/>
              <a:cs typeface="Courier New"/>
            </a:endParaRPr>
          </a:p>
        </p:txBody>
      </p:sp>
      <p:sp>
        <p:nvSpPr>
          <p:cNvPr id="27" name="Right Arrow Callout 26"/>
          <p:cNvSpPr/>
          <p:nvPr/>
        </p:nvSpPr>
        <p:spPr>
          <a:xfrm rot="18879216">
            <a:off x="4461500" y="2926414"/>
            <a:ext cx="969265" cy="1526674"/>
          </a:xfrm>
          <a:prstGeom prst="rightArrowCallout">
            <a:avLst>
              <a:gd name="adj1" fmla="val 16099"/>
              <a:gd name="adj2" fmla="val 15284"/>
              <a:gd name="adj3" fmla="val 12531"/>
              <a:gd name="adj4" fmla="val 16731"/>
            </a:avLst>
          </a:prstGeom>
          <a:solidFill>
            <a:schemeClr val="tx1">
              <a:lumMod val="65000"/>
              <a:lumOff val="35000"/>
            </a:scheme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6365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6" grpId="0" animBg="1"/>
      <p:bldP spid="21" grpId="0" animBg="1"/>
      <p:bldP spid="19" grpId="0" animBg="1"/>
      <p:bldP spid="27" grpId="0" animBg="1"/>
      <p:bldP spid="27" grpId="1" animBg="1"/>
    </p:bld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/>
          <p:cNvSpPr/>
          <p:nvPr/>
        </p:nvSpPr>
        <p:spPr>
          <a:xfrm>
            <a:off x="3501" y="883752"/>
            <a:ext cx="4547724" cy="5658556"/>
          </a:xfrm>
          <a:prstGeom prst="rect">
            <a:avLst/>
          </a:prstGeom>
          <a:solidFill>
            <a:schemeClr val="bg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dirty="0"/>
              <a:t>	</a:t>
            </a:r>
            <a:r>
              <a:rPr lang="en-US" dirty="0" smtClean="0"/>
              <a:t>	</a:t>
            </a:r>
            <a:r>
              <a:rPr lang="en-US" dirty="0"/>
              <a:t>	</a:t>
            </a:r>
            <a:r>
              <a:rPr lang="en-US" sz="2400" b="1" dirty="0" smtClean="0">
                <a:solidFill>
                  <a:schemeClr val="bg2">
                    <a:lumMod val="25000"/>
                  </a:schemeClr>
                </a:solidFill>
              </a:rPr>
              <a:t>PARSING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2" name="Rectangle 31"/>
          <p:cNvSpPr/>
          <p:nvPr/>
        </p:nvSpPr>
        <p:spPr>
          <a:xfrm>
            <a:off x="4545749" y="883752"/>
            <a:ext cx="4598251" cy="5658556"/>
          </a:xfrm>
          <a:prstGeom prst="rect">
            <a:avLst/>
          </a:prstGeom>
          <a:solidFill>
            <a:srgbClr val="FFFFFF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dirty="0" smtClean="0"/>
              <a:t>		</a:t>
            </a:r>
            <a:r>
              <a:rPr lang="en-US" sz="2400" b="1" dirty="0" smtClean="0">
                <a:solidFill>
                  <a:schemeClr val="bg2">
                    <a:lumMod val="25000"/>
                  </a:schemeClr>
                </a:solidFill>
              </a:rPr>
              <a:t>INSTANTIATION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9604"/>
            <a:ext cx="8229600" cy="1143000"/>
          </a:xfrm>
          <a:effectLst/>
        </p:spPr>
        <p:txBody>
          <a:bodyPr/>
          <a:lstStyle/>
          <a:p>
            <a:r>
              <a:rPr lang="en-US" sz="4000" dirty="0" smtClean="0"/>
              <a:t>Type-checking Constrained Templates</a:t>
            </a:r>
            <a:endParaRPr lang="en-US" sz="4000" dirty="0"/>
          </a:p>
        </p:txBody>
      </p:sp>
      <p:sp>
        <p:nvSpPr>
          <p:cNvPr id="11" name="Content Placeholder 2"/>
          <p:cNvSpPr>
            <a:spLocks noGrp="1"/>
          </p:cNvSpPr>
          <p:nvPr>
            <p:ph sz="quarter" idx="1"/>
          </p:nvPr>
        </p:nvSpPr>
        <p:spPr>
          <a:xfrm>
            <a:off x="144800" y="1378622"/>
            <a:ext cx="4267198" cy="4525963"/>
          </a:xfrm>
          <a:effectLst/>
        </p:spPr>
        <p:txBody>
          <a:bodyPr numCol="1"/>
          <a:lstStyle/>
          <a:p>
            <a:pPr marL="0" indent="0">
              <a:buNone/>
            </a:pPr>
            <a:r>
              <a:rPr lang="en-US" sz="2300" dirty="0" smtClean="0"/>
              <a:t>Constrained Template Definition: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3200" dirty="0" smtClean="0"/>
          </a:p>
          <a:p>
            <a:pPr marL="0" indent="0">
              <a:buNone/>
            </a:pPr>
            <a:r>
              <a:rPr lang="en-US" sz="2300" dirty="0" smtClean="0"/>
              <a:t>Constrained </a:t>
            </a:r>
          </a:p>
          <a:p>
            <a:pPr marL="0" indent="0">
              <a:buNone/>
            </a:pPr>
            <a:r>
              <a:rPr lang="en-US" sz="2300" dirty="0" smtClean="0"/>
              <a:t>Template Use:</a:t>
            </a:r>
          </a:p>
          <a:p>
            <a:pPr marL="0" indent="0">
              <a:buNone/>
            </a:pPr>
            <a:endParaRPr lang="en-US" sz="3200" dirty="0" smtClean="0"/>
          </a:p>
          <a:p>
            <a:pPr marL="0" indent="0">
              <a:buNone/>
            </a:pPr>
            <a:endParaRPr lang="en-US" sz="3200" dirty="0" smtClean="0"/>
          </a:p>
          <a:p>
            <a:pPr marL="0" indent="0">
              <a:buNone/>
            </a:pPr>
            <a:endParaRPr lang="en-US" sz="3200" dirty="0" smtClean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2"/>
          </p:nvPr>
        </p:nvSpPr>
        <p:spPr>
          <a:xfrm>
            <a:off x="4590733" y="1378622"/>
            <a:ext cx="4038600" cy="4525963"/>
          </a:xfrm>
          <a:effectLst/>
        </p:spPr>
        <p:txBody>
          <a:bodyPr/>
          <a:lstStyle/>
          <a:p>
            <a:pPr marL="0" indent="0">
              <a:buNone/>
            </a:pPr>
            <a:r>
              <a:rPr lang="en-US" sz="2300" dirty="0"/>
              <a:t>Code </a:t>
            </a:r>
            <a:r>
              <a:rPr lang="en-US" sz="2300" dirty="0" smtClean="0"/>
              <a:t>Generation</a:t>
            </a:r>
            <a:r>
              <a:rPr lang="en-US" sz="2300" dirty="0"/>
              <a:t>:</a:t>
            </a:r>
          </a:p>
          <a:p>
            <a:pPr marL="0" indent="0">
              <a:buNone/>
            </a:pPr>
            <a:endParaRPr lang="en-US" sz="3000" dirty="0" smtClean="0"/>
          </a:p>
          <a:p>
            <a:pPr marL="0" indent="0">
              <a:buNone/>
            </a:pPr>
            <a:endParaRPr lang="en-US" sz="3000" dirty="0"/>
          </a:p>
          <a:p>
            <a:pPr marL="0" indent="0">
              <a:buNone/>
            </a:pPr>
            <a:endParaRPr lang="en-US" sz="30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300" dirty="0" smtClean="0"/>
              <a:t>	Specialization </a:t>
            </a:r>
            <a:r>
              <a:rPr lang="en-US" sz="2300" b="1" dirty="0" smtClean="0"/>
              <a:t>+ Models</a:t>
            </a:r>
            <a:r>
              <a:rPr lang="en-US" sz="2300" dirty="0" smtClean="0"/>
              <a:t>:</a:t>
            </a:r>
            <a:endParaRPr lang="en-US" sz="2300" dirty="0"/>
          </a:p>
          <a:p>
            <a:pPr marL="0" indent="0">
              <a:buNone/>
            </a:pPr>
            <a:endParaRPr lang="en-US" sz="2300" dirty="0"/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	 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44799" y="4403163"/>
            <a:ext cx="4267199" cy="1833946"/>
          </a:xfrm>
          <a:prstGeom prst="roundRect">
            <a:avLst>
              <a:gd name="adj" fmla="val 4036"/>
            </a:avLst>
          </a:prstGeom>
          <a:solidFill>
            <a:srgbClr val="EEECE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vector&lt;int&gt; v;</a:t>
            </a:r>
          </a:p>
          <a:p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int i 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= accumulate</a:t>
            </a:r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&lt;</a:t>
            </a:r>
            <a:r>
              <a:rPr lang="en-US" sz="1600" b="1" dirty="0">
                <a:solidFill>
                  <a:srgbClr val="000090"/>
                </a:solidFill>
                <a:latin typeface="Courier New"/>
                <a:cs typeface="Courier New"/>
              </a:rPr>
              <a:t>vector&lt;int</a:t>
            </a:r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&gt;::iterator,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   </a:t>
            </a:r>
          </a:p>
          <a:p>
            <a:r>
              <a:rPr lang="en-US" sz="1600" b="1" dirty="0">
                <a:solidFill>
                  <a:srgbClr val="000090"/>
                </a:solidFill>
                <a:latin typeface="Courier New"/>
                <a:cs typeface="Courier New"/>
              </a:rPr>
              <a:t> </a:t>
            </a:r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          int, </a:t>
            </a:r>
          </a:p>
          <a:p>
            <a:r>
              <a:rPr lang="en-US" sz="1600" b="1" dirty="0">
                <a:solidFill>
                  <a:srgbClr val="000090"/>
                </a:solidFill>
                <a:latin typeface="Courier New"/>
                <a:cs typeface="Courier New"/>
              </a:rPr>
              <a:t> </a:t>
            </a:r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          plus&lt;int&gt; &gt;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(</a:t>
            </a:r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v.begin(), v.end(), 0, </a:t>
            </a:r>
            <a:endParaRPr lang="en-US" sz="1600" dirty="0" smtClean="0">
              <a:solidFill>
                <a:srgbClr val="000090"/>
              </a:solidFill>
              <a:latin typeface="Courier New"/>
              <a:cs typeface="Courier New"/>
            </a:endParaRPr>
          </a:p>
          <a:p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 </a:t>
            </a:r>
            <a:r>
              <a:rPr lang="fr-FR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plus</a:t>
            </a:r>
            <a:r>
              <a:rPr lang="fr-FR" sz="1600" dirty="0">
                <a:solidFill>
                  <a:srgbClr val="000090"/>
                </a:solidFill>
                <a:latin typeface="Courier New"/>
                <a:cs typeface="Courier New"/>
              </a:rPr>
              <a:t>&lt;int&gt;()</a:t>
            </a:r>
            <a:r>
              <a:rPr lang="fr-FR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)</a:t>
            </a:r>
            <a:r>
              <a:rPr lang="fr-FR" sz="1600" dirty="0">
                <a:solidFill>
                  <a:srgbClr val="000090"/>
                </a:solidFill>
                <a:latin typeface="Courier New"/>
                <a:cs typeface="Courier New"/>
              </a:rPr>
              <a:t>;</a:t>
            </a:r>
            <a:endParaRPr lang="en-US" sz="1600" b="1" dirty="0">
              <a:solidFill>
                <a:srgbClr val="000090"/>
              </a:solidFill>
              <a:latin typeface="Courier New"/>
              <a:cs typeface="Courier New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5194687" y="4784163"/>
            <a:ext cx="3749801" cy="1219200"/>
          </a:xfrm>
          <a:prstGeom prst="roundRect">
            <a:avLst>
              <a:gd name="adj" fmla="val 4036"/>
            </a:avLst>
          </a:prstGeom>
          <a:solidFill>
            <a:schemeClr val="bg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b="1" dirty="0">
                <a:solidFill>
                  <a:srgbClr val="000090"/>
                </a:solidFill>
                <a:latin typeface="Courier New"/>
                <a:cs typeface="Courier New"/>
              </a:rPr>
              <a:t>i</a:t>
            </a:r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nt 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accumulate(</a:t>
            </a:r>
            <a:r>
              <a:rPr lang="en-US" sz="1600" b="1" dirty="0">
                <a:solidFill>
                  <a:srgbClr val="000090"/>
                </a:solidFill>
                <a:latin typeface="Courier New"/>
                <a:cs typeface="Courier New"/>
              </a:rPr>
              <a:t>vector&lt;int&gt;::</a:t>
            </a:r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iterator 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first</a:t>
            </a:r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,</a:t>
            </a:r>
          </a:p>
          <a:p>
            <a:r>
              <a:rPr lang="en-US" sz="1600" b="1" dirty="0">
                <a:solidFill>
                  <a:srgbClr val="000090"/>
                </a:solidFill>
                <a:latin typeface="Courier New"/>
                <a:cs typeface="Courier New"/>
              </a:rPr>
              <a:t> </a:t>
            </a:r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vector</a:t>
            </a:r>
            <a:r>
              <a:rPr lang="en-US" sz="1600" b="1" dirty="0">
                <a:solidFill>
                  <a:srgbClr val="000090"/>
                </a:solidFill>
                <a:latin typeface="Courier New"/>
                <a:cs typeface="Courier New"/>
              </a:rPr>
              <a:t>&lt;int&gt;::</a:t>
            </a:r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iterator 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last</a:t>
            </a:r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,</a:t>
            </a:r>
          </a:p>
          <a:p>
            <a:r>
              <a:rPr lang="en-US" sz="1600" b="1" dirty="0">
                <a:solidFill>
                  <a:srgbClr val="000090"/>
                </a:solidFill>
                <a:latin typeface="Courier New"/>
                <a:cs typeface="Courier New"/>
              </a:rPr>
              <a:t> </a:t>
            </a:r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int 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init</a:t>
            </a:r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, plus&lt;int&gt; 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bin_op);</a:t>
            </a:r>
            <a:endParaRPr lang="en-US" sz="1600" b="1" dirty="0">
              <a:solidFill>
                <a:srgbClr val="000090"/>
              </a:solidFill>
              <a:latin typeface="Courier New"/>
              <a:cs typeface="Courier New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5065889" y="1812362"/>
            <a:ext cx="3878599" cy="1517857"/>
          </a:xfrm>
          <a:prstGeom prst="roundRect">
            <a:avLst>
              <a:gd name="adj" fmla="val 4036"/>
            </a:avLst>
          </a:prstGeom>
          <a:solidFill>
            <a:schemeClr val="bg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i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nt accumulate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(</a:t>
            </a:r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vector&lt;int&gt;::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iterator first, </a:t>
            </a:r>
          </a:p>
          <a:p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 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vector</a:t>
            </a:r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&lt;int&gt;::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iterator last, </a:t>
            </a:r>
          </a:p>
          <a:p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 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int init, plus&lt;int&gt; bin_op) </a:t>
            </a:r>
          </a:p>
          <a:p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{ ...</a:t>
            </a:r>
            <a:r>
              <a:rPr lang="en-US" sz="1600" b="1" dirty="0">
                <a:solidFill>
                  <a:srgbClr val="000090"/>
                </a:solidFill>
                <a:latin typeface="Courier New"/>
                <a:cs typeface="Courier New"/>
              </a:rPr>
              <a:t> </a:t>
            </a:r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}</a:t>
            </a:r>
            <a:endParaRPr lang="en-US" sz="1600" b="1" dirty="0">
              <a:solidFill>
                <a:srgbClr val="000090"/>
              </a:solidFill>
              <a:latin typeface="Courier New"/>
              <a:cs typeface="Courier New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494798" y="4973327"/>
            <a:ext cx="2724425" cy="762000"/>
          </a:xfrm>
          <a:prstGeom prst="rect">
            <a:avLst/>
          </a:prstGeom>
          <a:solidFill>
            <a:schemeClr val="tx2">
              <a:lumMod val="20000"/>
              <a:lumOff val="80000"/>
              <a:alpha val="25000"/>
            </a:schemeClr>
          </a:solidFill>
          <a:ln>
            <a:solidFill>
              <a:srgbClr val="00009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Down Arrow 21"/>
          <p:cNvSpPr/>
          <p:nvPr/>
        </p:nvSpPr>
        <p:spPr>
          <a:xfrm rot="10053170">
            <a:off x="7803131" y="3250209"/>
            <a:ext cx="563949" cy="1579111"/>
          </a:xfrm>
          <a:prstGeom prst="downArrow">
            <a:avLst>
              <a:gd name="adj1" fmla="val 36932"/>
              <a:gd name="adj2" fmla="val 47359"/>
            </a:avLst>
          </a:prstGeom>
          <a:solidFill>
            <a:srgbClr val="40404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 rot="20936937">
            <a:off x="7657332" y="3823417"/>
            <a:ext cx="815723" cy="400110"/>
          </a:xfrm>
          <a:prstGeom prst="rect">
            <a:avLst/>
          </a:prstGeom>
          <a:solidFill>
            <a:srgbClr val="CCFFCC"/>
          </a:solidFill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8000"/>
                </a:solidFill>
                <a:effectLst/>
              </a:rPr>
              <a:t>Once!</a:t>
            </a:r>
            <a:endParaRPr lang="en-US" sz="2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8000"/>
              </a:solidFill>
              <a:effectLst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144800" y="1812363"/>
            <a:ext cx="4267199" cy="1395627"/>
          </a:xfrm>
          <a:prstGeom prst="roundRect">
            <a:avLst>
              <a:gd name="adj" fmla="val 4036"/>
            </a:avLst>
          </a:prstGeom>
          <a:solidFill>
            <a:schemeClr val="bg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template&lt;</a:t>
            </a:r>
            <a:r>
              <a:rPr lang="en-US" sz="1600" dirty="0" err="1" smtClean="0">
                <a:solidFill>
                  <a:srgbClr val="000090"/>
                </a:solidFill>
                <a:latin typeface="Courier New"/>
                <a:cs typeface="Courier New"/>
              </a:rPr>
              <a:t>typename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 </a:t>
            </a:r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I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, </a:t>
            </a:r>
            <a:r>
              <a:rPr lang="en-US" sz="1600" dirty="0" err="1" smtClean="0">
                <a:solidFill>
                  <a:srgbClr val="000090"/>
                </a:solidFill>
                <a:latin typeface="Courier New"/>
                <a:cs typeface="Courier New"/>
              </a:rPr>
              <a:t>typename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 </a:t>
            </a:r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T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, </a:t>
            </a:r>
          </a:p>
          <a:p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 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        typename </a:t>
            </a:r>
            <a:r>
              <a:rPr lang="en-US" sz="1600" b="1" dirty="0" err="1" smtClean="0">
                <a:solidFill>
                  <a:srgbClr val="000090"/>
                </a:solidFill>
                <a:latin typeface="Courier New"/>
                <a:cs typeface="Courier New"/>
              </a:rPr>
              <a:t>BinOp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&gt;</a:t>
            </a:r>
          </a:p>
          <a:p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requires(</a:t>
            </a:r>
            <a:r>
              <a:rPr lang="en-US" sz="1600" b="1" dirty="0" err="1">
                <a:solidFill>
                  <a:srgbClr val="000090"/>
                </a:solidFill>
                <a:latin typeface="Courier New"/>
                <a:cs typeface="Courier New"/>
              </a:rPr>
              <a:t>InputIterator</a:t>
            </a:r>
            <a:r>
              <a:rPr lang="en-US" sz="1600" b="1" dirty="0">
                <a:solidFill>
                  <a:srgbClr val="000090"/>
                </a:solidFill>
                <a:latin typeface="Courier New"/>
                <a:cs typeface="Courier New"/>
              </a:rPr>
              <a:t>&lt;I</a:t>
            </a:r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&gt;,</a:t>
            </a:r>
          </a:p>
          <a:p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         </a:t>
            </a:r>
            <a:r>
              <a:rPr lang="en-US" sz="1600" b="1" dirty="0" err="1" smtClean="0">
                <a:solidFill>
                  <a:srgbClr val="000090"/>
                </a:solidFill>
                <a:latin typeface="Courier New"/>
                <a:cs typeface="Courier New"/>
              </a:rPr>
              <a:t>BinaryFunction</a:t>
            </a:r>
            <a:r>
              <a:rPr lang="en-US" sz="1600" b="1" dirty="0">
                <a:solidFill>
                  <a:srgbClr val="000090"/>
                </a:solidFill>
                <a:latin typeface="Courier New"/>
                <a:cs typeface="Courier New"/>
              </a:rPr>
              <a:t>&lt;Op&gt;</a:t>
            </a:r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, ...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)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T accumulate(...) { ... }</a:t>
            </a:r>
            <a:endParaRPr lang="en-US" sz="1600" dirty="0">
              <a:solidFill>
                <a:srgbClr val="000090"/>
              </a:solidFill>
              <a:latin typeface="Courier New"/>
              <a:cs typeface="Courier New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231355" y="1942852"/>
            <a:ext cx="2973757" cy="413701"/>
          </a:xfrm>
          <a:prstGeom prst="rect">
            <a:avLst/>
          </a:prstGeom>
          <a:solidFill>
            <a:schemeClr val="tx2">
              <a:lumMod val="20000"/>
              <a:lumOff val="80000"/>
              <a:alpha val="25000"/>
            </a:schemeClr>
          </a:solidFill>
          <a:ln>
            <a:solidFill>
              <a:srgbClr val="00009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Rectangle 27"/>
          <p:cNvSpPr/>
          <p:nvPr/>
        </p:nvSpPr>
        <p:spPr>
          <a:xfrm>
            <a:off x="1273688" y="2416986"/>
            <a:ext cx="2973757" cy="413701"/>
          </a:xfrm>
          <a:prstGeom prst="rect">
            <a:avLst/>
          </a:prstGeom>
          <a:solidFill>
            <a:schemeClr val="tx2">
              <a:lumMod val="20000"/>
              <a:lumOff val="80000"/>
              <a:alpha val="25000"/>
            </a:schemeClr>
          </a:solidFill>
          <a:ln>
            <a:solidFill>
              <a:srgbClr val="00009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Right Arrow Callout 29"/>
          <p:cNvSpPr/>
          <p:nvPr/>
        </p:nvSpPr>
        <p:spPr>
          <a:xfrm rot="1556093">
            <a:off x="2694270" y="3442908"/>
            <a:ext cx="2450477" cy="1849702"/>
          </a:xfrm>
          <a:prstGeom prst="rightArrowCallout">
            <a:avLst>
              <a:gd name="adj1" fmla="val 12584"/>
              <a:gd name="adj2" fmla="val 12196"/>
              <a:gd name="adj3" fmla="val 12531"/>
              <a:gd name="adj4" fmla="val 11254"/>
            </a:avLst>
          </a:prstGeom>
          <a:solidFill>
            <a:schemeClr val="tx1">
              <a:lumMod val="65000"/>
              <a:lumOff val="35000"/>
            </a:scheme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ectangle 25"/>
          <p:cNvSpPr/>
          <p:nvPr/>
        </p:nvSpPr>
        <p:spPr>
          <a:xfrm rot="20936937">
            <a:off x="2588258" y="3461774"/>
            <a:ext cx="817602" cy="400110"/>
          </a:xfrm>
          <a:prstGeom prst="rect">
            <a:avLst/>
          </a:prstGeom>
          <a:solidFill>
            <a:srgbClr val="CCFFCC"/>
          </a:solidFill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8000"/>
                </a:solidFill>
                <a:effectLst/>
              </a:rPr>
              <a:t>Check</a:t>
            </a:r>
          </a:p>
        </p:txBody>
      </p:sp>
      <p:sp>
        <p:nvSpPr>
          <p:cNvPr id="29" name="Rectangle 28"/>
          <p:cNvSpPr/>
          <p:nvPr/>
        </p:nvSpPr>
        <p:spPr>
          <a:xfrm rot="20936937">
            <a:off x="2092153" y="3822107"/>
            <a:ext cx="2108269" cy="400110"/>
          </a:xfrm>
          <a:prstGeom prst="rect">
            <a:avLst/>
          </a:prstGeom>
          <a:solidFill>
            <a:srgbClr val="CCFFCC"/>
          </a:solidFill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8000"/>
                </a:solidFill>
                <a:effectLst/>
              </a:rPr>
              <a:t>Constraints-Check</a:t>
            </a:r>
            <a:endParaRPr lang="en-US" sz="2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8000"/>
              </a:solidFill>
              <a:effectLst/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5065889" y="5904585"/>
            <a:ext cx="3951111" cy="839051"/>
          </a:xfrm>
          <a:prstGeom prst="roundRect">
            <a:avLst>
              <a:gd name="adj" fmla="val 4036"/>
            </a:avLst>
          </a:prstGeom>
          <a:solidFill>
            <a:schemeClr val="bg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b="1" dirty="0" err="1" smtClean="0">
                <a:solidFill>
                  <a:srgbClr val="000090"/>
                </a:solidFill>
                <a:latin typeface="Courier New"/>
                <a:cs typeface="Courier New"/>
              </a:rPr>
              <a:t>InputIterator</a:t>
            </a:r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&lt;vector</a:t>
            </a:r>
            <a:r>
              <a:rPr lang="en-US" sz="1600" b="1" dirty="0">
                <a:solidFill>
                  <a:srgbClr val="000090"/>
                </a:solidFill>
                <a:latin typeface="Courier New"/>
                <a:cs typeface="Courier New"/>
              </a:rPr>
              <a:t>&lt;int&gt;::</a:t>
            </a:r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iterator&gt;, </a:t>
            </a:r>
            <a:r>
              <a:rPr lang="en-US" sz="1600" b="1" dirty="0" err="1" smtClean="0">
                <a:solidFill>
                  <a:srgbClr val="000090"/>
                </a:solidFill>
                <a:latin typeface="Courier New"/>
                <a:cs typeface="Courier New"/>
              </a:rPr>
              <a:t>BinaryFunction</a:t>
            </a:r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&lt;</a:t>
            </a:r>
            <a:r>
              <a:rPr lang="en-US" sz="1600" b="1" dirty="0" err="1" smtClean="0">
                <a:solidFill>
                  <a:srgbClr val="000090"/>
                </a:solidFill>
                <a:latin typeface="Courier New"/>
                <a:cs typeface="Courier New"/>
              </a:rPr>
              <a:t>bin_op</a:t>
            </a:r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&gt;, ...</a:t>
            </a:r>
            <a:endParaRPr lang="en-US" sz="1600" b="1" dirty="0">
              <a:solidFill>
                <a:srgbClr val="000090"/>
              </a:solidFill>
              <a:latin typeface="Courier New"/>
              <a:cs typeface="Courier New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5065889" y="5904585"/>
            <a:ext cx="3951111" cy="828946"/>
          </a:xfrm>
          <a:prstGeom prst="rect">
            <a:avLst/>
          </a:prstGeom>
          <a:solidFill>
            <a:schemeClr val="tx2">
              <a:lumMod val="20000"/>
              <a:lumOff val="80000"/>
              <a:alpha val="25000"/>
            </a:schemeClr>
          </a:solidFill>
          <a:ln>
            <a:solidFill>
              <a:srgbClr val="00009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6121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/>
          <p:cNvSpPr/>
          <p:nvPr/>
        </p:nvSpPr>
        <p:spPr>
          <a:xfrm>
            <a:off x="3501" y="883752"/>
            <a:ext cx="4547724" cy="5658556"/>
          </a:xfrm>
          <a:prstGeom prst="rect">
            <a:avLst/>
          </a:prstGeom>
          <a:solidFill>
            <a:schemeClr val="bg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dirty="0"/>
              <a:t>	</a:t>
            </a:r>
            <a:r>
              <a:rPr lang="en-US" dirty="0" smtClean="0"/>
              <a:t>	</a:t>
            </a:r>
            <a:r>
              <a:rPr lang="en-US" dirty="0"/>
              <a:t>	</a:t>
            </a:r>
            <a:r>
              <a:rPr lang="en-US" sz="2400" b="1" dirty="0" smtClean="0">
                <a:solidFill>
                  <a:schemeClr val="bg2">
                    <a:lumMod val="25000"/>
                  </a:schemeClr>
                </a:solidFill>
              </a:rPr>
              <a:t>PARSING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3" name="Rectangle 32"/>
          <p:cNvSpPr/>
          <p:nvPr/>
        </p:nvSpPr>
        <p:spPr>
          <a:xfrm>
            <a:off x="4545749" y="883752"/>
            <a:ext cx="4598251" cy="5658556"/>
          </a:xfrm>
          <a:prstGeom prst="rect">
            <a:avLst/>
          </a:prstGeom>
          <a:solidFill>
            <a:srgbClr val="FFFFFF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dirty="0" smtClean="0"/>
              <a:t>		</a:t>
            </a:r>
            <a:r>
              <a:rPr lang="en-US" sz="2400" b="1" dirty="0" smtClean="0">
                <a:solidFill>
                  <a:schemeClr val="bg2">
                    <a:lumMod val="25000"/>
                  </a:schemeClr>
                </a:solidFill>
              </a:rPr>
              <a:t>INSTANTIATION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445" y="199604"/>
            <a:ext cx="8494888" cy="1143000"/>
          </a:xfrm>
          <a:effectLst/>
        </p:spPr>
        <p:txBody>
          <a:bodyPr/>
          <a:lstStyle/>
          <a:p>
            <a:r>
              <a:rPr lang="en-US" sz="4000" dirty="0" smtClean="0"/>
              <a:t>Separate </a:t>
            </a:r>
            <a:r>
              <a:rPr lang="en-US" sz="4000" dirty="0"/>
              <a:t>T</a:t>
            </a:r>
            <a:r>
              <a:rPr lang="en-US" sz="4000" dirty="0" smtClean="0"/>
              <a:t>ype-</a:t>
            </a:r>
            <a:r>
              <a:rPr lang="en-US" sz="4000" dirty="0"/>
              <a:t>c</a:t>
            </a:r>
            <a:r>
              <a:rPr lang="en-US" sz="4000" dirty="0" smtClean="0"/>
              <a:t>hecking ?</a:t>
            </a:r>
            <a:endParaRPr lang="en-US" sz="4000" dirty="0"/>
          </a:p>
        </p:txBody>
      </p:sp>
      <p:sp>
        <p:nvSpPr>
          <p:cNvPr id="11" name="Content Placeholder 2"/>
          <p:cNvSpPr>
            <a:spLocks noGrp="1"/>
          </p:cNvSpPr>
          <p:nvPr>
            <p:ph sz="quarter" idx="1"/>
          </p:nvPr>
        </p:nvSpPr>
        <p:spPr>
          <a:xfrm>
            <a:off x="166511" y="1378622"/>
            <a:ext cx="4245487" cy="4525963"/>
          </a:xfrm>
          <a:effectLst/>
        </p:spPr>
        <p:txBody>
          <a:bodyPr numCol="1"/>
          <a:lstStyle/>
          <a:p>
            <a:pPr marL="0" indent="0">
              <a:buNone/>
            </a:pPr>
            <a:r>
              <a:rPr lang="en-US" sz="2300" dirty="0" smtClean="0"/>
              <a:t>Constrained Template Definition:</a:t>
            </a:r>
          </a:p>
          <a:p>
            <a:pPr marL="0" indent="0">
              <a:buNone/>
            </a:pPr>
            <a:endParaRPr lang="en-US" sz="2900" dirty="0"/>
          </a:p>
          <a:p>
            <a:pPr marL="0" indent="0">
              <a:buNone/>
            </a:pPr>
            <a:endParaRPr lang="en-US" sz="2900" dirty="0"/>
          </a:p>
          <a:p>
            <a:pPr marL="0" indent="0">
              <a:buNone/>
            </a:pPr>
            <a:endParaRPr lang="en-US" sz="2900" dirty="0" smtClean="0"/>
          </a:p>
          <a:p>
            <a:pPr marL="0" indent="0">
              <a:buNone/>
            </a:pPr>
            <a:endParaRPr lang="en-US" sz="2900" dirty="0" smtClean="0"/>
          </a:p>
          <a:p>
            <a:pPr marL="0" indent="0">
              <a:buNone/>
            </a:pPr>
            <a:r>
              <a:rPr lang="en-US" sz="2300" dirty="0" smtClean="0"/>
              <a:t>Constrained Template Use:</a:t>
            </a:r>
          </a:p>
          <a:p>
            <a:pPr marL="0" indent="0">
              <a:buNone/>
            </a:pPr>
            <a:endParaRPr lang="en-US" sz="3200" dirty="0" smtClean="0"/>
          </a:p>
          <a:p>
            <a:pPr marL="0" indent="0">
              <a:buNone/>
            </a:pPr>
            <a:endParaRPr lang="en-US" sz="3200" dirty="0" smtClean="0"/>
          </a:p>
          <a:p>
            <a:pPr marL="0" indent="0">
              <a:buNone/>
            </a:pPr>
            <a:endParaRPr lang="en-US" sz="3200" dirty="0" smtClean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2"/>
          </p:nvPr>
        </p:nvSpPr>
        <p:spPr>
          <a:xfrm>
            <a:off x="4590732" y="1378622"/>
            <a:ext cx="4324877" cy="4787931"/>
          </a:xfrm>
          <a:effectLst/>
        </p:spPr>
        <p:txBody>
          <a:bodyPr/>
          <a:lstStyle/>
          <a:p>
            <a:pPr marL="0" indent="0">
              <a:buNone/>
            </a:pPr>
            <a:r>
              <a:rPr lang="en-US" sz="2300" dirty="0" smtClean="0"/>
              <a:t>	Code Generation:</a:t>
            </a:r>
            <a:endParaRPr lang="en-US" sz="2300" dirty="0"/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3200" dirty="0" smtClean="0"/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        Specialization + Models: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16" name="Rounded Rectangle 15"/>
          <p:cNvSpPr/>
          <p:nvPr/>
        </p:nvSpPr>
        <p:spPr>
          <a:xfrm>
            <a:off x="4896555" y="1833332"/>
            <a:ext cx="4120445" cy="1525110"/>
          </a:xfrm>
          <a:prstGeom prst="roundRect">
            <a:avLst>
              <a:gd name="adj" fmla="val 4036"/>
            </a:avLst>
          </a:prstGeom>
          <a:solidFill>
            <a:schemeClr val="bg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i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nt accumulate(...) </a:t>
            </a:r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{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  </a:t>
            </a:r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for (; first != last; ++first)</a:t>
            </a:r>
          </a:p>
          <a:p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    </a:t>
            </a:r>
            <a:r>
              <a:rPr lang="en-US" sz="1600" dirty="0" err="1">
                <a:solidFill>
                  <a:srgbClr val="000090"/>
                </a:solidFill>
                <a:latin typeface="Courier New"/>
                <a:cs typeface="Courier New"/>
              </a:rPr>
              <a:t>init</a:t>
            </a:r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 = </a:t>
            </a:r>
            <a:r>
              <a:rPr lang="en-US" sz="1600" dirty="0" err="1">
                <a:solidFill>
                  <a:srgbClr val="000090"/>
                </a:solidFill>
                <a:latin typeface="Courier New"/>
                <a:cs typeface="Courier New"/>
              </a:rPr>
              <a:t>bin_op</a:t>
            </a:r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(</a:t>
            </a:r>
            <a:r>
              <a:rPr lang="en-US" sz="1600" dirty="0" err="1">
                <a:solidFill>
                  <a:srgbClr val="000090"/>
                </a:solidFill>
                <a:latin typeface="Courier New"/>
                <a:cs typeface="Courier New"/>
              </a:rPr>
              <a:t>init</a:t>
            </a:r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, *first);</a:t>
            </a:r>
          </a:p>
          <a:p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  return </a:t>
            </a:r>
            <a:r>
              <a:rPr lang="en-US" sz="1600" dirty="0" err="1">
                <a:solidFill>
                  <a:srgbClr val="000090"/>
                </a:solidFill>
                <a:latin typeface="Courier New"/>
                <a:cs typeface="Courier New"/>
              </a:rPr>
              <a:t>init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;</a:t>
            </a:r>
            <a:endParaRPr lang="en-US" sz="1600" dirty="0">
              <a:solidFill>
                <a:srgbClr val="000090"/>
              </a:solidFill>
              <a:latin typeface="Courier New"/>
              <a:cs typeface="Courier New"/>
            </a:endParaRPr>
          </a:p>
          <a:p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}</a:t>
            </a:r>
          </a:p>
        </p:txBody>
      </p:sp>
      <p:sp>
        <p:nvSpPr>
          <p:cNvPr id="26" name="Down Arrow 25"/>
          <p:cNvSpPr/>
          <p:nvPr/>
        </p:nvSpPr>
        <p:spPr>
          <a:xfrm rot="16200000">
            <a:off x="4500828" y="4314651"/>
            <a:ext cx="398490" cy="731632"/>
          </a:xfrm>
          <a:prstGeom prst="downArrow">
            <a:avLst>
              <a:gd name="adj1" fmla="val 36932"/>
              <a:gd name="adj2" fmla="val 44433"/>
            </a:avLst>
          </a:prstGeom>
          <a:solidFill>
            <a:srgbClr val="40404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Rounded Rectangle 29"/>
          <p:cNvSpPr/>
          <p:nvPr/>
        </p:nvSpPr>
        <p:spPr>
          <a:xfrm>
            <a:off x="144800" y="1812362"/>
            <a:ext cx="4267199" cy="1786696"/>
          </a:xfrm>
          <a:prstGeom prst="roundRect">
            <a:avLst>
              <a:gd name="adj" fmla="val 4036"/>
            </a:avLst>
          </a:prstGeom>
          <a:solidFill>
            <a:schemeClr val="bg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template&lt;</a:t>
            </a:r>
            <a:r>
              <a:rPr lang="en-US" sz="1600" dirty="0" err="1">
                <a:solidFill>
                  <a:srgbClr val="000090"/>
                </a:solidFill>
                <a:latin typeface="Courier New"/>
                <a:cs typeface="Courier New"/>
              </a:rPr>
              <a:t>typename</a:t>
            </a:r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 </a:t>
            </a:r>
            <a:r>
              <a:rPr lang="en-US" sz="1600" b="1" dirty="0">
                <a:solidFill>
                  <a:srgbClr val="000090"/>
                </a:solidFill>
                <a:latin typeface="Courier New"/>
                <a:cs typeface="Courier New"/>
              </a:rPr>
              <a:t>I</a:t>
            </a:r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, </a:t>
            </a:r>
            <a:r>
              <a:rPr lang="en-US" sz="1600" dirty="0" err="1">
                <a:solidFill>
                  <a:srgbClr val="000090"/>
                </a:solidFill>
                <a:latin typeface="Courier New"/>
                <a:cs typeface="Courier New"/>
              </a:rPr>
              <a:t>typename</a:t>
            </a:r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 </a:t>
            </a:r>
            <a:r>
              <a:rPr lang="en-US" sz="1600" b="1" dirty="0">
                <a:solidFill>
                  <a:srgbClr val="000090"/>
                </a:solidFill>
                <a:latin typeface="Courier New"/>
                <a:cs typeface="Courier New"/>
              </a:rPr>
              <a:t>T</a:t>
            </a:r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, </a:t>
            </a:r>
          </a:p>
          <a:p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         </a:t>
            </a:r>
            <a:r>
              <a:rPr lang="en-US" sz="1600" dirty="0" err="1">
                <a:solidFill>
                  <a:srgbClr val="000090"/>
                </a:solidFill>
                <a:latin typeface="Courier New"/>
                <a:cs typeface="Courier New"/>
              </a:rPr>
              <a:t>typename</a:t>
            </a:r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 </a:t>
            </a:r>
            <a:r>
              <a:rPr lang="en-US" sz="1600" b="1" dirty="0" err="1">
                <a:solidFill>
                  <a:srgbClr val="000090"/>
                </a:solidFill>
                <a:latin typeface="Courier New"/>
                <a:cs typeface="Courier New"/>
              </a:rPr>
              <a:t>BinOp</a:t>
            </a:r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&gt;</a:t>
            </a:r>
          </a:p>
          <a:p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requires(</a:t>
            </a:r>
            <a:r>
              <a:rPr lang="en-US" sz="1600" b="1" dirty="0" err="1">
                <a:solidFill>
                  <a:srgbClr val="000090"/>
                </a:solidFill>
                <a:latin typeface="Courier New"/>
                <a:cs typeface="Courier New"/>
              </a:rPr>
              <a:t>InputIterator</a:t>
            </a:r>
            <a:r>
              <a:rPr lang="en-US" sz="1600" b="1" dirty="0">
                <a:solidFill>
                  <a:srgbClr val="000090"/>
                </a:solidFill>
                <a:latin typeface="Courier New"/>
                <a:cs typeface="Courier New"/>
              </a:rPr>
              <a:t>&lt;I&gt;,</a:t>
            </a:r>
          </a:p>
          <a:p>
            <a:r>
              <a:rPr lang="en-US" sz="1600" b="1" dirty="0">
                <a:solidFill>
                  <a:srgbClr val="000090"/>
                </a:solidFill>
                <a:latin typeface="Courier New"/>
                <a:cs typeface="Courier New"/>
              </a:rPr>
              <a:t>         </a:t>
            </a:r>
            <a:r>
              <a:rPr lang="en-US" sz="1600" b="1" dirty="0" err="1">
                <a:solidFill>
                  <a:srgbClr val="000090"/>
                </a:solidFill>
                <a:latin typeface="Courier New"/>
                <a:cs typeface="Courier New"/>
              </a:rPr>
              <a:t>BinaryFunction</a:t>
            </a:r>
            <a:r>
              <a:rPr lang="en-US" sz="1600" b="1" dirty="0">
                <a:solidFill>
                  <a:srgbClr val="000090"/>
                </a:solidFill>
                <a:latin typeface="Courier New"/>
                <a:cs typeface="Courier New"/>
              </a:rPr>
              <a:t>&lt;Op&gt;, ...</a:t>
            </a:r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)</a:t>
            </a:r>
          </a:p>
          <a:p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T accumulate(...) { ... }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565484" y="3144276"/>
            <a:ext cx="1751476" cy="400110"/>
          </a:xfrm>
          <a:prstGeom prst="rect">
            <a:avLst/>
          </a:prstGeom>
          <a:solidFill>
            <a:srgbClr val="FFFFFF"/>
          </a:solidFill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8000"/>
                </a:solidFill>
                <a:effectLst/>
              </a:rPr>
              <a:t>Type-check  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8000"/>
                </a:solidFill>
                <a:effectLst/>
              </a:rPr>
              <a:t>a</a:t>
            </a:r>
            <a:r>
              <a:rPr lang="en-US" sz="2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8000"/>
                </a:solidFill>
                <a:effectLst/>
              </a:rPr>
              <a:t>ll</a:t>
            </a:r>
            <a:endParaRPr lang="en-US" sz="2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8000"/>
              </a:solidFill>
              <a:effectLst/>
            </a:endParaRPr>
          </a:p>
        </p:txBody>
      </p:sp>
      <p:sp>
        <p:nvSpPr>
          <p:cNvPr id="36" name="Rounded Rectangle 35"/>
          <p:cNvSpPr/>
          <p:nvPr/>
        </p:nvSpPr>
        <p:spPr>
          <a:xfrm>
            <a:off x="5065889" y="4494162"/>
            <a:ext cx="3951111" cy="1219200"/>
          </a:xfrm>
          <a:prstGeom prst="roundRect">
            <a:avLst>
              <a:gd name="adj" fmla="val 4036"/>
            </a:avLst>
          </a:prstGeom>
          <a:solidFill>
            <a:schemeClr val="bg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int accumulate(</a:t>
            </a:r>
            <a:r>
              <a:rPr lang="en-US" sz="1600" b="1" dirty="0">
                <a:solidFill>
                  <a:srgbClr val="000090"/>
                </a:solidFill>
                <a:latin typeface="Courier New"/>
                <a:cs typeface="Courier New"/>
              </a:rPr>
              <a:t>vector&lt;int&gt;::</a:t>
            </a:r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iterator 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first</a:t>
            </a:r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,</a:t>
            </a:r>
          </a:p>
          <a:p>
            <a:r>
              <a:rPr lang="en-US" sz="1600" b="1" dirty="0">
                <a:solidFill>
                  <a:srgbClr val="000090"/>
                </a:solidFill>
                <a:latin typeface="Courier New"/>
                <a:cs typeface="Courier New"/>
              </a:rPr>
              <a:t> </a:t>
            </a:r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vector</a:t>
            </a:r>
            <a:r>
              <a:rPr lang="en-US" sz="1600" b="1" dirty="0">
                <a:solidFill>
                  <a:srgbClr val="000090"/>
                </a:solidFill>
                <a:latin typeface="Courier New"/>
                <a:cs typeface="Courier New"/>
              </a:rPr>
              <a:t>&lt;int&gt;::</a:t>
            </a:r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iterator 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last</a:t>
            </a:r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,</a:t>
            </a:r>
          </a:p>
          <a:p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 int </a:t>
            </a:r>
            <a:r>
              <a:rPr lang="en-US" sz="1600" dirty="0" err="1">
                <a:solidFill>
                  <a:srgbClr val="000090"/>
                </a:solidFill>
                <a:latin typeface="Courier New"/>
                <a:cs typeface="Courier New"/>
              </a:rPr>
              <a:t>init</a:t>
            </a:r>
            <a:r>
              <a:rPr lang="en-US" sz="1600" b="1" dirty="0">
                <a:solidFill>
                  <a:srgbClr val="000090"/>
                </a:solidFill>
                <a:latin typeface="Courier New"/>
                <a:cs typeface="Courier New"/>
              </a:rPr>
              <a:t>, plus&lt;int&gt; </a:t>
            </a:r>
            <a:r>
              <a:rPr lang="en-US" sz="1600" dirty="0" err="1">
                <a:solidFill>
                  <a:srgbClr val="000090"/>
                </a:solidFill>
                <a:latin typeface="Courier New"/>
                <a:cs typeface="Courier New"/>
              </a:rPr>
              <a:t>bin_op</a:t>
            </a:r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)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;</a:t>
            </a:r>
            <a:endParaRPr lang="en-US" sz="1600" b="1" dirty="0">
              <a:solidFill>
                <a:srgbClr val="000090"/>
              </a:solidFill>
              <a:latin typeface="Courier New"/>
              <a:cs typeface="Courier New"/>
            </a:endParaRPr>
          </a:p>
        </p:txBody>
      </p:sp>
      <p:sp>
        <p:nvSpPr>
          <p:cNvPr id="27" name="Right Arrow Callout 26"/>
          <p:cNvSpPr/>
          <p:nvPr/>
        </p:nvSpPr>
        <p:spPr>
          <a:xfrm rot="18879216">
            <a:off x="4461500" y="2926414"/>
            <a:ext cx="969265" cy="1526674"/>
          </a:xfrm>
          <a:prstGeom prst="rightArrowCallout">
            <a:avLst>
              <a:gd name="adj1" fmla="val 16099"/>
              <a:gd name="adj2" fmla="val 15284"/>
              <a:gd name="adj3" fmla="val 12531"/>
              <a:gd name="adj4" fmla="val 16731"/>
            </a:avLst>
          </a:prstGeom>
          <a:solidFill>
            <a:schemeClr val="tx1">
              <a:lumMod val="65000"/>
              <a:lumOff val="35000"/>
            </a:scheme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Rectangle 27"/>
          <p:cNvSpPr/>
          <p:nvPr/>
        </p:nvSpPr>
        <p:spPr>
          <a:xfrm>
            <a:off x="1231355" y="1942852"/>
            <a:ext cx="2973757" cy="413701"/>
          </a:xfrm>
          <a:prstGeom prst="rect">
            <a:avLst/>
          </a:prstGeom>
          <a:solidFill>
            <a:schemeClr val="tx2">
              <a:lumMod val="20000"/>
              <a:lumOff val="80000"/>
              <a:alpha val="25000"/>
            </a:schemeClr>
          </a:solidFill>
          <a:ln>
            <a:solidFill>
              <a:srgbClr val="00009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 28"/>
          <p:cNvSpPr/>
          <p:nvPr/>
        </p:nvSpPr>
        <p:spPr>
          <a:xfrm>
            <a:off x="1273688" y="2416986"/>
            <a:ext cx="2973757" cy="413701"/>
          </a:xfrm>
          <a:prstGeom prst="rect">
            <a:avLst/>
          </a:prstGeom>
          <a:solidFill>
            <a:schemeClr val="tx2">
              <a:lumMod val="20000"/>
              <a:lumOff val="80000"/>
              <a:alpha val="25000"/>
            </a:schemeClr>
          </a:solidFill>
          <a:ln>
            <a:solidFill>
              <a:srgbClr val="00009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Rounded Rectangle 38"/>
          <p:cNvSpPr/>
          <p:nvPr/>
        </p:nvSpPr>
        <p:spPr>
          <a:xfrm>
            <a:off x="144799" y="4323969"/>
            <a:ext cx="4267199" cy="1833946"/>
          </a:xfrm>
          <a:prstGeom prst="roundRect">
            <a:avLst>
              <a:gd name="adj" fmla="val 4036"/>
            </a:avLst>
          </a:prstGeom>
          <a:solidFill>
            <a:srgbClr val="EEECE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vector&lt;int&gt; v;</a:t>
            </a:r>
          </a:p>
          <a:p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int i 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= accumulate</a:t>
            </a:r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&lt;</a:t>
            </a:r>
            <a:r>
              <a:rPr lang="en-US" sz="1600" b="1" dirty="0">
                <a:solidFill>
                  <a:srgbClr val="000090"/>
                </a:solidFill>
                <a:latin typeface="Courier New"/>
                <a:cs typeface="Courier New"/>
              </a:rPr>
              <a:t>vector&lt;int</a:t>
            </a:r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&gt;::iterator,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   </a:t>
            </a:r>
          </a:p>
          <a:p>
            <a:r>
              <a:rPr lang="en-US" sz="1600" b="1" dirty="0">
                <a:solidFill>
                  <a:srgbClr val="000090"/>
                </a:solidFill>
                <a:latin typeface="Courier New"/>
                <a:cs typeface="Courier New"/>
              </a:rPr>
              <a:t> </a:t>
            </a:r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          int, </a:t>
            </a:r>
          </a:p>
          <a:p>
            <a:r>
              <a:rPr lang="en-US" sz="1600" b="1" dirty="0">
                <a:solidFill>
                  <a:srgbClr val="000090"/>
                </a:solidFill>
                <a:latin typeface="Courier New"/>
                <a:cs typeface="Courier New"/>
              </a:rPr>
              <a:t> </a:t>
            </a:r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          plus&lt;int&gt; &gt;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(</a:t>
            </a:r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v.begin(), v.end(), 0, </a:t>
            </a:r>
            <a:endParaRPr lang="en-US" sz="1600" dirty="0" smtClean="0">
              <a:solidFill>
                <a:srgbClr val="000090"/>
              </a:solidFill>
              <a:latin typeface="Courier New"/>
              <a:cs typeface="Courier New"/>
            </a:endParaRPr>
          </a:p>
          <a:p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 </a:t>
            </a:r>
            <a:r>
              <a:rPr lang="fr-FR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plus</a:t>
            </a:r>
            <a:r>
              <a:rPr lang="fr-FR" sz="1600" dirty="0">
                <a:solidFill>
                  <a:srgbClr val="000090"/>
                </a:solidFill>
                <a:latin typeface="Courier New"/>
                <a:cs typeface="Courier New"/>
              </a:rPr>
              <a:t>&lt;int&gt;()</a:t>
            </a:r>
            <a:r>
              <a:rPr lang="fr-FR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)</a:t>
            </a:r>
            <a:r>
              <a:rPr lang="fr-FR" sz="1600" dirty="0">
                <a:solidFill>
                  <a:srgbClr val="000090"/>
                </a:solidFill>
                <a:latin typeface="Courier New"/>
                <a:cs typeface="Courier New"/>
              </a:rPr>
              <a:t>;</a:t>
            </a:r>
            <a:endParaRPr lang="en-US" sz="1600" b="1" dirty="0">
              <a:solidFill>
                <a:srgbClr val="000090"/>
              </a:solidFill>
              <a:latin typeface="Courier New"/>
              <a:cs typeface="Courier New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1494798" y="4904826"/>
            <a:ext cx="2724425" cy="762000"/>
          </a:xfrm>
          <a:prstGeom prst="rect">
            <a:avLst/>
          </a:prstGeom>
          <a:solidFill>
            <a:schemeClr val="tx2">
              <a:lumMod val="20000"/>
              <a:lumOff val="80000"/>
              <a:alpha val="25000"/>
            </a:schemeClr>
          </a:solidFill>
          <a:ln>
            <a:solidFill>
              <a:srgbClr val="00009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524001" y="4422248"/>
            <a:ext cx="2810254" cy="400110"/>
          </a:xfrm>
          <a:prstGeom prst="rect">
            <a:avLst/>
          </a:prstGeom>
          <a:solidFill>
            <a:srgbClr val="FFFFFF"/>
          </a:solidFill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8000"/>
                </a:solidFill>
                <a:effectLst/>
              </a:rPr>
              <a:t>Type-check  arguments</a:t>
            </a:r>
            <a:endParaRPr lang="en-US" sz="2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8000"/>
              </a:solidFill>
              <a:effectLst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903111" y="4898988"/>
            <a:ext cx="3431144" cy="400110"/>
          </a:xfrm>
          <a:prstGeom prst="rect">
            <a:avLst/>
          </a:prstGeom>
          <a:solidFill>
            <a:srgbClr val="FFFFFF"/>
          </a:solidFill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8000"/>
                </a:solidFill>
                <a:effectLst/>
              </a:rPr>
              <a:t>Constraints</a:t>
            </a:r>
            <a:r>
              <a:rPr lang="en-US" sz="2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8000"/>
                </a:solidFill>
                <a:effectLst/>
              </a:rPr>
              <a:t>-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8000"/>
                </a:solidFill>
                <a:effectLst/>
              </a:rPr>
              <a:t>c</a:t>
            </a:r>
            <a:r>
              <a:rPr lang="en-US" sz="2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8000"/>
                </a:solidFill>
                <a:effectLst/>
              </a:rPr>
              <a:t>heck  arguments</a:t>
            </a:r>
            <a:endParaRPr lang="en-US" sz="2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8000"/>
              </a:solidFill>
              <a:effectLst/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5065889" y="5703257"/>
            <a:ext cx="3951111" cy="839051"/>
          </a:xfrm>
          <a:prstGeom prst="roundRect">
            <a:avLst>
              <a:gd name="adj" fmla="val 4036"/>
            </a:avLst>
          </a:prstGeom>
          <a:solidFill>
            <a:schemeClr val="bg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b="1" dirty="0" err="1" smtClean="0">
                <a:solidFill>
                  <a:srgbClr val="000090"/>
                </a:solidFill>
                <a:latin typeface="Courier New"/>
                <a:cs typeface="Courier New"/>
              </a:rPr>
              <a:t>InputIterator</a:t>
            </a:r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&lt;vector</a:t>
            </a:r>
            <a:r>
              <a:rPr lang="en-US" sz="1600" b="1" dirty="0">
                <a:solidFill>
                  <a:srgbClr val="000090"/>
                </a:solidFill>
                <a:latin typeface="Courier New"/>
                <a:cs typeface="Courier New"/>
              </a:rPr>
              <a:t>&lt;int&gt;::</a:t>
            </a:r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iterator&gt;, </a:t>
            </a:r>
            <a:r>
              <a:rPr lang="en-US" sz="1600" b="1" dirty="0" err="1" smtClean="0">
                <a:solidFill>
                  <a:srgbClr val="000090"/>
                </a:solidFill>
                <a:latin typeface="Courier New"/>
                <a:cs typeface="Courier New"/>
              </a:rPr>
              <a:t>BinaryFunction</a:t>
            </a:r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&lt;</a:t>
            </a:r>
            <a:r>
              <a:rPr lang="en-US" sz="1600" b="1" dirty="0" err="1" smtClean="0">
                <a:solidFill>
                  <a:srgbClr val="000090"/>
                </a:solidFill>
                <a:latin typeface="Courier New"/>
                <a:cs typeface="Courier New"/>
              </a:rPr>
              <a:t>bin_op</a:t>
            </a:r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&gt;, ...</a:t>
            </a:r>
            <a:endParaRPr lang="en-US" sz="1600" b="1" dirty="0">
              <a:solidFill>
                <a:srgbClr val="000090"/>
              </a:solidFill>
              <a:latin typeface="Courier New"/>
              <a:cs typeface="Courier New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5065889" y="5703257"/>
            <a:ext cx="3951111" cy="828946"/>
          </a:xfrm>
          <a:prstGeom prst="rect">
            <a:avLst/>
          </a:prstGeom>
          <a:solidFill>
            <a:schemeClr val="tx2">
              <a:lumMod val="20000"/>
              <a:lumOff val="80000"/>
              <a:alpha val="25000"/>
            </a:schemeClr>
          </a:solidFill>
          <a:ln>
            <a:solidFill>
              <a:srgbClr val="00009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1954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/>
          <p:cNvSpPr/>
          <p:nvPr/>
        </p:nvSpPr>
        <p:spPr>
          <a:xfrm>
            <a:off x="3501" y="883752"/>
            <a:ext cx="4547724" cy="5658556"/>
          </a:xfrm>
          <a:prstGeom prst="rect">
            <a:avLst/>
          </a:prstGeom>
          <a:solidFill>
            <a:schemeClr val="bg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dirty="0"/>
              <a:t>	</a:t>
            </a:r>
            <a:r>
              <a:rPr lang="en-US" dirty="0" smtClean="0"/>
              <a:t>	</a:t>
            </a:r>
            <a:r>
              <a:rPr lang="en-US" dirty="0"/>
              <a:t>	</a:t>
            </a:r>
            <a:r>
              <a:rPr lang="en-US" sz="2400" b="1" dirty="0" smtClean="0">
                <a:solidFill>
                  <a:schemeClr val="bg2">
                    <a:lumMod val="25000"/>
                  </a:schemeClr>
                </a:solidFill>
              </a:rPr>
              <a:t>PARSING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3" name="Rectangle 32"/>
          <p:cNvSpPr/>
          <p:nvPr/>
        </p:nvSpPr>
        <p:spPr>
          <a:xfrm>
            <a:off x="4545749" y="883752"/>
            <a:ext cx="4598251" cy="5658556"/>
          </a:xfrm>
          <a:prstGeom prst="rect">
            <a:avLst/>
          </a:prstGeom>
          <a:solidFill>
            <a:srgbClr val="FFFFFF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dirty="0" smtClean="0"/>
              <a:t>		</a:t>
            </a:r>
            <a:r>
              <a:rPr lang="en-US" sz="2400" b="1" dirty="0" smtClean="0">
                <a:solidFill>
                  <a:schemeClr val="bg2">
                    <a:lumMod val="25000"/>
                  </a:schemeClr>
                </a:solidFill>
              </a:rPr>
              <a:t>INSTANTIATION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445" y="199604"/>
            <a:ext cx="8494888" cy="1143000"/>
          </a:xfrm>
          <a:effectLst/>
        </p:spPr>
        <p:txBody>
          <a:bodyPr/>
          <a:lstStyle/>
          <a:p>
            <a:r>
              <a:rPr lang="en-US" sz="4000" dirty="0" smtClean="0"/>
              <a:t>Not Quite Separate </a:t>
            </a:r>
            <a:r>
              <a:rPr lang="en-US" sz="4000" dirty="0"/>
              <a:t>T</a:t>
            </a:r>
            <a:r>
              <a:rPr lang="en-US" sz="4000" dirty="0" smtClean="0"/>
              <a:t>ype-</a:t>
            </a:r>
            <a:r>
              <a:rPr lang="en-US" sz="4000" dirty="0"/>
              <a:t>c</a:t>
            </a:r>
            <a:r>
              <a:rPr lang="en-US" sz="4000" dirty="0" smtClean="0"/>
              <a:t>hecking</a:t>
            </a:r>
            <a:endParaRPr lang="en-US" sz="4000" dirty="0"/>
          </a:p>
        </p:txBody>
      </p:sp>
      <p:sp>
        <p:nvSpPr>
          <p:cNvPr id="11" name="Content Placeholder 2"/>
          <p:cNvSpPr>
            <a:spLocks noGrp="1"/>
          </p:cNvSpPr>
          <p:nvPr>
            <p:ph sz="quarter" idx="1"/>
          </p:nvPr>
        </p:nvSpPr>
        <p:spPr>
          <a:xfrm>
            <a:off x="166511" y="1378622"/>
            <a:ext cx="4245487" cy="4525963"/>
          </a:xfrm>
          <a:effectLst/>
        </p:spPr>
        <p:txBody>
          <a:bodyPr numCol="1"/>
          <a:lstStyle/>
          <a:p>
            <a:pPr marL="0" indent="0">
              <a:buNone/>
            </a:pPr>
            <a:r>
              <a:rPr lang="en-US" sz="2300" dirty="0" smtClean="0"/>
              <a:t>Constrained Template Definition:</a:t>
            </a:r>
          </a:p>
          <a:p>
            <a:pPr marL="0" indent="0">
              <a:buNone/>
            </a:pPr>
            <a:endParaRPr lang="en-US" sz="2900" dirty="0"/>
          </a:p>
          <a:p>
            <a:pPr marL="0" indent="0">
              <a:buNone/>
            </a:pPr>
            <a:endParaRPr lang="en-US" sz="2900" dirty="0"/>
          </a:p>
          <a:p>
            <a:pPr marL="0" indent="0">
              <a:buNone/>
            </a:pPr>
            <a:endParaRPr lang="en-US" sz="2900" dirty="0" smtClean="0"/>
          </a:p>
          <a:p>
            <a:pPr marL="0" indent="0">
              <a:buNone/>
            </a:pPr>
            <a:endParaRPr lang="en-US" sz="2900" dirty="0" smtClean="0"/>
          </a:p>
          <a:p>
            <a:pPr marL="0" indent="0">
              <a:buNone/>
            </a:pPr>
            <a:r>
              <a:rPr lang="en-US" sz="2300" dirty="0" smtClean="0"/>
              <a:t>Constrained Template Use:</a:t>
            </a:r>
          </a:p>
          <a:p>
            <a:pPr marL="0" indent="0">
              <a:buNone/>
            </a:pPr>
            <a:endParaRPr lang="en-US" sz="3200" dirty="0" smtClean="0"/>
          </a:p>
          <a:p>
            <a:pPr marL="0" indent="0">
              <a:buNone/>
            </a:pPr>
            <a:endParaRPr lang="en-US" sz="3200" dirty="0" smtClean="0"/>
          </a:p>
          <a:p>
            <a:pPr marL="0" indent="0">
              <a:buNone/>
            </a:pPr>
            <a:endParaRPr lang="en-US" sz="3200" dirty="0" smtClean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2"/>
          </p:nvPr>
        </p:nvSpPr>
        <p:spPr>
          <a:xfrm>
            <a:off x="4590732" y="1378622"/>
            <a:ext cx="4324877" cy="4787931"/>
          </a:xfrm>
          <a:effectLst/>
        </p:spPr>
        <p:txBody>
          <a:bodyPr/>
          <a:lstStyle/>
          <a:p>
            <a:pPr marL="0" indent="0">
              <a:buNone/>
            </a:pPr>
            <a:r>
              <a:rPr lang="en-US" sz="2300" dirty="0" smtClean="0"/>
              <a:t>	Code Generation:</a:t>
            </a:r>
            <a:endParaRPr lang="en-US" sz="2300" dirty="0"/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3200" dirty="0" smtClean="0"/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        Specialization + Models:</a:t>
            </a:r>
            <a:endParaRPr lang="en-US" sz="2400" dirty="0"/>
          </a:p>
        </p:txBody>
      </p:sp>
      <p:sp>
        <p:nvSpPr>
          <p:cNvPr id="16" name="Rounded Rectangle 15"/>
          <p:cNvSpPr/>
          <p:nvPr/>
        </p:nvSpPr>
        <p:spPr>
          <a:xfrm>
            <a:off x="4896555" y="1833332"/>
            <a:ext cx="4120445" cy="1525110"/>
          </a:xfrm>
          <a:prstGeom prst="roundRect">
            <a:avLst>
              <a:gd name="adj" fmla="val 4036"/>
            </a:avLst>
          </a:prstGeom>
          <a:solidFill>
            <a:schemeClr val="bg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i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nt accumulate(...) </a:t>
            </a:r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{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  </a:t>
            </a:r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for (; first != last; ++first)</a:t>
            </a:r>
          </a:p>
          <a:p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    </a:t>
            </a:r>
            <a:r>
              <a:rPr lang="en-US" sz="1600" dirty="0" err="1">
                <a:solidFill>
                  <a:srgbClr val="000090"/>
                </a:solidFill>
                <a:latin typeface="Courier New"/>
                <a:cs typeface="Courier New"/>
              </a:rPr>
              <a:t>init</a:t>
            </a:r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 = </a:t>
            </a:r>
            <a:r>
              <a:rPr lang="en-US" sz="1600" dirty="0" err="1">
                <a:solidFill>
                  <a:srgbClr val="000090"/>
                </a:solidFill>
                <a:latin typeface="Courier New"/>
                <a:cs typeface="Courier New"/>
              </a:rPr>
              <a:t>bin_op</a:t>
            </a:r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(</a:t>
            </a:r>
            <a:r>
              <a:rPr lang="en-US" sz="1600" dirty="0" err="1">
                <a:solidFill>
                  <a:srgbClr val="000090"/>
                </a:solidFill>
                <a:latin typeface="Courier New"/>
                <a:cs typeface="Courier New"/>
              </a:rPr>
              <a:t>init</a:t>
            </a:r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, *first);</a:t>
            </a:r>
          </a:p>
          <a:p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  return </a:t>
            </a:r>
            <a:r>
              <a:rPr lang="en-US" sz="1600" dirty="0" err="1">
                <a:solidFill>
                  <a:srgbClr val="000090"/>
                </a:solidFill>
                <a:latin typeface="Courier New"/>
                <a:cs typeface="Courier New"/>
              </a:rPr>
              <a:t>init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;</a:t>
            </a:r>
            <a:endParaRPr lang="en-US" sz="1600" dirty="0">
              <a:solidFill>
                <a:srgbClr val="000090"/>
              </a:solidFill>
              <a:latin typeface="Courier New"/>
              <a:cs typeface="Courier New"/>
            </a:endParaRPr>
          </a:p>
          <a:p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}</a:t>
            </a:r>
          </a:p>
        </p:txBody>
      </p:sp>
      <p:sp>
        <p:nvSpPr>
          <p:cNvPr id="26" name="Down Arrow 25"/>
          <p:cNvSpPr/>
          <p:nvPr/>
        </p:nvSpPr>
        <p:spPr>
          <a:xfrm rot="16200000">
            <a:off x="4500828" y="4314651"/>
            <a:ext cx="398490" cy="731632"/>
          </a:xfrm>
          <a:prstGeom prst="downArrow">
            <a:avLst>
              <a:gd name="adj1" fmla="val 36932"/>
              <a:gd name="adj2" fmla="val 44433"/>
            </a:avLst>
          </a:prstGeom>
          <a:solidFill>
            <a:srgbClr val="40404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Rounded Rectangle 29"/>
          <p:cNvSpPr/>
          <p:nvPr/>
        </p:nvSpPr>
        <p:spPr>
          <a:xfrm>
            <a:off x="144800" y="1812362"/>
            <a:ext cx="4267199" cy="1786696"/>
          </a:xfrm>
          <a:prstGeom prst="roundRect">
            <a:avLst>
              <a:gd name="adj" fmla="val 4036"/>
            </a:avLst>
          </a:prstGeom>
          <a:solidFill>
            <a:schemeClr val="bg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template&lt;</a:t>
            </a:r>
            <a:r>
              <a:rPr lang="en-US" sz="1600" dirty="0" err="1">
                <a:solidFill>
                  <a:srgbClr val="000090"/>
                </a:solidFill>
                <a:latin typeface="Courier New"/>
                <a:cs typeface="Courier New"/>
              </a:rPr>
              <a:t>typename</a:t>
            </a:r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 </a:t>
            </a:r>
            <a:r>
              <a:rPr lang="en-US" sz="1600" b="1" dirty="0">
                <a:solidFill>
                  <a:srgbClr val="000090"/>
                </a:solidFill>
                <a:latin typeface="Courier New"/>
                <a:cs typeface="Courier New"/>
              </a:rPr>
              <a:t>I</a:t>
            </a:r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, </a:t>
            </a:r>
            <a:r>
              <a:rPr lang="en-US" sz="1600" dirty="0" err="1">
                <a:solidFill>
                  <a:srgbClr val="000090"/>
                </a:solidFill>
                <a:latin typeface="Courier New"/>
                <a:cs typeface="Courier New"/>
              </a:rPr>
              <a:t>typename</a:t>
            </a:r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 </a:t>
            </a:r>
            <a:r>
              <a:rPr lang="en-US" sz="1600" b="1" dirty="0">
                <a:solidFill>
                  <a:srgbClr val="000090"/>
                </a:solidFill>
                <a:latin typeface="Courier New"/>
                <a:cs typeface="Courier New"/>
              </a:rPr>
              <a:t>T</a:t>
            </a:r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, </a:t>
            </a:r>
          </a:p>
          <a:p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         </a:t>
            </a:r>
            <a:r>
              <a:rPr lang="en-US" sz="1600" dirty="0" err="1">
                <a:solidFill>
                  <a:srgbClr val="000090"/>
                </a:solidFill>
                <a:latin typeface="Courier New"/>
                <a:cs typeface="Courier New"/>
              </a:rPr>
              <a:t>typename</a:t>
            </a:r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 </a:t>
            </a:r>
            <a:r>
              <a:rPr lang="en-US" sz="1600" b="1" dirty="0" err="1">
                <a:solidFill>
                  <a:srgbClr val="000090"/>
                </a:solidFill>
                <a:latin typeface="Courier New"/>
                <a:cs typeface="Courier New"/>
              </a:rPr>
              <a:t>BinOp</a:t>
            </a:r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&gt;</a:t>
            </a:r>
          </a:p>
          <a:p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requires(</a:t>
            </a:r>
            <a:r>
              <a:rPr lang="en-US" sz="1600" dirty="0" err="1">
                <a:solidFill>
                  <a:srgbClr val="000090"/>
                </a:solidFill>
                <a:latin typeface="Courier New"/>
                <a:cs typeface="Courier New"/>
              </a:rPr>
              <a:t>InputIterator</a:t>
            </a:r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&lt;I&gt;,</a:t>
            </a:r>
          </a:p>
          <a:p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         </a:t>
            </a:r>
            <a:r>
              <a:rPr lang="en-US" sz="1600" dirty="0" err="1">
                <a:solidFill>
                  <a:srgbClr val="000090"/>
                </a:solidFill>
                <a:latin typeface="Courier New"/>
                <a:cs typeface="Courier New"/>
              </a:rPr>
              <a:t>BinaryFunction</a:t>
            </a:r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&lt;Op&gt;, ...)</a:t>
            </a:r>
          </a:p>
          <a:p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T accumulate(...) { ... }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565484" y="3144276"/>
            <a:ext cx="1751476" cy="400110"/>
          </a:xfrm>
          <a:prstGeom prst="rect">
            <a:avLst/>
          </a:prstGeom>
          <a:solidFill>
            <a:srgbClr val="FFFFFF"/>
          </a:solidFill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8000"/>
                </a:solidFill>
                <a:effectLst/>
              </a:rPr>
              <a:t>Type-check  all</a:t>
            </a:r>
            <a:endParaRPr lang="en-US" sz="2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8000"/>
              </a:solidFill>
              <a:effectLst/>
            </a:endParaRPr>
          </a:p>
        </p:txBody>
      </p:sp>
      <p:sp>
        <p:nvSpPr>
          <p:cNvPr id="36" name="Rounded Rectangle 35"/>
          <p:cNvSpPr/>
          <p:nvPr/>
        </p:nvSpPr>
        <p:spPr>
          <a:xfrm>
            <a:off x="5065889" y="4494162"/>
            <a:ext cx="3951111" cy="1219200"/>
          </a:xfrm>
          <a:prstGeom prst="roundRect">
            <a:avLst>
              <a:gd name="adj" fmla="val 4036"/>
            </a:avLst>
          </a:prstGeom>
          <a:solidFill>
            <a:schemeClr val="bg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int accumulate(</a:t>
            </a:r>
            <a:r>
              <a:rPr lang="en-US" sz="1600" b="1" dirty="0">
                <a:solidFill>
                  <a:srgbClr val="000090"/>
                </a:solidFill>
                <a:latin typeface="Courier New"/>
                <a:cs typeface="Courier New"/>
              </a:rPr>
              <a:t>vector&lt;int&gt;::</a:t>
            </a:r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iterator 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first</a:t>
            </a:r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,</a:t>
            </a:r>
          </a:p>
          <a:p>
            <a:r>
              <a:rPr lang="en-US" sz="1600" b="1" dirty="0">
                <a:solidFill>
                  <a:srgbClr val="000090"/>
                </a:solidFill>
                <a:latin typeface="Courier New"/>
                <a:cs typeface="Courier New"/>
              </a:rPr>
              <a:t> </a:t>
            </a:r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vector</a:t>
            </a:r>
            <a:r>
              <a:rPr lang="en-US" sz="1600" b="1" dirty="0">
                <a:solidFill>
                  <a:srgbClr val="000090"/>
                </a:solidFill>
                <a:latin typeface="Courier New"/>
                <a:cs typeface="Courier New"/>
              </a:rPr>
              <a:t>&lt;int&gt;::</a:t>
            </a:r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iterator 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last</a:t>
            </a:r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,</a:t>
            </a:r>
          </a:p>
          <a:p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 int </a:t>
            </a:r>
            <a:r>
              <a:rPr lang="en-US" sz="1600" dirty="0" err="1">
                <a:solidFill>
                  <a:srgbClr val="000090"/>
                </a:solidFill>
                <a:latin typeface="Courier New"/>
                <a:cs typeface="Courier New"/>
              </a:rPr>
              <a:t>init</a:t>
            </a:r>
            <a:r>
              <a:rPr lang="en-US" sz="1600" b="1" dirty="0">
                <a:solidFill>
                  <a:srgbClr val="000090"/>
                </a:solidFill>
                <a:latin typeface="Courier New"/>
                <a:cs typeface="Courier New"/>
              </a:rPr>
              <a:t>, plus&lt;int&gt; </a:t>
            </a:r>
            <a:r>
              <a:rPr lang="en-US" sz="1600" dirty="0" err="1">
                <a:solidFill>
                  <a:srgbClr val="000090"/>
                </a:solidFill>
                <a:latin typeface="Courier New"/>
                <a:cs typeface="Courier New"/>
              </a:rPr>
              <a:t>bin_op</a:t>
            </a:r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)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;</a:t>
            </a:r>
            <a:endParaRPr lang="en-US" sz="1600" b="1" dirty="0">
              <a:solidFill>
                <a:srgbClr val="000090"/>
              </a:solidFill>
              <a:latin typeface="Courier New"/>
              <a:cs typeface="Courier New"/>
            </a:endParaRPr>
          </a:p>
        </p:txBody>
      </p:sp>
      <p:sp>
        <p:nvSpPr>
          <p:cNvPr id="27" name="Right Arrow Callout 26"/>
          <p:cNvSpPr/>
          <p:nvPr/>
        </p:nvSpPr>
        <p:spPr>
          <a:xfrm rot="18879216">
            <a:off x="4461500" y="2926414"/>
            <a:ext cx="969265" cy="1526674"/>
          </a:xfrm>
          <a:prstGeom prst="rightArrowCallout">
            <a:avLst>
              <a:gd name="adj1" fmla="val 16099"/>
              <a:gd name="adj2" fmla="val 15284"/>
              <a:gd name="adj3" fmla="val 12531"/>
              <a:gd name="adj4" fmla="val 16731"/>
            </a:avLst>
          </a:prstGeom>
          <a:solidFill>
            <a:schemeClr val="tx1">
              <a:lumMod val="65000"/>
              <a:lumOff val="35000"/>
            </a:scheme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Rectangle 27"/>
          <p:cNvSpPr/>
          <p:nvPr/>
        </p:nvSpPr>
        <p:spPr>
          <a:xfrm>
            <a:off x="1231355" y="1942852"/>
            <a:ext cx="2973757" cy="413701"/>
          </a:xfrm>
          <a:prstGeom prst="rect">
            <a:avLst/>
          </a:prstGeom>
          <a:solidFill>
            <a:schemeClr val="tx2">
              <a:lumMod val="20000"/>
              <a:lumOff val="80000"/>
              <a:alpha val="25000"/>
            </a:schemeClr>
          </a:solidFill>
          <a:ln>
            <a:solidFill>
              <a:srgbClr val="00009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 28"/>
          <p:cNvSpPr/>
          <p:nvPr/>
        </p:nvSpPr>
        <p:spPr>
          <a:xfrm>
            <a:off x="1273688" y="2416986"/>
            <a:ext cx="2973757" cy="413701"/>
          </a:xfrm>
          <a:prstGeom prst="rect">
            <a:avLst/>
          </a:prstGeom>
          <a:solidFill>
            <a:schemeClr val="tx2">
              <a:lumMod val="20000"/>
              <a:lumOff val="80000"/>
              <a:alpha val="25000"/>
            </a:schemeClr>
          </a:solidFill>
          <a:ln>
            <a:solidFill>
              <a:srgbClr val="00009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Rounded Rectangle 38"/>
          <p:cNvSpPr/>
          <p:nvPr/>
        </p:nvSpPr>
        <p:spPr>
          <a:xfrm>
            <a:off x="144799" y="4323969"/>
            <a:ext cx="4267199" cy="1833946"/>
          </a:xfrm>
          <a:prstGeom prst="roundRect">
            <a:avLst>
              <a:gd name="adj" fmla="val 4036"/>
            </a:avLst>
          </a:prstGeom>
          <a:solidFill>
            <a:srgbClr val="EEECE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vector&lt;int&gt; v;</a:t>
            </a:r>
          </a:p>
          <a:p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int i 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= accumulate</a:t>
            </a:r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&lt;</a:t>
            </a:r>
            <a:r>
              <a:rPr lang="en-US" sz="1600" b="1" dirty="0">
                <a:solidFill>
                  <a:srgbClr val="000090"/>
                </a:solidFill>
                <a:latin typeface="Courier New"/>
                <a:cs typeface="Courier New"/>
              </a:rPr>
              <a:t>vector&lt;int</a:t>
            </a:r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&gt;::iterator,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   </a:t>
            </a:r>
          </a:p>
          <a:p>
            <a:r>
              <a:rPr lang="en-US" sz="1600" b="1" dirty="0">
                <a:solidFill>
                  <a:srgbClr val="000090"/>
                </a:solidFill>
                <a:latin typeface="Courier New"/>
                <a:cs typeface="Courier New"/>
              </a:rPr>
              <a:t> </a:t>
            </a:r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          int, </a:t>
            </a:r>
          </a:p>
          <a:p>
            <a:r>
              <a:rPr lang="en-US" sz="1600" b="1" dirty="0">
                <a:solidFill>
                  <a:srgbClr val="000090"/>
                </a:solidFill>
                <a:latin typeface="Courier New"/>
                <a:cs typeface="Courier New"/>
              </a:rPr>
              <a:t> </a:t>
            </a:r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          plus&lt;int&gt; &gt;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(</a:t>
            </a:r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v.begin(), v.end(), 0, </a:t>
            </a:r>
            <a:endParaRPr lang="en-US" sz="1600" dirty="0" smtClean="0">
              <a:solidFill>
                <a:srgbClr val="000090"/>
              </a:solidFill>
              <a:latin typeface="Courier New"/>
              <a:cs typeface="Courier New"/>
            </a:endParaRPr>
          </a:p>
          <a:p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 </a:t>
            </a:r>
            <a:r>
              <a:rPr lang="fr-FR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plus</a:t>
            </a:r>
            <a:r>
              <a:rPr lang="fr-FR" sz="1600" dirty="0">
                <a:solidFill>
                  <a:srgbClr val="000090"/>
                </a:solidFill>
                <a:latin typeface="Courier New"/>
                <a:cs typeface="Courier New"/>
              </a:rPr>
              <a:t>&lt;int&gt;()</a:t>
            </a:r>
            <a:r>
              <a:rPr lang="fr-FR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)</a:t>
            </a:r>
            <a:r>
              <a:rPr lang="fr-FR" sz="1600" dirty="0">
                <a:solidFill>
                  <a:srgbClr val="000090"/>
                </a:solidFill>
                <a:latin typeface="Courier New"/>
                <a:cs typeface="Courier New"/>
              </a:rPr>
              <a:t>;</a:t>
            </a:r>
            <a:endParaRPr lang="en-US" sz="1600" b="1" dirty="0">
              <a:solidFill>
                <a:srgbClr val="000090"/>
              </a:solidFill>
              <a:latin typeface="Courier New"/>
              <a:cs typeface="Courier New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1494798" y="4904826"/>
            <a:ext cx="2724425" cy="762000"/>
          </a:xfrm>
          <a:prstGeom prst="rect">
            <a:avLst/>
          </a:prstGeom>
          <a:solidFill>
            <a:schemeClr val="tx2">
              <a:lumMod val="20000"/>
              <a:lumOff val="80000"/>
              <a:alpha val="25000"/>
            </a:schemeClr>
          </a:solidFill>
          <a:ln>
            <a:solidFill>
              <a:srgbClr val="00009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524001" y="4422248"/>
            <a:ext cx="2810254" cy="400110"/>
          </a:xfrm>
          <a:prstGeom prst="rect">
            <a:avLst/>
          </a:prstGeom>
          <a:solidFill>
            <a:srgbClr val="FFFFFF"/>
          </a:solidFill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8000"/>
                </a:solidFill>
                <a:effectLst/>
              </a:rPr>
              <a:t>Type-check  arguments</a:t>
            </a:r>
            <a:endParaRPr lang="en-US" sz="2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8000"/>
              </a:solidFill>
              <a:effectLst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5572138" y="2917290"/>
            <a:ext cx="2527640" cy="400110"/>
          </a:xfrm>
          <a:prstGeom prst="rect">
            <a:avLst/>
          </a:prstGeom>
          <a:solidFill>
            <a:srgbClr val="FFFFFF"/>
          </a:solidFill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8000"/>
                </a:solidFill>
                <a:effectLst/>
              </a:rPr>
              <a:t>Potential ambiguities</a:t>
            </a:r>
            <a:endParaRPr lang="en-US" sz="2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8000"/>
              </a:solidFill>
              <a:effectLst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903111" y="4898988"/>
            <a:ext cx="3431144" cy="400110"/>
          </a:xfrm>
          <a:prstGeom prst="rect">
            <a:avLst/>
          </a:prstGeom>
          <a:solidFill>
            <a:srgbClr val="FFFFFF"/>
          </a:solidFill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8000"/>
                </a:solidFill>
                <a:effectLst/>
              </a:rPr>
              <a:t>Constraints</a:t>
            </a:r>
            <a:r>
              <a:rPr lang="en-US" sz="2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8000"/>
                </a:solidFill>
                <a:effectLst/>
              </a:rPr>
              <a:t>-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8000"/>
                </a:solidFill>
                <a:effectLst/>
              </a:rPr>
              <a:t>c</a:t>
            </a:r>
            <a:r>
              <a:rPr lang="en-US" sz="2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8000"/>
                </a:solidFill>
                <a:effectLst/>
              </a:rPr>
              <a:t>heck  arguments</a:t>
            </a:r>
            <a:endParaRPr lang="en-US" sz="2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8000"/>
              </a:solidFill>
              <a:effectLst/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5065889" y="5703257"/>
            <a:ext cx="3951111" cy="839051"/>
          </a:xfrm>
          <a:prstGeom prst="roundRect">
            <a:avLst>
              <a:gd name="adj" fmla="val 4036"/>
            </a:avLst>
          </a:prstGeom>
          <a:solidFill>
            <a:schemeClr val="bg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b="1" dirty="0" err="1" smtClean="0">
                <a:solidFill>
                  <a:srgbClr val="000090"/>
                </a:solidFill>
                <a:latin typeface="Courier New"/>
                <a:cs typeface="Courier New"/>
              </a:rPr>
              <a:t>InputIterator</a:t>
            </a:r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&lt;vector</a:t>
            </a:r>
            <a:r>
              <a:rPr lang="en-US" sz="1600" b="1" dirty="0">
                <a:solidFill>
                  <a:srgbClr val="000090"/>
                </a:solidFill>
                <a:latin typeface="Courier New"/>
                <a:cs typeface="Courier New"/>
              </a:rPr>
              <a:t>&lt;int&gt;::</a:t>
            </a:r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iterator&gt;, </a:t>
            </a:r>
            <a:r>
              <a:rPr lang="en-US" sz="1600" b="1" dirty="0" err="1" smtClean="0">
                <a:solidFill>
                  <a:srgbClr val="000090"/>
                </a:solidFill>
                <a:latin typeface="Courier New"/>
                <a:cs typeface="Courier New"/>
              </a:rPr>
              <a:t>BinaryFunction</a:t>
            </a:r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&lt;</a:t>
            </a:r>
            <a:r>
              <a:rPr lang="en-US" sz="1600" b="1" dirty="0" err="1" smtClean="0">
                <a:solidFill>
                  <a:srgbClr val="000090"/>
                </a:solidFill>
                <a:latin typeface="Courier New"/>
                <a:cs typeface="Courier New"/>
              </a:rPr>
              <a:t>bin_op</a:t>
            </a:r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&gt;, ...</a:t>
            </a:r>
            <a:endParaRPr lang="en-US" sz="1600" b="1" dirty="0">
              <a:solidFill>
                <a:srgbClr val="000090"/>
              </a:solidFill>
              <a:latin typeface="Courier New"/>
              <a:cs typeface="Courier New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5065889" y="5703257"/>
            <a:ext cx="3951111" cy="828946"/>
          </a:xfrm>
          <a:prstGeom prst="rect">
            <a:avLst/>
          </a:prstGeom>
          <a:solidFill>
            <a:schemeClr val="tx2">
              <a:lumMod val="20000"/>
              <a:lumOff val="80000"/>
              <a:alpha val="25000"/>
            </a:schemeClr>
          </a:solidFill>
          <a:ln>
            <a:solidFill>
              <a:srgbClr val="00009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8422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</p:bld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293" y="147638"/>
            <a:ext cx="8683262" cy="1143000"/>
          </a:xfrm>
        </p:spPr>
        <p:txBody>
          <a:bodyPr/>
          <a:lstStyle/>
          <a:p>
            <a:r>
              <a:rPr lang="en-US" sz="4000" dirty="0" smtClean="0"/>
              <a:t>Implicit Concepts</a:t>
            </a:r>
            <a:endParaRPr lang="en-US" sz="40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199" y="1055511"/>
            <a:ext cx="8348133" cy="4617156"/>
          </a:xfrm>
          <a:noFill/>
        </p:spPr>
        <p:txBody>
          <a:bodyPr numCol="2"/>
          <a:lstStyle/>
          <a:p>
            <a:pPr>
              <a:buFont typeface="Wingdings" charset="2"/>
              <a:buChar char="²"/>
            </a:pPr>
            <a:r>
              <a:rPr lang="en-US" sz="2400" u="sng" dirty="0" smtClean="0"/>
              <a:t>Concept Definition:</a:t>
            </a:r>
          </a:p>
          <a:p>
            <a:pPr lvl="1">
              <a:buFont typeface="Arial"/>
              <a:buChar char="•"/>
            </a:pPr>
            <a:r>
              <a:rPr lang="en-US" sz="2000" dirty="0" smtClean="0"/>
              <a:t>Use-patterns</a:t>
            </a:r>
          </a:p>
          <a:p>
            <a:pPr lvl="2"/>
            <a:r>
              <a:rPr lang="en-US" sz="1600" dirty="0" smtClean="0"/>
              <a:t>To specify requirements</a:t>
            </a:r>
            <a:endParaRPr lang="en-US" sz="1600" dirty="0"/>
          </a:p>
          <a:p>
            <a:pPr lvl="1">
              <a:buFont typeface="Arial"/>
              <a:buChar char="•"/>
            </a:pPr>
            <a:r>
              <a:rPr lang="en-US" sz="2000" dirty="0" smtClean="0"/>
              <a:t>Axioms</a:t>
            </a:r>
          </a:p>
          <a:p>
            <a:pPr lvl="2"/>
            <a:r>
              <a:rPr lang="en-US" sz="1600" dirty="0" smtClean="0"/>
              <a:t>Not checked</a:t>
            </a:r>
          </a:p>
          <a:p>
            <a:pPr marL="0" indent="0">
              <a:buNone/>
            </a:pPr>
            <a:endParaRPr lang="en-US" sz="2400" dirty="0" smtClean="0"/>
          </a:p>
          <a:p>
            <a:pPr>
              <a:buFont typeface="Wingdings" charset="2"/>
              <a:buChar char="²"/>
            </a:pPr>
            <a:r>
              <a:rPr lang="en-US" sz="2400" u="sng" dirty="0" smtClean="0"/>
              <a:t>Constrained </a:t>
            </a:r>
            <a:r>
              <a:rPr lang="en-US" sz="2400" u="sng" dirty="0"/>
              <a:t>Template </a:t>
            </a:r>
            <a:r>
              <a:rPr lang="en-US" sz="2400" u="sng" dirty="0" smtClean="0"/>
              <a:t>Definition:</a:t>
            </a:r>
            <a:endParaRPr lang="en-US" sz="2400" u="sng" dirty="0"/>
          </a:p>
          <a:p>
            <a:pPr lvl="1">
              <a:buFont typeface="Arial"/>
              <a:buChar char="•"/>
            </a:pPr>
            <a:r>
              <a:rPr lang="en-US" sz="2000" dirty="0" smtClean="0"/>
              <a:t>Match expression trees against use-patterns </a:t>
            </a:r>
            <a:endParaRPr lang="en-US" sz="2400" dirty="0" smtClean="0"/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endParaRPr lang="en-US" sz="2400" dirty="0" smtClean="0"/>
          </a:p>
          <a:p>
            <a:pPr>
              <a:buFont typeface="Wingdings" charset="2"/>
              <a:buChar char="²"/>
            </a:pPr>
            <a:r>
              <a:rPr lang="en-US" sz="2400" u="sng" dirty="0" smtClean="0"/>
              <a:t>Concept Model: </a:t>
            </a:r>
          </a:p>
          <a:p>
            <a:pPr lvl="1">
              <a:buFont typeface="Arial"/>
              <a:buChar char="•"/>
            </a:pPr>
            <a:r>
              <a:rPr lang="en-US" sz="2000" dirty="0" smtClean="0"/>
              <a:t>Implicit modeling, only.</a:t>
            </a:r>
          </a:p>
          <a:p>
            <a:pPr lvl="2"/>
            <a:r>
              <a:rPr lang="en-US" sz="1600" b="1" dirty="0" smtClean="0"/>
              <a:t>== Structural conformance</a:t>
            </a:r>
            <a:r>
              <a:rPr lang="en-US" sz="1600" dirty="0" smtClean="0"/>
              <a:t> </a:t>
            </a:r>
          </a:p>
          <a:p>
            <a:pPr lvl="1">
              <a:buFont typeface="Arial"/>
              <a:buChar char="•"/>
            </a:pPr>
            <a:r>
              <a:rPr lang="en-US" sz="2000" dirty="0" smtClean="0"/>
              <a:t>Requirement satisfaction:</a:t>
            </a:r>
          </a:p>
          <a:p>
            <a:pPr lvl="2"/>
            <a:r>
              <a:rPr lang="en-US" sz="1600" dirty="0" smtClean="0"/>
              <a:t>Find valid expressions</a:t>
            </a:r>
          </a:p>
          <a:p>
            <a:pPr marL="0" indent="0">
              <a:buNone/>
            </a:pPr>
            <a:endParaRPr lang="en-US" sz="2400" dirty="0"/>
          </a:p>
          <a:p>
            <a:pPr>
              <a:buFont typeface="Wingdings" charset="2"/>
              <a:buChar char="²"/>
            </a:pPr>
            <a:endParaRPr lang="en-US" sz="500" dirty="0" smtClean="0"/>
          </a:p>
          <a:p>
            <a:pPr>
              <a:buFont typeface="Wingdings" charset="2"/>
              <a:buChar char="²"/>
            </a:pPr>
            <a:r>
              <a:rPr lang="en-US" sz="2400" u="sng" dirty="0" smtClean="0"/>
              <a:t>Constrained Template Use:</a:t>
            </a:r>
          </a:p>
          <a:p>
            <a:pPr lvl="1">
              <a:buFont typeface="Arial"/>
              <a:buChar char="•"/>
            </a:pPr>
            <a:r>
              <a:rPr lang="en-US" sz="2000" dirty="0" smtClean="0"/>
              <a:t>Unchanged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780710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Implicit Concepts: Example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7004"/>
            <a:ext cx="8229600" cy="4525963"/>
          </a:xfrm>
        </p:spPr>
        <p:txBody>
          <a:bodyPr anchor="b"/>
          <a:lstStyle/>
          <a:p>
            <a:pPr marL="0" indent="0">
              <a:buNone/>
            </a:pPr>
            <a:endParaRPr lang="en-US" sz="2000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sz="1300" dirty="0" smtClean="0">
                <a:solidFill>
                  <a:schemeClr val="bg1">
                    <a:lumMod val="50000"/>
                  </a:schemeClr>
                </a:solidFill>
              </a:rPr>
              <a:t>Reference:</a:t>
            </a:r>
          </a:p>
          <a:p>
            <a:pPr lvl="1"/>
            <a:r>
              <a:rPr lang="en-US" sz="1300" dirty="0"/>
              <a:t>G. Dos Reis and B. Stroustrup. </a:t>
            </a:r>
            <a:r>
              <a:rPr lang="en-US" sz="1300" i="1" dirty="0"/>
              <a:t>Specifying C++ concepts</a:t>
            </a:r>
            <a:r>
              <a:rPr lang="en-US" sz="1300" dirty="0"/>
              <a:t>. In Proc. 33rd ACM SIGPLANSIGACT Symposium on Principles of Programming Languages (POPL), pages 295–308. ACM Press, 2006. </a:t>
            </a:r>
            <a:endParaRPr lang="en-US" sz="1300" dirty="0" smtClean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79804" y="1264149"/>
            <a:ext cx="8106996" cy="3124407"/>
          </a:xfrm>
          <a:prstGeom prst="rect">
            <a:avLst/>
          </a:prstGeom>
          <a:solidFill>
            <a:schemeClr val="bg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b="1" cap="small" dirty="0" smtClean="0">
                <a:solidFill>
                  <a:srgbClr val="000090"/>
                </a:solidFill>
                <a:uFill>
                  <a:solidFill>
                    <a:srgbClr val="000090"/>
                  </a:solidFill>
                </a:uFill>
              </a:rPr>
              <a:t>Example</a:t>
            </a:r>
          </a:p>
          <a:p>
            <a:endParaRPr lang="en-US" sz="1000" dirty="0" smtClean="0">
              <a:solidFill>
                <a:srgbClr val="000090"/>
              </a:solidFill>
              <a:latin typeface="Courier New"/>
              <a:cs typeface="Courier New"/>
            </a:endParaRPr>
          </a:p>
          <a:p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concept InputIterator&lt;TrivialIterator Iter&gt;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		where EqualityComparable&lt;Iter&gt;	</a:t>
            </a:r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// Refinements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			  &amp;&amp; Assignable&lt;Iter&gt;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			  &amp;&amp; Arrow&lt;Iter&gt; {</a:t>
            </a:r>
          </a:p>
          <a:p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	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Integer difference_type</a:t>
            </a:r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; 	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// the type of distance between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								/</a:t>
            </a:r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/ two input iterators</a:t>
            </a:r>
          </a:p>
          <a:p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	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Var</a:t>
            </a:r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&lt;Iter&gt; p;</a:t>
            </a:r>
          </a:p>
          <a:p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	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const </a:t>
            </a:r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Iter::value_type&amp; v = *p; </a:t>
            </a:r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	 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/</a:t>
            </a:r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/ converts to</a:t>
            </a:r>
          </a:p>
          <a:p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	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const </a:t>
            </a:r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Iter::value_type&amp; v2 = *p++; // converts to</a:t>
            </a:r>
          </a:p>
          <a:p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}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;</a:t>
            </a:r>
            <a:endParaRPr lang="en-US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394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293" y="147638"/>
            <a:ext cx="8683262" cy="1143000"/>
          </a:xfrm>
        </p:spPr>
        <p:txBody>
          <a:bodyPr/>
          <a:lstStyle/>
          <a:p>
            <a:r>
              <a:rPr lang="en-US" sz="4000" dirty="0" smtClean="0"/>
              <a:t>Explicit Concepts</a:t>
            </a:r>
            <a:endParaRPr lang="en-US" sz="40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199" y="1055511"/>
            <a:ext cx="8348133" cy="4617156"/>
          </a:xfrm>
          <a:noFill/>
        </p:spPr>
        <p:txBody>
          <a:bodyPr numCol="2"/>
          <a:lstStyle/>
          <a:p>
            <a:pPr>
              <a:buFont typeface="Wingdings" charset="2"/>
              <a:buChar char="²"/>
            </a:pPr>
            <a:r>
              <a:rPr lang="en-US" sz="2400" u="sng" dirty="0" smtClean="0"/>
              <a:t>Concept Definition:</a:t>
            </a:r>
          </a:p>
          <a:p>
            <a:pPr lvl="1">
              <a:buFont typeface="Arial"/>
              <a:buChar char="•"/>
            </a:pPr>
            <a:r>
              <a:rPr lang="en-US" sz="2000" dirty="0" smtClean="0"/>
              <a:t>Pseudo-signatures</a:t>
            </a:r>
          </a:p>
          <a:p>
            <a:pPr lvl="2"/>
            <a:r>
              <a:rPr lang="en-US" sz="1600" dirty="0" smtClean="0"/>
              <a:t>To specify requirements</a:t>
            </a:r>
            <a:endParaRPr lang="en-US" sz="1600" dirty="0"/>
          </a:p>
          <a:p>
            <a:pPr lvl="1">
              <a:buFont typeface="Arial"/>
              <a:buChar char="•"/>
            </a:pPr>
            <a:r>
              <a:rPr lang="en-US" sz="2000" dirty="0" smtClean="0"/>
              <a:t>Axioms</a:t>
            </a:r>
          </a:p>
          <a:p>
            <a:pPr lvl="2"/>
            <a:r>
              <a:rPr lang="en-US" sz="1600" dirty="0" smtClean="0"/>
              <a:t>Not Supported</a:t>
            </a:r>
          </a:p>
          <a:p>
            <a:pPr marL="0" indent="0">
              <a:buNone/>
            </a:pPr>
            <a:endParaRPr lang="en-US" sz="2400" dirty="0" smtClean="0"/>
          </a:p>
          <a:p>
            <a:pPr>
              <a:buFont typeface="Wingdings" charset="2"/>
              <a:buChar char="²"/>
            </a:pPr>
            <a:r>
              <a:rPr lang="en-US" sz="2400" u="sng" dirty="0" smtClean="0"/>
              <a:t>Constrained </a:t>
            </a:r>
            <a:r>
              <a:rPr lang="en-US" sz="2400" u="sng" dirty="0"/>
              <a:t>Template </a:t>
            </a:r>
            <a:r>
              <a:rPr lang="en-US" sz="2400" u="sng" dirty="0" smtClean="0"/>
              <a:t>Definition:</a:t>
            </a:r>
            <a:endParaRPr lang="en-US" sz="2400" u="sng" dirty="0"/>
          </a:p>
          <a:p>
            <a:pPr lvl="1">
              <a:buFont typeface="Arial"/>
              <a:buChar char="•"/>
            </a:pPr>
            <a:r>
              <a:rPr lang="en-US" sz="2000" dirty="0" smtClean="0"/>
              <a:t>Name-lookup in constraints environment</a:t>
            </a:r>
            <a:endParaRPr lang="en-US" sz="2400" dirty="0" smtClean="0"/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endParaRPr lang="en-US" sz="2400" dirty="0" smtClean="0"/>
          </a:p>
          <a:p>
            <a:pPr>
              <a:buFont typeface="Wingdings" charset="2"/>
              <a:buChar char="²"/>
            </a:pPr>
            <a:r>
              <a:rPr lang="en-US" sz="2400" u="sng" dirty="0" smtClean="0"/>
              <a:t>Concept Model (Template):</a:t>
            </a:r>
          </a:p>
          <a:p>
            <a:pPr lvl="1">
              <a:buFont typeface="Arial"/>
              <a:buChar char="•"/>
            </a:pPr>
            <a:r>
              <a:rPr lang="en-US" sz="2000" dirty="0" smtClean="0"/>
              <a:t>Explicit modeling, only.</a:t>
            </a:r>
          </a:p>
          <a:p>
            <a:pPr lvl="2"/>
            <a:r>
              <a:rPr lang="en-US" sz="1600" b="1" dirty="0" smtClean="0"/>
              <a:t>== Named conformance</a:t>
            </a:r>
            <a:r>
              <a:rPr lang="en-US" sz="1600" dirty="0" smtClean="0"/>
              <a:t> </a:t>
            </a:r>
          </a:p>
          <a:p>
            <a:pPr lvl="1">
              <a:buFont typeface="Arial"/>
              <a:buChar char="•"/>
            </a:pPr>
            <a:r>
              <a:rPr lang="en-US" sz="2000" dirty="0" smtClean="0"/>
              <a:t>Requirement satisfaction:</a:t>
            </a:r>
          </a:p>
          <a:p>
            <a:pPr lvl="2"/>
            <a:r>
              <a:rPr lang="en-US" sz="1600" dirty="0" smtClean="0"/>
              <a:t>Build candidate set</a:t>
            </a:r>
          </a:p>
          <a:p>
            <a:pPr marL="0" indent="0">
              <a:buNone/>
            </a:pPr>
            <a:endParaRPr lang="en-US" sz="2400" dirty="0"/>
          </a:p>
          <a:p>
            <a:pPr>
              <a:buFont typeface="Wingdings" charset="2"/>
              <a:buChar char="²"/>
            </a:pPr>
            <a:endParaRPr lang="en-US" sz="500" dirty="0" smtClean="0"/>
          </a:p>
          <a:p>
            <a:pPr>
              <a:buFont typeface="Wingdings" charset="2"/>
              <a:buChar char="²"/>
            </a:pPr>
            <a:r>
              <a:rPr lang="en-US" sz="2400" u="sng" dirty="0" smtClean="0"/>
              <a:t>Constrained Template Use:</a:t>
            </a:r>
          </a:p>
          <a:p>
            <a:pPr lvl="1">
              <a:buFont typeface="Arial"/>
              <a:buChar char="•"/>
            </a:pPr>
            <a:r>
              <a:rPr lang="en-US" sz="2000" dirty="0" smtClean="0"/>
              <a:t>Unchanged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118965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9416"/>
            <a:ext cx="8229600" cy="1143000"/>
          </a:xfrm>
        </p:spPr>
        <p:txBody>
          <a:bodyPr/>
          <a:lstStyle/>
          <a:p>
            <a:r>
              <a:rPr lang="en-US" sz="4000" dirty="0" smtClean="0"/>
              <a:t>Explicit Concepts: Example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7004"/>
            <a:ext cx="8229600" cy="4525963"/>
          </a:xfrm>
        </p:spPr>
        <p:txBody>
          <a:bodyPr anchor="b"/>
          <a:lstStyle/>
          <a:p>
            <a:pPr marL="0" indent="0">
              <a:buNone/>
            </a:pPr>
            <a:endParaRPr lang="en-US" sz="2000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sz="1300" dirty="0" smtClean="0">
                <a:solidFill>
                  <a:schemeClr val="bg1">
                    <a:lumMod val="50000"/>
                  </a:schemeClr>
                </a:solidFill>
              </a:rPr>
              <a:t>Reference:</a:t>
            </a:r>
          </a:p>
          <a:p>
            <a:pPr lvl="1"/>
            <a:r>
              <a:rPr lang="en-US" sz="1300" dirty="0" smtClean="0"/>
              <a:t>Douglas </a:t>
            </a:r>
            <a:r>
              <a:rPr lang="en-US" sz="1300" dirty="0"/>
              <a:t>Gregor, Jeremy Siek Douglas, </a:t>
            </a:r>
            <a:r>
              <a:rPr lang="en-US" sz="1300" dirty="0" smtClean="0"/>
              <a:t>Jeremiah Willcock</a:t>
            </a:r>
            <a:r>
              <a:rPr lang="en-US" sz="1300" dirty="0"/>
              <a:t>, Jaakko Järvi, Ronald Garcia, </a:t>
            </a:r>
            <a:r>
              <a:rPr lang="en-US" sz="1300" dirty="0" smtClean="0"/>
              <a:t>and Andrew Lumsdaine. Concepts </a:t>
            </a:r>
            <a:r>
              <a:rPr lang="en-US" sz="1300" dirty="0"/>
              <a:t>for c++0x revision 1</a:t>
            </a:r>
            <a:r>
              <a:rPr lang="en-US" sz="1300" dirty="0" smtClean="0"/>
              <a:t>. Technical </a:t>
            </a:r>
            <a:r>
              <a:rPr lang="en-US" sz="1300" dirty="0"/>
              <a:t>Report N1849=05-0109, ISO/IEC </a:t>
            </a:r>
            <a:r>
              <a:rPr lang="en-US" sz="1300" dirty="0" smtClean="0"/>
              <a:t>JTC 1</a:t>
            </a:r>
            <a:r>
              <a:rPr lang="en-US" sz="1300" dirty="0"/>
              <a:t>, Information Technology, Subcommittee SC 22</a:t>
            </a:r>
            <a:r>
              <a:rPr lang="en-US" sz="1300" dirty="0" smtClean="0"/>
              <a:t>, Programming </a:t>
            </a:r>
            <a:r>
              <a:rPr lang="en-US" sz="1300" dirty="0"/>
              <a:t>Language C++, august 2005.</a:t>
            </a:r>
            <a:endParaRPr lang="en-US" sz="1300" dirty="0" smtClean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24556" y="889000"/>
            <a:ext cx="8537222" cy="3838222"/>
          </a:xfrm>
          <a:prstGeom prst="rect">
            <a:avLst/>
          </a:prstGeom>
          <a:solidFill>
            <a:srgbClr val="EEECE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b="1" cap="small" dirty="0" smtClean="0">
                <a:solidFill>
                  <a:srgbClr val="000090"/>
                </a:solidFill>
                <a:uFill>
                  <a:solidFill>
                    <a:srgbClr val="000090"/>
                  </a:solidFill>
                </a:uFill>
              </a:rPr>
              <a:t>Example</a:t>
            </a:r>
          </a:p>
          <a:p>
            <a:r>
              <a:rPr lang="en-US" sz="1500" dirty="0">
                <a:solidFill>
                  <a:srgbClr val="000090"/>
                </a:solidFill>
                <a:latin typeface="Courier New"/>
                <a:cs typeface="Courier New"/>
              </a:rPr>
              <a:t>template</a:t>
            </a:r>
            <a:r>
              <a:rPr lang="en-US" sz="1500" dirty="0" smtClean="0">
                <a:solidFill>
                  <a:srgbClr val="000090"/>
                </a:solidFill>
                <a:latin typeface="Courier New"/>
                <a:cs typeface="Courier New"/>
              </a:rPr>
              <a:t>&lt;typename X&gt;</a:t>
            </a:r>
            <a:endParaRPr lang="en-US" sz="1500" dirty="0">
              <a:solidFill>
                <a:srgbClr val="000090"/>
              </a:solidFill>
              <a:latin typeface="Courier New"/>
              <a:cs typeface="Courier New"/>
            </a:endParaRPr>
          </a:p>
          <a:p>
            <a:r>
              <a:rPr lang="en-US" sz="1500" dirty="0">
                <a:solidFill>
                  <a:srgbClr val="000090"/>
                </a:solidFill>
                <a:latin typeface="Courier New"/>
                <a:cs typeface="Courier New"/>
              </a:rPr>
              <a:t>concept InputIterator: IteratorAssociatedTypes&lt;X</a:t>
            </a:r>
            <a:r>
              <a:rPr lang="en-US" sz="1500" dirty="0" smtClean="0">
                <a:solidFill>
                  <a:srgbClr val="000090"/>
                </a:solidFill>
                <a:latin typeface="Courier New"/>
                <a:cs typeface="Courier New"/>
              </a:rPr>
              <a:t>&gt;,	</a:t>
            </a:r>
            <a:r>
              <a:rPr lang="en-US" sz="1500" b="1" dirty="0" smtClean="0">
                <a:solidFill>
                  <a:srgbClr val="000090"/>
                </a:solidFill>
                <a:latin typeface="Courier New"/>
                <a:cs typeface="Courier New"/>
              </a:rPr>
              <a:t>// Refinements</a:t>
            </a:r>
          </a:p>
          <a:p>
            <a:r>
              <a:rPr lang="en-US" sz="1500" dirty="0">
                <a:solidFill>
                  <a:srgbClr val="000090"/>
                </a:solidFill>
                <a:latin typeface="Courier New"/>
                <a:cs typeface="Courier New"/>
              </a:rPr>
              <a:t>	</a:t>
            </a:r>
            <a:r>
              <a:rPr lang="en-US" sz="1500" dirty="0" smtClean="0">
                <a:solidFill>
                  <a:srgbClr val="000090"/>
                </a:solidFill>
                <a:latin typeface="Courier New"/>
                <a:cs typeface="Courier New"/>
              </a:rPr>
              <a:t>				   CopyConstructible&lt;X&gt;,</a:t>
            </a:r>
          </a:p>
          <a:p>
            <a:r>
              <a:rPr lang="en-US" sz="1500" dirty="0">
                <a:solidFill>
                  <a:srgbClr val="000090"/>
                </a:solidFill>
                <a:latin typeface="Courier New"/>
                <a:cs typeface="Courier New"/>
              </a:rPr>
              <a:t>					</a:t>
            </a:r>
            <a:r>
              <a:rPr lang="en-US" sz="1500" dirty="0" smtClean="0">
                <a:solidFill>
                  <a:srgbClr val="000090"/>
                </a:solidFill>
                <a:latin typeface="Courier New"/>
                <a:cs typeface="Courier New"/>
              </a:rPr>
              <a:t>   Assignable&lt;X&gt;, EqualityComparable&lt;X&gt; {</a:t>
            </a:r>
          </a:p>
          <a:p>
            <a:r>
              <a:rPr lang="en-US" sz="1500" dirty="0" smtClean="0">
                <a:solidFill>
                  <a:srgbClr val="000090"/>
                </a:solidFill>
                <a:latin typeface="Courier New"/>
                <a:cs typeface="Courier New"/>
              </a:rPr>
              <a:t>	where </a:t>
            </a:r>
            <a:r>
              <a:rPr lang="en-US" sz="1500" dirty="0">
                <a:solidFill>
                  <a:srgbClr val="000090"/>
                </a:solidFill>
                <a:latin typeface="Courier New"/>
                <a:cs typeface="Courier New"/>
              </a:rPr>
              <a:t>SignedIntegral&lt;</a:t>
            </a:r>
            <a:r>
              <a:rPr lang="en-US" sz="1500" dirty="0" smtClean="0">
                <a:solidFill>
                  <a:srgbClr val="000090"/>
                </a:solidFill>
                <a:latin typeface="Courier New"/>
                <a:cs typeface="Courier New"/>
              </a:rPr>
              <a:t>difference_type</a:t>
            </a:r>
            <a:r>
              <a:rPr lang="en-US" sz="1500" dirty="0">
                <a:solidFill>
                  <a:srgbClr val="000090"/>
                </a:solidFill>
                <a:latin typeface="Courier New"/>
                <a:cs typeface="Courier New"/>
              </a:rPr>
              <a:t>&gt;</a:t>
            </a:r>
            <a:r>
              <a:rPr lang="en-US" sz="1500" dirty="0" smtClean="0">
                <a:solidFill>
                  <a:srgbClr val="000090"/>
                </a:solidFill>
                <a:latin typeface="Courier New"/>
                <a:cs typeface="Courier New"/>
              </a:rPr>
              <a:t>;		</a:t>
            </a:r>
            <a:r>
              <a:rPr lang="en-US" sz="1500" b="1" dirty="0" smtClean="0">
                <a:solidFill>
                  <a:srgbClr val="000090"/>
                </a:solidFill>
                <a:latin typeface="Courier New"/>
                <a:cs typeface="Courier New"/>
              </a:rPr>
              <a:t>// Associated</a:t>
            </a:r>
            <a:endParaRPr lang="en-US" sz="1500" b="1" dirty="0">
              <a:solidFill>
                <a:srgbClr val="000090"/>
              </a:solidFill>
              <a:latin typeface="Courier New"/>
              <a:cs typeface="Courier New"/>
            </a:endParaRPr>
          </a:p>
          <a:p>
            <a:r>
              <a:rPr lang="en-US" sz="1500" dirty="0" smtClean="0">
                <a:solidFill>
                  <a:srgbClr val="000090"/>
                </a:solidFill>
                <a:latin typeface="Courier New"/>
                <a:cs typeface="Courier New"/>
              </a:rPr>
              <a:t>	where </a:t>
            </a:r>
            <a:r>
              <a:rPr lang="en-US" sz="1500" dirty="0">
                <a:solidFill>
                  <a:srgbClr val="000090"/>
                </a:solidFill>
                <a:latin typeface="Courier New"/>
                <a:cs typeface="Courier New"/>
              </a:rPr>
              <a:t>Convertible&lt;reference, </a:t>
            </a:r>
            <a:r>
              <a:rPr lang="en-US" sz="1500" dirty="0" smtClean="0">
                <a:solidFill>
                  <a:srgbClr val="000090"/>
                </a:solidFill>
                <a:latin typeface="Courier New"/>
                <a:cs typeface="Courier New"/>
              </a:rPr>
              <a:t>value_type</a:t>
            </a:r>
            <a:r>
              <a:rPr lang="en-US" sz="1500" dirty="0">
                <a:solidFill>
                  <a:srgbClr val="000090"/>
                </a:solidFill>
                <a:latin typeface="Courier New"/>
                <a:cs typeface="Courier New"/>
              </a:rPr>
              <a:t>&gt;</a:t>
            </a:r>
            <a:r>
              <a:rPr lang="en-US" sz="1500" dirty="0" smtClean="0">
                <a:solidFill>
                  <a:srgbClr val="000090"/>
                </a:solidFill>
                <a:latin typeface="Courier New"/>
                <a:cs typeface="Courier New"/>
              </a:rPr>
              <a:t>;	</a:t>
            </a:r>
            <a:r>
              <a:rPr lang="en-US" sz="1500" b="1" dirty="0" smtClean="0">
                <a:solidFill>
                  <a:srgbClr val="000090"/>
                </a:solidFill>
                <a:latin typeface="Courier New"/>
                <a:cs typeface="Courier New"/>
              </a:rPr>
              <a:t>//  requirements</a:t>
            </a:r>
            <a:endParaRPr lang="en-US" sz="1500" b="1" dirty="0">
              <a:solidFill>
                <a:srgbClr val="000090"/>
              </a:solidFill>
              <a:latin typeface="Courier New"/>
              <a:cs typeface="Courier New"/>
            </a:endParaRPr>
          </a:p>
          <a:p>
            <a:r>
              <a:rPr lang="en-US" sz="1500" dirty="0" smtClean="0">
                <a:solidFill>
                  <a:srgbClr val="000090"/>
                </a:solidFill>
                <a:latin typeface="Courier New"/>
                <a:cs typeface="Courier New"/>
              </a:rPr>
              <a:t>	where </a:t>
            </a:r>
            <a:r>
              <a:rPr lang="en-US" sz="1500" dirty="0">
                <a:solidFill>
                  <a:srgbClr val="000090"/>
                </a:solidFill>
                <a:latin typeface="Courier New"/>
                <a:cs typeface="Courier New"/>
              </a:rPr>
              <a:t>Arrowable&lt;pointer, </a:t>
            </a:r>
            <a:r>
              <a:rPr lang="en-US" sz="1500" dirty="0" smtClean="0">
                <a:solidFill>
                  <a:srgbClr val="000090"/>
                </a:solidFill>
                <a:latin typeface="Courier New"/>
                <a:cs typeface="Courier New"/>
              </a:rPr>
              <a:t>value_type</a:t>
            </a:r>
            <a:r>
              <a:rPr lang="en-US" sz="1500" dirty="0">
                <a:solidFill>
                  <a:srgbClr val="000090"/>
                </a:solidFill>
                <a:latin typeface="Courier New"/>
                <a:cs typeface="Courier New"/>
              </a:rPr>
              <a:t>&gt;</a:t>
            </a:r>
            <a:r>
              <a:rPr lang="en-US" sz="1500" dirty="0" smtClean="0">
                <a:solidFill>
                  <a:srgbClr val="000090"/>
                </a:solidFill>
                <a:latin typeface="Courier New"/>
                <a:cs typeface="Courier New"/>
              </a:rPr>
              <a:t>;</a:t>
            </a:r>
            <a:endParaRPr lang="en-US" sz="500" dirty="0">
              <a:solidFill>
                <a:srgbClr val="000090"/>
              </a:solidFill>
              <a:latin typeface="Courier New"/>
              <a:cs typeface="Courier New"/>
            </a:endParaRPr>
          </a:p>
          <a:p>
            <a:endParaRPr lang="en-US" sz="1000" dirty="0">
              <a:solidFill>
                <a:srgbClr val="000090"/>
              </a:solidFill>
              <a:latin typeface="Courier New"/>
              <a:cs typeface="Courier New"/>
            </a:endParaRPr>
          </a:p>
          <a:p>
            <a:r>
              <a:rPr lang="en-US" sz="1500" dirty="0" smtClean="0">
                <a:solidFill>
                  <a:srgbClr val="000090"/>
                </a:solidFill>
                <a:latin typeface="Courier New"/>
                <a:cs typeface="Courier New"/>
              </a:rPr>
              <a:t>	typename postincrement_result </a:t>
            </a:r>
            <a:r>
              <a:rPr lang="en-US" sz="1500" dirty="0">
                <a:solidFill>
                  <a:srgbClr val="000090"/>
                </a:solidFill>
                <a:latin typeface="Courier New"/>
                <a:cs typeface="Courier New"/>
              </a:rPr>
              <a:t>= X</a:t>
            </a:r>
            <a:r>
              <a:rPr lang="en-US" sz="1500" dirty="0" smtClean="0">
                <a:solidFill>
                  <a:srgbClr val="000090"/>
                </a:solidFill>
                <a:latin typeface="Courier New"/>
                <a:cs typeface="Courier New"/>
              </a:rPr>
              <a:t>;			</a:t>
            </a:r>
            <a:r>
              <a:rPr lang="en-US" sz="1500" b="1" dirty="0" smtClean="0">
                <a:solidFill>
                  <a:srgbClr val="000090"/>
                </a:solidFill>
                <a:latin typeface="Courier New"/>
                <a:cs typeface="Courier New"/>
              </a:rPr>
              <a:t>// Associated type</a:t>
            </a:r>
            <a:endParaRPr lang="en-US" sz="1500" b="1" dirty="0">
              <a:solidFill>
                <a:srgbClr val="000090"/>
              </a:solidFill>
              <a:latin typeface="Courier New"/>
              <a:cs typeface="Courier New"/>
            </a:endParaRPr>
          </a:p>
          <a:p>
            <a:r>
              <a:rPr lang="en-US" sz="1500" dirty="0" smtClean="0">
                <a:solidFill>
                  <a:srgbClr val="000090"/>
                </a:solidFill>
                <a:latin typeface="Courier New"/>
                <a:cs typeface="Courier New"/>
              </a:rPr>
              <a:t>	where </a:t>
            </a:r>
            <a:r>
              <a:rPr lang="en-US" sz="1500" dirty="0">
                <a:solidFill>
                  <a:srgbClr val="000090"/>
                </a:solidFill>
                <a:latin typeface="Courier New"/>
                <a:cs typeface="Courier New"/>
              </a:rPr>
              <a:t>Dereferenceable&lt;</a:t>
            </a:r>
            <a:r>
              <a:rPr lang="en-US" sz="1500" dirty="0" smtClean="0">
                <a:solidFill>
                  <a:srgbClr val="000090"/>
                </a:solidFill>
                <a:latin typeface="Courier New"/>
                <a:cs typeface="Courier New"/>
              </a:rPr>
              <a:t>postincrement</a:t>
            </a:r>
            <a:r>
              <a:rPr lang="en-US" sz="1500" dirty="0">
                <a:solidFill>
                  <a:srgbClr val="000090"/>
                </a:solidFill>
                <a:latin typeface="Courier New"/>
                <a:cs typeface="Courier New"/>
              </a:rPr>
              <a:t>_</a:t>
            </a:r>
            <a:r>
              <a:rPr lang="en-US" sz="1500" dirty="0" smtClean="0">
                <a:solidFill>
                  <a:srgbClr val="000090"/>
                </a:solidFill>
                <a:latin typeface="Courier New"/>
                <a:cs typeface="Courier New"/>
              </a:rPr>
              <a:t>result</a:t>
            </a:r>
            <a:r>
              <a:rPr lang="en-US" sz="1500" dirty="0">
                <a:solidFill>
                  <a:srgbClr val="000090"/>
                </a:solidFill>
                <a:latin typeface="Courier New"/>
                <a:cs typeface="Courier New"/>
              </a:rPr>
              <a:t>, </a:t>
            </a:r>
            <a:r>
              <a:rPr lang="en-US" sz="1500" dirty="0" smtClean="0">
                <a:solidFill>
                  <a:srgbClr val="000090"/>
                </a:solidFill>
                <a:latin typeface="Courier New"/>
                <a:cs typeface="Courier New"/>
              </a:rPr>
              <a:t>value_type</a:t>
            </a:r>
            <a:r>
              <a:rPr lang="en-US" sz="1500" dirty="0">
                <a:solidFill>
                  <a:srgbClr val="000090"/>
                </a:solidFill>
                <a:latin typeface="Courier New"/>
                <a:cs typeface="Courier New"/>
              </a:rPr>
              <a:t>&gt;</a:t>
            </a:r>
            <a:r>
              <a:rPr lang="en-US" sz="1500" dirty="0" smtClean="0">
                <a:solidFill>
                  <a:srgbClr val="000090"/>
                </a:solidFill>
                <a:latin typeface="Courier New"/>
                <a:cs typeface="Courier New"/>
              </a:rPr>
              <a:t>;</a:t>
            </a:r>
          </a:p>
          <a:p>
            <a:endParaRPr lang="en-US" sz="1000" dirty="0">
              <a:solidFill>
                <a:srgbClr val="000090"/>
              </a:solidFill>
              <a:latin typeface="Courier New"/>
              <a:cs typeface="Courier New"/>
            </a:endParaRPr>
          </a:p>
          <a:p>
            <a:r>
              <a:rPr lang="en-US" sz="1500" dirty="0" smtClean="0">
                <a:solidFill>
                  <a:srgbClr val="000090"/>
                </a:solidFill>
                <a:latin typeface="Courier New"/>
                <a:cs typeface="Courier New"/>
              </a:rPr>
              <a:t>	pointer </a:t>
            </a:r>
            <a:r>
              <a:rPr lang="en-US" sz="1500" dirty="0">
                <a:solidFill>
                  <a:srgbClr val="000090"/>
                </a:solidFill>
                <a:latin typeface="Courier New"/>
                <a:cs typeface="Courier New"/>
              </a:rPr>
              <a:t>operator−&gt;(X)</a:t>
            </a:r>
            <a:r>
              <a:rPr lang="en-US" sz="1500" dirty="0" smtClean="0">
                <a:solidFill>
                  <a:srgbClr val="000090"/>
                </a:solidFill>
                <a:latin typeface="Courier New"/>
                <a:cs typeface="Courier New"/>
              </a:rPr>
              <a:t>;						</a:t>
            </a:r>
            <a:r>
              <a:rPr lang="en-US" sz="1500" b="1" dirty="0" smtClean="0">
                <a:solidFill>
                  <a:srgbClr val="000090"/>
                </a:solidFill>
                <a:latin typeface="Courier New"/>
                <a:cs typeface="Courier New"/>
              </a:rPr>
              <a:t>// Associated </a:t>
            </a:r>
            <a:endParaRPr lang="en-US" sz="1500" b="1" dirty="0">
              <a:solidFill>
                <a:srgbClr val="000090"/>
              </a:solidFill>
              <a:latin typeface="Courier New"/>
              <a:cs typeface="Courier New"/>
            </a:endParaRPr>
          </a:p>
          <a:p>
            <a:r>
              <a:rPr lang="en-US" sz="1500" dirty="0" smtClean="0">
                <a:solidFill>
                  <a:srgbClr val="000090"/>
                </a:solidFill>
                <a:latin typeface="Courier New"/>
                <a:cs typeface="Courier New"/>
              </a:rPr>
              <a:t>	X</a:t>
            </a:r>
            <a:r>
              <a:rPr lang="en-US" sz="1500" dirty="0">
                <a:solidFill>
                  <a:srgbClr val="000090"/>
                </a:solidFill>
                <a:latin typeface="Courier New"/>
                <a:cs typeface="Courier New"/>
              </a:rPr>
              <a:t>&amp; operator++(X&amp;)</a:t>
            </a:r>
            <a:r>
              <a:rPr lang="en-US" sz="1500" dirty="0" smtClean="0">
                <a:solidFill>
                  <a:srgbClr val="000090"/>
                </a:solidFill>
                <a:latin typeface="Courier New"/>
                <a:cs typeface="Courier New"/>
              </a:rPr>
              <a:t>;							</a:t>
            </a:r>
            <a:r>
              <a:rPr lang="en-US" sz="1500" b="1" dirty="0" smtClean="0">
                <a:solidFill>
                  <a:srgbClr val="000090"/>
                </a:solidFill>
                <a:latin typeface="Courier New"/>
                <a:cs typeface="Courier New"/>
              </a:rPr>
              <a:t>//  functions</a:t>
            </a:r>
            <a:endParaRPr lang="en-US" sz="1500" b="1" dirty="0">
              <a:solidFill>
                <a:srgbClr val="000090"/>
              </a:solidFill>
              <a:latin typeface="Courier New"/>
              <a:cs typeface="Courier New"/>
            </a:endParaRPr>
          </a:p>
          <a:p>
            <a:r>
              <a:rPr lang="en-US" sz="1500" dirty="0" smtClean="0">
                <a:solidFill>
                  <a:srgbClr val="000090"/>
                </a:solidFill>
                <a:latin typeface="Courier New"/>
                <a:cs typeface="Courier New"/>
              </a:rPr>
              <a:t>	postincrement</a:t>
            </a:r>
            <a:r>
              <a:rPr lang="en-US" sz="1500" dirty="0">
                <a:solidFill>
                  <a:srgbClr val="000090"/>
                </a:solidFill>
                <a:latin typeface="Courier New"/>
                <a:cs typeface="Courier New"/>
              </a:rPr>
              <a:t>_</a:t>
            </a:r>
            <a:r>
              <a:rPr lang="en-US" sz="1500" dirty="0" smtClean="0">
                <a:solidFill>
                  <a:srgbClr val="000090"/>
                </a:solidFill>
                <a:latin typeface="Courier New"/>
                <a:cs typeface="Courier New"/>
              </a:rPr>
              <a:t>result </a:t>
            </a:r>
            <a:r>
              <a:rPr lang="en-US" sz="1500" dirty="0">
                <a:solidFill>
                  <a:srgbClr val="000090"/>
                </a:solidFill>
                <a:latin typeface="Courier New"/>
                <a:cs typeface="Courier New"/>
              </a:rPr>
              <a:t>operator++(X&amp;, int);</a:t>
            </a:r>
          </a:p>
          <a:p>
            <a:r>
              <a:rPr lang="en-US" sz="1500" dirty="0" smtClean="0">
                <a:solidFill>
                  <a:srgbClr val="000090"/>
                </a:solidFill>
                <a:latin typeface="Courier New"/>
                <a:cs typeface="Courier New"/>
              </a:rPr>
              <a:t>	reference </a:t>
            </a:r>
            <a:r>
              <a:rPr lang="en-US" sz="1500" dirty="0">
                <a:solidFill>
                  <a:srgbClr val="000090"/>
                </a:solidFill>
                <a:latin typeface="Courier New"/>
                <a:cs typeface="Courier New"/>
              </a:rPr>
              <a:t>operator(const X&amp;)</a:t>
            </a:r>
            <a:r>
              <a:rPr lang="en-US" sz="1500" dirty="0" smtClean="0">
                <a:solidFill>
                  <a:srgbClr val="000090"/>
                </a:solidFill>
                <a:latin typeface="Courier New"/>
                <a:cs typeface="Courier New"/>
              </a:rPr>
              <a:t>;</a:t>
            </a:r>
          </a:p>
          <a:p>
            <a:r>
              <a:rPr lang="en-US" sz="1500" dirty="0" smtClean="0">
                <a:solidFill>
                  <a:srgbClr val="000090"/>
                </a:solidFill>
                <a:latin typeface="Courier New"/>
                <a:cs typeface="Courier New"/>
              </a:rPr>
              <a:t>};</a:t>
            </a:r>
            <a:endParaRPr lang="en-US" sz="1500" dirty="0">
              <a:solidFill>
                <a:srgbClr val="000090"/>
              </a:solidFill>
              <a:latin typeface="Courier New"/>
              <a:cs typeface="Courier New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24556" y="889000"/>
            <a:ext cx="8537222" cy="3838222"/>
          </a:xfrm>
          <a:prstGeom prst="rect">
            <a:avLst/>
          </a:prstGeom>
          <a:solidFill>
            <a:srgbClr val="EEECE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b="1" cap="small" dirty="0" smtClean="0">
                <a:solidFill>
                  <a:srgbClr val="000090"/>
                </a:solidFill>
                <a:uFill>
                  <a:solidFill>
                    <a:srgbClr val="000090"/>
                  </a:solidFill>
                </a:uFill>
              </a:rPr>
              <a:t>Example</a:t>
            </a:r>
          </a:p>
          <a:p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t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emplate&lt;&gt;</a:t>
            </a:r>
            <a:endParaRPr lang="en-US" sz="1600" dirty="0">
              <a:solidFill>
                <a:srgbClr val="000090"/>
              </a:solidFill>
              <a:latin typeface="Courier New"/>
              <a:cs typeface="Courier New"/>
            </a:endParaRPr>
          </a:p>
          <a:p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concept 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InputIterator&lt;vector&lt;int&gt;::iterator&gt; {</a:t>
            </a:r>
          </a:p>
          <a:p>
            <a:endParaRPr lang="en-US" sz="1000" dirty="0" smtClean="0">
              <a:solidFill>
                <a:srgbClr val="000090"/>
              </a:solidFill>
              <a:latin typeface="Courier New"/>
              <a:cs typeface="Courier New"/>
            </a:endParaRPr>
          </a:p>
          <a:p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	</a:t>
            </a:r>
            <a:r>
              <a:rPr lang="en-US" sz="1600" b="1" dirty="0">
                <a:solidFill>
                  <a:srgbClr val="000090"/>
                </a:solidFill>
                <a:latin typeface="Courier New"/>
                <a:cs typeface="Courier New"/>
              </a:rPr>
              <a:t>// Associated type </a:t>
            </a:r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satisfactions – implicit in this case</a:t>
            </a:r>
            <a:endParaRPr lang="en-US" sz="1600" dirty="0" smtClean="0">
              <a:solidFill>
                <a:srgbClr val="000090"/>
              </a:solidFill>
              <a:latin typeface="Courier New"/>
              <a:cs typeface="Courier New"/>
            </a:endParaRPr>
          </a:p>
          <a:p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	//typedef postincrement_result </a:t>
            </a:r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vector&lt;int&gt;::iterator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; 	</a:t>
            </a:r>
          </a:p>
          <a:p>
            <a:endParaRPr lang="en-US" sz="1000" dirty="0" smtClean="0">
              <a:solidFill>
                <a:srgbClr val="000090"/>
              </a:solidFill>
              <a:latin typeface="Courier New"/>
              <a:cs typeface="Courier New"/>
            </a:endParaRPr>
          </a:p>
          <a:p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	</a:t>
            </a:r>
            <a:r>
              <a:rPr lang="en-US" sz="1600" b="1" dirty="0">
                <a:solidFill>
                  <a:srgbClr val="000090"/>
                </a:solidFill>
                <a:latin typeface="Courier New"/>
                <a:cs typeface="Courier New"/>
              </a:rPr>
              <a:t>// Associated </a:t>
            </a:r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function satisfactions</a:t>
            </a:r>
            <a:endParaRPr lang="en-US" sz="1600" dirty="0" smtClean="0">
              <a:solidFill>
                <a:srgbClr val="000090"/>
              </a:solidFill>
              <a:latin typeface="Courier New"/>
              <a:cs typeface="Courier New"/>
            </a:endParaRPr>
          </a:p>
          <a:p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	pointer </a:t>
            </a:r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operator−&gt;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(</a:t>
            </a:r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vector&lt;int&gt;::iterator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) { … }</a:t>
            </a:r>
            <a:endParaRPr lang="en-US" sz="1600" dirty="0">
              <a:solidFill>
                <a:srgbClr val="000090"/>
              </a:solidFill>
              <a:latin typeface="Courier New"/>
              <a:cs typeface="Courier New"/>
            </a:endParaRPr>
          </a:p>
          <a:p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	</a:t>
            </a:r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vector&lt;int&gt;::iterator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&amp; </a:t>
            </a:r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operator++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(</a:t>
            </a:r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vector&lt;int&gt;::iterator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&amp;)</a:t>
            </a:r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 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{ … }</a:t>
            </a:r>
            <a:endParaRPr lang="en-US" sz="1600" dirty="0">
              <a:solidFill>
                <a:srgbClr val="000090"/>
              </a:solidFill>
              <a:latin typeface="Courier New"/>
              <a:cs typeface="Courier New"/>
            </a:endParaRPr>
          </a:p>
          <a:p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	postincrement</a:t>
            </a:r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_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result </a:t>
            </a:r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operator++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(</a:t>
            </a:r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vector&lt;int&gt;::iterator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&amp;</a:t>
            </a:r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, int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)</a:t>
            </a:r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 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{ … }</a:t>
            </a:r>
          </a:p>
          <a:p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	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reference </a:t>
            </a:r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operator(const vector&lt;int&gt;::iterator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&amp;)</a:t>
            </a:r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 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{ … }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};</a:t>
            </a:r>
          </a:p>
          <a:p>
            <a:endParaRPr lang="en-US" sz="1000" dirty="0">
              <a:solidFill>
                <a:srgbClr val="000090"/>
              </a:solidFill>
              <a:latin typeface="Courier New"/>
              <a:cs typeface="Courier New"/>
            </a:endParaRPr>
          </a:p>
          <a:p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// Refinements and associated requirements are </a:t>
            </a:r>
          </a:p>
          <a:p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// satisfied by defining models for them.</a:t>
            </a:r>
            <a:endParaRPr lang="en-US" sz="1600" b="1" dirty="0">
              <a:solidFill>
                <a:srgbClr val="000090"/>
              </a:solidFill>
              <a:latin typeface="Courier New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2788401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293" y="147638"/>
            <a:ext cx="8683262" cy="1143000"/>
          </a:xfrm>
        </p:spPr>
        <p:txBody>
          <a:bodyPr/>
          <a:lstStyle/>
          <a:p>
            <a:r>
              <a:rPr lang="en-US" sz="4000" dirty="0"/>
              <a:t>Pre-Frankfurt Design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199" y="1024466"/>
            <a:ext cx="8348133" cy="3730978"/>
          </a:xfrm>
          <a:noFill/>
        </p:spPr>
        <p:txBody>
          <a:bodyPr numCol="2"/>
          <a:lstStyle/>
          <a:p>
            <a:pPr>
              <a:buFont typeface="Wingdings" charset="2"/>
              <a:buChar char="²"/>
            </a:pPr>
            <a:r>
              <a:rPr lang="en-US" sz="2400" u="sng" dirty="0" smtClean="0"/>
              <a:t>Concept Definition:</a:t>
            </a:r>
          </a:p>
          <a:p>
            <a:pPr lvl="1">
              <a:buFont typeface="Arial"/>
              <a:buChar char="•"/>
            </a:pPr>
            <a:r>
              <a:rPr lang="en-US" sz="2000" dirty="0" smtClean="0"/>
              <a:t>Pseudo-signatures</a:t>
            </a:r>
          </a:p>
          <a:p>
            <a:pPr lvl="2"/>
            <a:r>
              <a:rPr lang="en-US" sz="1600" dirty="0" smtClean="0"/>
              <a:t>To specify requirements</a:t>
            </a:r>
            <a:endParaRPr lang="en-US" sz="1600" dirty="0"/>
          </a:p>
          <a:p>
            <a:pPr lvl="1">
              <a:buFont typeface="Arial"/>
              <a:buChar char="•"/>
            </a:pPr>
            <a:r>
              <a:rPr lang="en-US" sz="2000" dirty="0" smtClean="0"/>
              <a:t>Axioms</a:t>
            </a:r>
          </a:p>
          <a:p>
            <a:pPr lvl="2"/>
            <a:r>
              <a:rPr lang="en-US" sz="1600" dirty="0" smtClean="0"/>
              <a:t>Not checked</a:t>
            </a:r>
          </a:p>
          <a:p>
            <a:pPr marL="0" indent="0">
              <a:buNone/>
            </a:pPr>
            <a:endParaRPr lang="en-US" sz="2000" dirty="0" smtClean="0"/>
          </a:p>
          <a:p>
            <a:pPr>
              <a:buFont typeface="Wingdings" charset="2"/>
              <a:buChar char="²"/>
            </a:pPr>
            <a:r>
              <a:rPr lang="en-US" sz="2400" u="sng" dirty="0" smtClean="0"/>
              <a:t>Constrained </a:t>
            </a:r>
            <a:r>
              <a:rPr lang="en-US" sz="2400" u="sng" dirty="0"/>
              <a:t>Template </a:t>
            </a:r>
            <a:r>
              <a:rPr lang="en-US" sz="2400" u="sng" dirty="0" smtClean="0"/>
              <a:t>Definition:</a:t>
            </a:r>
            <a:endParaRPr lang="en-US" sz="2400" u="sng" dirty="0"/>
          </a:p>
          <a:p>
            <a:pPr lvl="1">
              <a:buFont typeface="Arial"/>
              <a:buChar char="•"/>
            </a:pPr>
            <a:r>
              <a:rPr lang="en-US" sz="2000" dirty="0" smtClean="0"/>
              <a:t>Name</a:t>
            </a:r>
            <a:r>
              <a:rPr lang="en-US" sz="2000" dirty="0"/>
              <a:t>-lookup in constraints </a:t>
            </a:r>
            <a:r>
              <a:rPr lang="en-US" sz="2000" dirty="0" smtClean="0"/>
              <a:t>environment</a:t>
            </a:r>
            <a:endParaRPr lang="en-US" sz="2400" dirty="0" smtClean="0"/>
          </a:p>
          <a:p>
            <a:pPr>
              <a:buFont typeface="Wingdings" charset="2"/>
              <a:buChar char="²"/>
            </a:pPr>
            <a:r>
              <a:rPr lang="en-US" sz="2400" u="sng" dirty="0" smtClean="0"/>
              <a:t>Concept Model (Template):</a:t>
            </a:r>
          </a:p>
          <a:p>
            <a:pPr lvl="1">
              <a:buFont typeface="Arial"/>
              <a:buChar char="•"/>
            </a:pPr>
            <a:r>
              <a:rPr lang="en-US" sz="2000" dirty="0" smtClean="0"/>
              <a:t>Implicit and explicit modeling</a:t>
            </a:r>
          </a:p>
          <a:p>
            <a:pPr lvl="2"/>
            <a:r>
              <a:rPr lang="en-US" sz="1600" dirty="0" smtClean="0"/>
              <a:t>Explicit, by default</a:t>
            </a:r>
          </a:p>
          <a:p>
            <a:pPr lvl="2"/>
            <a:r>
              <a:rPr lang="en-US" sz="1600" dirty="0" smtClean="0"/>
              <a:t>Implicit under “auto” keyword</a:t>
            </a:r>
          </a:p>
          <a:p>
            <a:pPr lvl="1">
              <a:buFont typeface="Arial"/>
              <a:buChar char="•"/>
            </a:pPr>
            <a:r>
              <a:rPr lang="en-US" sz="2000" dirty="0" smtClean="0"/>
              <a:t>Requirement satisfaction:</a:t>
            </a:r>
          </a:p>
          <a:p>
            <a:pPr lvl="2"/>
            <a:r>
              <a:rPr lang="en-US" sz="1600" dirty="0" smtClean="0"/>
              <a:t>Build candidate set</a:t>
            </a:r>
            <a:endParaRPr lang="en-US" sz="2400" dirty="0" smtClean="0"/>
          </a:p>
          <a:p>
            <a:pPr marL="0" indent="0">
              <a:buNone/>
            </a:pPr>
            <a:endParaRPr lang="en-US" sz="1000" dirty="0" smtClean="0"/>
          </a:p>
          <a:p>
            <a:pPr>
              <a:buFont typeface="Wingdings" charset="2"/>
              <a:buChar char="²"/>
            </a:pPr>
            <a:r>
              <a:rPr lang="en-US" sz="2400" u="sng" dirty="0" smtClean="0"/>
              <a:t>Constrained Template Use:</a:t>
            </a:r>
          </a:p>
          <a:p>
            <a:pPr lvl="1">
              <a:buFont typeface="Arial"/>
              <a:buChar char="•"/>
            </a:pPr>
            <a:r>
              <a:rPr lang="en-US" sz="2000" dirty="0" smtClean="0"/>
              <a:t>Unchanged</a:t>
            </a:r>
            <a:endParaRPr lang="en-US" sz="1600" dirty="0"/>
          </a:p>
        </p:txBody>
      </p:sp>
      <p:sp>
        <p:nvSpPr>
          <p:cNvPr id="3" name="TextBox 2"/>
          <p:cNvSpPr txBox="1"/>
          <p:nvPr/>
        </p:nvSpPr>
        <p:spPr>
          <a:xfrm>
            <a:off x="457199" y="4755444"/>
            <a:ext cx="83481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charset="0"/>
              <a:buChar char="è"/>
            </a:pPr>
            <a:r>
              <a:rPr lang="en-US" sz="2400" dirty="0" smtClean="0">
                <a:sym typeface="Wingdings"/>
              </a:rPr>
              <a:t>Implementation prototype available: </a:t>
            </a:r>
            <a:r>
              <a:rPr lang="en-US" sz="2400" dirty="0" err="1" smtClean="0"/>
              <a:t>ConceptGCC</a:t>
            </a:r>
            <a:endParaRPr lang="en-US" sz="2400" dirty="0" smtClean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22231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7638"/>
            <a:ext cx="8229600" cy="1143000"/>
          </a:xfrm>
        </p:spPr>
        <p:txBody>
          <a:bodyPr/>
          <a:lstStyle/>
          <a:p>
            <a:r>
              <a:rPr lang="en-US" sz="4000" dirty="0"/>
              <a:t>Pre-Frankfurt Design</a:t>
            </a:r>
            <a:r>
              <a:rPr lang="en-US" sz="4000" dirty="0" smtClean="0"/>
              <a:t>: Example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7004"/>
            <a:ext cx="8229600" cy="4525963"/>
          </a:xfrm>
        </p:spPr>
        <p:txBody>
          <a:bodyPr anchor="b"/>
          <a:lstStyle/>
          <a:p>
            <a:pPr marL="0" indent="0">
              <a:buNone/>
            </a:pPr>
            <a:endParaRPr lang="en-US" sz="2000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sz="1300" dirty="0" smtClean="0">
                <a:solidFill>
                  <a:schemeClr val="bg1">
                    <a:lumMod val="50000"/>
                  </a:schemeClr>
                </a:solidFill>
              </a:rPr>
              <a:t>References:</a:t>
            </a:r>
          </a:p>
          <a:p>
            <a:pPr lvl="1"/>
            <a:r>
              <a:rPr lang="en-US" sz="1300" dirty="0"/>
              <a:t>C++ Standards Committee. </a:t>
            </a:r>
            <a:r>
              <a:rPr lang="en-US" sz="1300" i="1" dirty="0"/>
              <a:t>Working Draft, Standard for Programming Language C++. Technical Report N2914=09-0104</a:t>
            </a:r>
            <a:r>
              <a:rPr lang="en-US" sz="1300" dirty="0"/>
              <a:t>, ISO/IEC JTC1/SC22/WG21—The C++ Standards Committee, June </a:t>
            </a:r>
            <a:r>
              <a:rPr lang="en-US" sz="1300" dirty="0" smtClean="0"/>
              <a:t>2009.</a:t>
            </a:r>
            <a:endParaRPr lang="en-US" sz="1300" dirty="0" smtClean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24556" y="903110"/>
            <a:ext cx="8537222" cy="3838224"/>
          </a:xfrm>
          <a:prstGeom prst="rect">
            <a:avLst/>
          </a:prstGeom>
          <a:solidFill>
            <a:srgbClr val="EEECE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b="1" cap="small" dirty="0" smtClean="0">
                <a:solidFill>
                  <a:srgbClr val="000090"/>
                </a:solidFill>
                <a:uFill>
                  <a:solidFill>
                    <a:srgbClr val="000090"/>
                  </a:solidFill>
                </a:uFill>
              </a:rPr>
              <a:t>Example</a:t>
            </a:r>
          </a:p>
          <a:p>
            <a:r>
              <a:rPr lang="en-US" sz="1500" dirty="0">
                <a:solidFill>
                  <a:srgbClr val="000090"/>
                </a:solidFill>
                <a:latin typeface="Courier New"/>
                <a:cs typeface="Courier New"/>
              </a:rPr>
              <a:t>concept InputIterator&lt;typename X&gt; </a:t>
            </a:r>
            <a:endParaRPr lang="en-US" sz="1500" dirty="0" smtClean="0">
              <a:solidFill>
                <a:srgbClr val="000090"/>
              </a:solidFill>
              <a:latin typeface="Courier New"/>
              <a:cs typeface="Courier New"/>
            </a:endParaRPr>
          </a:p>
          <a:p>
            <a:r>
              <a:rPr lang="en-US" sz="1500" dirty="0">
                <a:solidFill>
                  <a:srgbClr val="000090"/>
                </a:solidFill>
                <a:latin typeface="Courier New"/>
                <a:cs typeface="Courier New"/>
              </a:rPr>
              <a:t> </a:t>
            </a:r>
            <a:r>
              <a:rPr lang="en-US" sz="1500" dirty="0" smtClean="0">
                <a:solidFill>
                  <a:srgbClr val="000090"/>
                </a:solidFill>
                <a:latin typeface="Courier New"/>
                <a:cs typeface="Courier New"/>
              </a:rPr>
              <a:t> : </a:t>
            </a:r>
            <a:r>
              <a:rPr lang="en-US" sz="1500" dirty="0">
                <a:solidFill>
                  <a:srgbClr val="000090"/>
                </a:solidFill>
                <a:latin typeface="Courier New"/>
                <a:cs typeface="Courier New"/>
              </a:rPr>
              <a:t>Iterator&lt;X&gt;, EqualityComparable&lt;X&gt; </a:t>
            </a:r>
            <a:r>
              <a:rPr lang="en-US" sz="1500" dirty="0" smtClean="0">
                <a:solidFill>
                  <a:srgbClr val="000090"/>
                </a:solidFill>
                <a:latin typeface="Courier New"/>
                <a:cs typeface="Courier New"/>
              </a:rPr>
              <a:t>{	</a:t>
            </a:r>
            <a:r>
              <a:rPr lang="en-US" sz="1500" b="1" dirty="0" smtClean="0">
                <a:solidFill>
                  <a:srgbClr val="000090"/>
                </a:solidFill>
                <a:latin typeface="Courier New"/>
                <a:cs typeface="Courier New"/>
              </a:rPr>
              <a:t>// Refinements</a:t>
            </a:r>
          </a:p>
          <a:p>
            <a:endParaRPr lang="en-US" sz="1000" b="1" dirty="0">
              <a:solidFill>
                <a:srgbClr val="000090"/>
              </a:solidFill>
              <a:latin typeface="Courier New"/>
              <a:cs typeface="Courier New"/>
            </a:endParaRPr>
          </a:p>
          <a:p>
            <a:r>
              <a:rPr lang="en-US" sz="1500" dirty="0" smtClean="0">
                <a:solidFill>
                  <a:srgbClr val="000090"/>
                </a:solidFill>
                <a:latin typeface="Courier New"/>
                <a:cs typeface="Courier New"/>
              </a:rPr>
              <a:t>	</a:t>
            </a:r>
            <a:r>
              <a:rPr lang="en-US" sz="1500" dirty="0" err="1" smtClean="0">
                <a:solidFill>
                  <a:srgbClr val="000090"/>
                </a:solidFill>
                <a:latin typeface="Courier New"/>
                <a:cs typeface="Courier New"/>
              </a:rPr>
              <a:t>ObjectType</a:t>
            </a:r>
            <a:r>
              <a:rPr lang="en-US" sz="1500" dirty="0" smtClean="0">
                <a:solidFill>
                  <a:srgbClr val="000090"/>
                </a:solidFill>
                <a:latin typeface="Courier New"/>
                <a:cs typeface="Courier New"/>
              </a:rPr>
              <a:t> </a:t>
            </a:r>
            <a:r>
              <a:rPr lang="en-US" sz="1500" dirty="0">
                <a:solidFill>
                  <a:srgbClr val="000090"/>
                </a:solidFill>
                <a:latin typeface="Courier New"/>
                <a:cs typeface="Courier New"/>
              </a:rPr>
              <a:t>value_type = typename X::value_type</a:t>
            </a:r>
            <a:r>
              <a:rPr lang="en-US" sz="1500" dirty="0" smtClean="0">
                <a:solidFill>
                  <a:srgbClr val="000090"/>
                </a:solidFill>
                <a:latin typeface="Courier New"/>
                <a:cs typeface="Courier New"/>
              </a:rPr>
              <a:t>;	 </a:t>
            </a:r>
            <a:r>
              <a:rPr lang="en-US" sz="1500" b="1" dirty="0" smtClean="0">
                <a:solidFill>
                  <a:srgbClr val="000090"/>
                </a:solidFill>
                <a:latin typeface="Courier New"/>
                <a:cs typeface="Courier New"/>
              </a:rPr>
              <a:t>// Associated types</a:t>
            </a:r>
          </a:p>
          <a:p>
            <a:r>
              <a:rPr lang="en-US" sz="1500" dirty="0" smtClean="0">
                <a:solidFill>
                  <a:srgbClr val="000090"/>
                </a:solidFill>
                <a:latin typeface="Courier New"/>
                <a:cs typeface="Courier New"/>
              </a:rPr>
              <a:t>	</a:t>
            </a:r>
            <a:r>
              <a:rPr lang="en-US" sz="1500" dirty="0" err="1" smtClean="0">
                <a:solidFill>
                  <a:srgbClr val="000090"/>
                </a:solidFill>
                <a:latin typeface="Courier New"/>
                <a:cs typeface="Courier New"/>
              </a:rPr>
              <a:t>MoveConstructible</a:t>
            </a:r>
            <a:r>
              <a:rPr lang="en-US" sz="1500" dirty="0" smtClean="0">
                <a:solidFill>
                  <a:srgbClr val="000090"/>
                </a:solidFill>
                <a:latin typeface="Courier New"/>
                <a:cs typeface="Courier New"/>
              </a:rPr>
              <a:t> pointer = typename X::pointer; </a:t>
            </a:r>
            <a:r>
              <a:rPr lang="en-US" sz="1500" b="1" dirty="0" smtClean="0">
                <a:solidFill>
                  <a:srgbClr val="000090"/>
                </a:solidFill>
                <a:latin typeface="Courier New"/>
                <a:cs typeface="Courier New"/>
              </a:rPr>
              <a:t>// and requirements</a:t>
            </a:r>
            <a:endParaRPr lang="en-US" sz="1500" b="1" dirty="0">
              <a:solidFill>
                <a:srgbClr val="000090"/>
              </a:solidFill>
              <a:latin typeface="Courier New"/>
              <a:cs typeface="Courier New"/>
            </a:endParaRPr>
          </a:p>
          <a:p>
            <a:r>
              <a:rPr lang="en-US" sz="1500" dirty="0" smtClean="0">
                <a:solidFill>
                  <a:srgbClr val="000090"/>
                </a:solidFill>
                <a:latin typeface="Courier New"/>
                <a:cs typeface="Courier New"/>
              </a:rPr>
              <a:t>	</a:t>
            </a:r>
            <a:r>
              <a:rPr lang="en-US" sz="1500" dirty="0" err="1" smtClean="0">
                <a:solidFill>
                  <a:srgbClr val="000090"/>
                </a:solidFill>
                <a:latin typeface="Courier New"/>
                <a:cs typeface="Courier New"/>
              </a:rPr>
              <a:t>SignedIntegralLike</a:t>
            </a:r>
            <a:r>
              <a:rPr lang="en-US" sz="1500" dirty="0" smtClean="0">
                <a:solidFill>
                  <a:srgbClr val="000090"/>
                </a:solidFill>
                <a:latin typeface="Courier New"/>
                <a:cs typeface="Courier New"/>
              </a:rPr>
              <a:t> </a:t>
            </a:r>
            <a:r>
              <a:rPr lang="en-US" sz="1500" dirty="0">
                <a:solidFill>
                  <a:srgbClr val="000090"/>
                </a:solidFill>
                <a:latin typeface="Courier New"/>
                <a:cs typeface="Courier New"/>
              </a:rPr>
              <a:t>difference_type = typename X::difference_type</a:t>
            </a:r>
            <a:r>
              <a:rPr lang="en-US" sz="1500" dirty="0" smtClean="0">
                <a:solidFill>
                  <a:srgbClr val="000090"/>
                </a:solidFill>
                <a:latin typeface="Courier New"/>
                <a:cs typeface="Courier New"/>
              </a:rPr>
              <a:t>;</a:t>
            </a:r>
          </a:p>
          <a:p>
            <a:endParaRPr lang="en-US" sz="1000" dirty="0">
              <a:solidFill>
                <a:srgbClr val="000090"/>
              </a:solidFill>
              <a:latin typeface="Courier New"/>
              <a:cs typeface="Courier New"/>
            </a:endParaRPr>
          </a:p>
          <a:p>
            <a:r>
              <a:rPr lang="en-US" sz="1500" dirty="0" smtClean="0">
                <a:solidFill>
                  <a:srgbClr val="000090"/>
                </a:solidFill>
                <a:latin typeface="Courier New"/>
                <a:cs typeface="Courier New"/>
              </a:rPr>
              <a:t>	requires </a:t>
            </a:r>
            <a:r>
              <a:rPr lang="en-US" sz="1500" dirty="0">
                <a:solidFill>
                  <a:srgbClr val="000090"/>
                </a:solidFill>
                <a:latin typeface="Courier New"/>
                <a:cs typeface="Courier New"/>
              </a:rPr>
              <a:t>IntegralType&lt;difference_type&gt;</a:t>
            </a:r>
          </a:p>
          <a:p>
            <a:r>
              <a:rPr lang="en-US" sz="1500" dirty="0" smtClean="0">
                <a:solidFill>
                  <a:srgbClr val="000090"/>
                </a:solidFill>
                <a:latin typeface="Courier New"/>
                <a:cs typeface="Courier New"/>
              </a:rPr>
              <a:t>				&amp;</a:t>
            </a:r>
            <a:r>
              <a:rPr lang="en-US" sz="1500" dirty="0">
                <a:solidFill>
                  <a:srgbClr val="000090"/>
                </a:solidFill>
                <a:latin typeface="Courier New"/>
                <a:cs typeface="Courier New"/>
              </a:rPr>
              <a:t>&amp; Convertible&lt;reference, const value_type &amp;&gt;;</a:t>
            </a:r>
          </a:p>
          <a:p>
            <a:r>
              <a:rPr lang="en-US" sz="1500" dirty="0" smtClean="0">
                <a:solidFill>
                  <a:srgbClr val="000090"/>
                </a:solidFill>
                <a:latin typeface="Courier New"/>
                <a:cs typeface="Courier New"/>
              </a:rPr>
              <a:t>				&amp;</a:t>
            </a:r>
            <a:r>
              <a:rPr lang="en-US" sz="1500" dirty="0">
                <a:solidFill>
                  <a:srgbClr val="000090"/>
                </a:solidFill>
                <a:latin typeface="Courier New"/>
                <a:cs typeface="Courier New"/>
              </a:rPr>
              <a:t>&amp; Convertible&lt;pointer, const value_type*&gt;</a:t>
            </a:r>
            <a:r>
              <a:rPr lang="en-US" sz="1500" dirty="0" smtClean="0">
                <a:solidFill>
                  <a:srgbClr val="000090"/>
                </a:solidFill>
                <a:latin typeface="Courier New"/>
                <a:cs typeface="Courier New"/>
              </a:rPr>
              <a:t>;</a:t>
            </a:r>
          </a:p>
          <a:p>
            <a:r>
              <a:rPr lang="en-US" sz="1500" dirty="0" smtClean="0">
                <a:solidFill>
                  <a:srgbClr val="000090"/>
                </a:solidFill>
                <a:latin typeface="Courier New"/>
                <a:cs typeface="Courier New"/>
              </a:rPr>
              <a:t>	requires </a:t>
            </a:r>
            <a:r>
              <a:rPr lang="en-US" sz="1500" dirty="0">
                <a:solidFill>
                  <a:srgbClr val="000090"/>
                </a:solidFill>
                <a:latin typeface="Courier New"/>
                <a:cs typeface="Courier New"/>
              </a:rPr>
              <a:t>Convertible&lt;HasDereference&lt;postincrement_result&gt;::result_type, </a:t>
            </a:r>
            <a:r>
              <a:rPr lang="en-US" sz="1500" dirty="0" smtClean="0">
                <a:solidFill>
                  <a:srgbClr val="000090"/>
                </a:solidFill>
                <a:latin typeface="Courier New"/>
                <a:cs typeface="Courier New"/>
              </a:rPr>
              <a:t>							const </a:t>
            </a:r>
            <a:r>
              <a:rPr lang="en-US" sz="1500" dirty="0">
                <a:solidFill>
                  <a:srgbClr val="000090"/>
                </a:solidFill>
                <a:latin typeface="Courier New"/>
                <a:cs typeface="Courier New"/>
              </a:rPr>
              <a:t>value_type&amp;&gt;</a:t>
            </a:r>
            <a:r>
              <a:rPr lang="en-US" sz="1500" dirty="0" smtClean="0">
                <a:solidFill>
                  <a:srgbClr val="000090"/>
                </a:solidFill>
                <a:latin typeface="Courier New"/>
                <a:cs typeface="Courier New"/>
              </a:rPr>
              <a:t>;</a:t>
            </a:r>
          </a:p>
          <a:p>
            <a:endParaRPr lang="en-US" sz="1000" dirty="0" smtClean="0">
              <a:solidFill>
                <a:srgbClr val="000090"/>
              </a:solidFill>
              <a:latin typeface="Courier New"/>
              <a:cs typeface="Courier New"/>
            </a:endParaRPr>
          </a:p>
          <a:p>
            <a:r>
              <a:rPr lang="en-US" sz="1500" dirty="0" smtClean="0">
                <a:solidFill>
                  <a:srgbClr val="000090"/>
                </a:solidFill>
                <a:latin typeface="Courier New"/>
                <a:cs typeface="Courier New"/>
              </a:rPr>
              <a:t>	pointer </a:t>
            </a:r>
            <a:r>
              <a:rPr lang="en-US" sz="1500" dirty="0">
                <a:solidFill>
                  <a:srgbClr val="000090"/>
                </a:solidFill>
                <a:latin typeface="Courier New"/>
                <a:cs typeface="Courier New"/>
              </a:rPr>
              <a:t>operator-&gt;(const X&amp;)</a:t>
            </a:r>
            <a:r>
              <a:rPr lang="en-US" sz="1500" dirty="0" smtClean="0">
                <a:solidFill>
                  <a:srgbClr val="000090"/>
                </a:solidFill>
                <a:latin typeface="Courier New"/>
                <a:cs typeface="Courier New"/>
              </a:rPr>
              <a:t>;			</a:t>
            </a:r>
            <a:r>
              <a:rPr lang="en-US" sz="1500" b="1" dirty="0" smtClean="0">
                <a:solidFill>
                  <a:srgbClr val="000090"/>
                </a:solidFill>
                <a:latin typeface="Courier New"/>
                <a:cs typeface="Courier New"/>
              </a:rPr>
              <a:t>// Associated function</a:t>
            </a:r>
          </a:p>
          <a:p>
            <a:r>
              <a:rPr lang="en-US" sz="1500" dirty="0" smtClean="0">
                <a:solidFill>
                  <a:srgbClr val="000090"/>
                </a:solidFill>
                <a:latin typeface="Courier New"/>
                <a:cs typeface="Courier New"/>
              </a:rPr>
              <a:t>};</a:t>
            </a:r>
            <a:endParaRPr lang="en-US" sz="1500" dirty="0">
              <a:solidFill>
                <a:srgbClr val="000090"/>
              </a:solidFill>
              <a:latin typeface="Courier New"/>
              <a:cs typeface="Courier New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24556" y="903110"/>
            <a:ext cx="8537222" cy="3894667"/>
          </a:xfrm>
          <a:prstGeom prst="rect">
            <a:avLst/>
          </a:prstGeom>
          <a:solidFill>
            <a:srgbClr val="EEECE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b="1" cap="small" dirty="0" smtClean="0">
                <a:solidFill>
                  <a:srgbClr val="000090"/>
                </a:solidFill>
                <a:uFill>
                  <a:solidFill>
                    <a:srgbClr val="000090"/>
                  </a:solidFill>
                </a:uFill>
              </a:rPr>
              <a:t>Example</a:t>
            </a:r>
          </a:p>
          <a:p>
            <a:endParaRPr lang="en-US" sz="1600" dirty="0" smtClean="0">
              <a:solidFill>
                <a:srgbClr val="000090"/>
              </a:solidFill>
              <a:latin typeface="Courier New"/>
              <a:cs typeface="Courier New"/>
            </a:endParaRPr>
          </a:p>
          <a:p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concept_map InputIterator&lt;vector&lt;int&gt;::iterator&gt; {</a:t>
            </a:r>
          </a:p>
          <a:p>
            <a:endParaRPr lang="en-US" sz="1600" dirty="0" smtClean="0">
              <a:solidFill>
                <a:srgbClr val="000090"/>
              </a:solidFill>
              <a:latin typeface="Courier New"/>
              <a:cs typeface="Courier New"/>
            </a:endParaRPr>
          </a:p>
          <a:p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  </a:t>
            </a:r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/</a:t>
            </a:r>
            <a:r>
              <a:rPr lang="en-US" sz="1600" b="1" dirty="0">
                <a:solidFill>
                  <a:srgbClr val="000090"/>
                </a:solidFill>
                <a:latin typeface="Courier New"/>
                <a:cs typeface="Courier New"/>
              </a:rPr>
              <a:t>/ Associated type </a:t>
            </a:r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satisfactions – implicit in this case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  //typedef value_type </a:t>
            </a:r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vector&lt;int&gt;::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iterator::value_type;</a:t>
            </a:r>
          </a:p>
          <a:p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 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 // . . . 	</a:t>
            </a:r>
          </a:p>
          <a:p>
            <a:endParaRPr lang="en-US" sz="1600" dirty="0" smtClean="0">
              <a:solidFill>
                <a:srgbClr val="000090"/>
              </a:solidFill>
              <a:latin typeface="Courier New"/>
              <a:cs typeface="Courier New"/>
            </a:endParaRPr>
          </a:p>
          <a:p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  </a:t>
            </a:r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/</a:t>
            </a:r>
            <a:r>
              <a:rPr lang="en-US" sz="1600" b="1" dirty="0">
                <a:solidFill>
                  <a:srgbClr val="000090"/>
                </a:solidFill>
                <a:latin typeface="Courier New"/>
                <a:cs typeface="Courier New"/>
              </a:rPr>
              <a:t>/ Associated </a:t>
            </a:r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function satisfactions</a:t>
            </a:r>
            <a:endParaRPr lang="en-US" sz="1600" dirty="0" smtClean="0">
              <a:solidFill>
                <a:srgbClr val="000090"/>
              </a:solidFill>
              <a:latin typeface="Courier New"/>
              <a:cs typeface="Courier New"/>
            </a:endParaRPr>
          </a:p>
          <a:p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 </a:t>
            </a:r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 pointer operator−&gt;(const vector&lt;int&gt;::iterator&amp;) { … }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};</a:t>
            </a:r>
          </a:p>
          <a:p>
            <a:endParaRPr lang="en-US" sz="1000" dirty="0">
              <a:solidFill>
                <a:srgbClr val="000090"/>
              </a:solidFill>
              <a:latin typeface="Courier New"/>
              <a:cs typeface="Courier New"/>
            </a:endParaRPr>
          </a:p>
          <a:p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// Refinements and associated requirements are </a:t>
            </a:r>
          </a:p>
          <a:p>
            <a:r>
              <a:rPr lang="en-US" sz="1600" b="1" dirty="0" smtClean="0">
                <a:solidFill>
                  <a:srgbClr val="000090"/>
                </a:solidFill>
                <a:latin typeface="Courier New"/>
                <a:cs typeface="Courier New"/>
              </a:rPr>
              <a:t>// satisfied by defining models for them.</a:t>
            </a:r>
            <a:endParaRPr lang="en-US" sz="1600" b="1" dirty="0">
              <a:solidFill>
                <a:srgbClr val="000090"/>
              </a:solidFill>
              <a:latin typeface="Courier New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835080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293" y="147638"/>
            <a:ext cx="8683262" cy="1143000"/>
          </a:xfrm>
        </p:spPr>
        <p:txBody>
          <a:bodyPr/>
          <a:lstStyle/>
          <a:p>
            <a:r>
              <a:rPr lang="en-US" sz="4000" dirty="0" smtClean="0"/>
              <a:t>Palo Alto Design</a:t>
            </a:r>
            <a:endParaRPr lang="en-US" sz="40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199" y="942622"/>
            <a:ext cx="8348133" cy="4066822"/>
          </a:xfrm>
          <a:noFill/>
        </p:spPr>
        <p:txBody>
          <a:bodyPr numCol="2"/>
          <a:lstStyle/>
          <a:p>
            <a:pPr>
              <a:buFont typeface="Wingdings" charset="2"/>
              <a:buChar char="²"/>
            </a:pPr>
            <a:r>
              <a:rPr lang="en-US" sz="2400" u="sng" dirty="0" smtClean="0"/>
              <a:t>Concept Definition:</a:t>
            </a:r>
          </a:p>
          <a:p>
            <a:pPr lvl="1">
              <a:buFont typeface="Arial"/>
              <a:buChar char="•"/>
            </a:pPr>
            <a:r>
              <a:rPr lang="en-US" sz="2000" dirty="0" smtClean="0"/>
              <a:t>Use-Patterns</a:t>
            </a:r>
          </a:p>
          <a:p>
            <a:pPr lvl="2"/>
            <a:r>
              <a:rPr lang="en-US" sz="1600" dirty="0" smtClean="0"/>
              <a:t>To specify requirements</a:t>
            </a:r>
          </a:p>
          <a:p>
            <a:pPr lvl="2"/>
            <a:r>
              <a:rPr lang="en-US" sz="1600" dirty="0" smtClean="0"/>
              <a:t>Extended type annotations</a:t>
            </a:r>
            <a:endParaRPr lang="en-US" sz="1600" dirty="0"/>
          </a:p>
          <a:p>
            <a:pPr lvl="1">
              <a:buFont typeface="Arial"/>
              <a:buChar char="•"/>
            </a:pPr>
            <a:r>
              <a:rPr lang="en-US" sz="2000" dirty="0" smtClean="0"/>
              <a:t>Axioms</a:t>
            </a:r>
          </a:p>
          <a:p>
            <a:pPr lvl="2"/>
            <a:r>
              <a:rPr lang="en-US" sz="1600" dirty="0" smtClean="0"/>
              <a:t>Not checked</a:t>
            </a:r>
          </a:p>
          <a:p>
            <a:pPr marL="914400" lvl="2" indent="0">
              <a:buNone/>
            </a:pPr>
            <a:endParaRPr lang="en-US" sz="500" dirty="0" smtClean="0"/>
          </a:p>
          <a:p>
            <a:pPr>
              <a:buFont typeface="Wingdings" charset="2"/>
              <a:buChar char="²"/>
            </a:pPr>
            <a:r>
              <a:rPr lang="en-US" sz="2400" u="sng" dirty="0" smtClean="0"/>
              <a:t>Constrained </a:t>
            </a:r>
            <a:r>
              <a:rPr lang="en-US" sz="2400" u="sng" dirty="0"/>
              <a:t>Template </a:t>
            </a:r>
            <a:r>
              <a:rPr lang="en-US" sz="2400" u="sng" dirty="0" smtClean="0"/>
              <a:t>Definition:</a:t>
            </a:r>
            <a:endParaRPr lang="en-US" sz="2400" u="sng" dirty="0"/>
          </a:p>
          <a:p>
            <a:pPr lvl="1">
              <a:buFont typeface="Arial"/>
              <a:buChar char="•"/>
            </a:pPr>
            <a:r>
              <a:rPr lang="en-US" sz="2000" dirty="0" smtClean="0"/>
              <a:t>Match expression trees against use-patterns </a:t>
            </a:r>
          </a:p>
          <a:p>
            <a:pPr lvl="1">
              <a:buFont typeface="Arial"/>
              <a:buChar char="•"/>
            </a:pPr>
            <a:r>
              <a:rPr lang="en-US" sz="2000" dirty="0" smtClean="0"/>
              <a:t>TBD</a:t>
            </a:r>
            <a:endParaRPr lang="en-US" sz="2400" dirty="0" smtClean="0"/>
          </a:p>
          <a:p>
            <a:pPr>
              <a:buFont typeface="Wingdings" charset="2"/>
              <a:buChar char="²"/>
            </a:pPr>
            <a:r>
              <a:rPr lang="en-US" sz="2400" u="sng" dirty="0" smtClean="0"/>
              <a:t>Concept Model:</a:t>
            </a:r>
          </a:p>
          <a:p>
            <a:pPr lvl="1">
              <a:buFont typeface="Arial"/>
              <a:buChar char="•"/>
            </a:pPr>
            <a:r>
              <a:rPr lang="en-US" sz="2000" dirty="0" smtClean="0"/>
              <a:t>Implicit modeling, only.</a:t>
            </a:r>
          </a:p>
          <a:p>
            <a:pPr lvl="2"/>
            <a:r>
              <a:rPr lang="en-US" sz="1600" b="1" dirty="0" smtClean="0"/>
              <a:t>== Structural conformance</a:t>
            </a:r>
            <a:r>
              <a:rPr lang="en-US" sz="1600" dirty="0" smtClean="0"/>
              <a:t> </a:t>
            </a:r>
          </a:p>
          <a:p>
            <a:pPr lvl="1">
              <a:buFont typeface="Arial"/>
              <a:buChar char="•"/>
            </a:pPr>
            <a:r>
              <a:rPr lang="en-US" sz="2000" dirty="0" smtClean="0"/>
              <a:t>Requirement satisfaction:</a:t>
            </a:r>
          </a:p>
          <a:p>
            <a:pPr lvl="2"/>
            <a:r>
              <a:rPr lang="en-US" sz="1600" dirty="0" smtClean="0"/>
              <a:t>Find valid expressions</a:t>
            </a:r>
          </a:p>
          <a:p>
            <a:pPr marL="0" indent="0">
              <a:buNone/>
            </a:pPr>
            <a:endParaRPr lang="en-US" sz="1000" dirty="0"/>
          </a:p>
          <a:p>
            <a:pPr>
              <a:buFont typeface="Wingdings" charset="2"/>
              <a:buChar char="²"/>
            </a:pPr>
            <a:endParaRPr lang="en-US" sz="500" dirty="0" smtClean="0"/>
          </a:p>
          <a:p>
            <a:pPr>
              <a:buFont typeface="Wingdings" charset="2"/>
              <a:buChar char="²"/>
            </a:pPr>
            <a:r>
              <a:rPr lang="en-US" sz="2400" u="sng" dirty="0" smtClean="0"/>
              <a:t>Constrained Template Use:</a:t>
            </a:r>
          </a:p>
          <a:p>
            <a:pPr lvl="1">
              <a:buFont typeface="Arial"/>
              <a:buChar char="•"/>
            </a:pPr>
            <a:r>
              <a:rPr lang="en-US" sz="2000" dirty="0" smtClean="0"/>
              <a:t>TBD</a:t>
            </a:r>
            <a:endParaRPr lang="en-US" sz="1600" dirty="0"/>
          </a:p>
        </p:txBody>
      </p:sp>
      <p:sp>
        <p:nvSpPr>
          <p:cNvPr id="4" name="TextBox 3"/>
          <p:cNvSpPr txBox="1"/>
          <p:nvPr/>
        </p:nvSpPr>
        <p:spPr>
          <a:xfrm>
            <a:off x="457199" y="5122333"/>
            <a:ext cx="8348133" cy="1200328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Wingdings" charset="0"/>
              <a:buChar char="è"/>
            </a:pPr>
            <a:r>
              <a:rPr lang="en-US" sz="2400" dirty="0" smtClean="0">
                <a:sym typeface="Wingdings"/>
              </a:rPr>
              <a:t>Focal points: What are concepts? How to use them?</a:t>
            </a:r>
            <a:endParaRPr lang="en-US" sz="2400" dirty="0">
              <a:sym typeface="Wingdings"/>
            </a:endParaRPr>
          </a:p>
          <a:p>
            <a:pPr marL="342900" indent="-342900">
              <a:buFont typeface="Wingdings" charset="0"/>
              <a:buChar char="è"/>
            </a:pPr>
            <a:r>
              <a:rPr lang="en-US" sz="2400" dirty="0">
                <a:sym typeface="Wingdings"/>
              </a:rPr>
              <a:t>Language mechanics not addressed </a:t>
            </a:r>
            <a:r>
              <a:rPr lang="en-US" sz="2400" dirty="0" smtClean="0">
                <a:sym typeface="Wingdings"/>
              </a:rPr>
              <a:t>yet</a:t>
            </a:r>
          </a:p>
          <a:p>
            <a:pPr marL="342900" indent="-342900">
              <a:buFont typeface="Wingdings" charset="0"/>
              <a:buChar char="è"/>
            </a:pPr>
            <a:r>
              <a:rPr lang="en-US" sz="2400" dirty="0" smtClean="0">
                <a:sym typeface="Wingdings"/>
              </a:rPr>
              <a:t>Designed for the Standard Template Library</a:t>
            </a: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3712296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579804" y="1264148"/>
            <a:ext cx="8106996" cy="3138519"/>
          </a:xfrm>
          <a:prstGeom prst="rect">
            <a:avLst/>
          </a:prstGeom>
          <a:solidFill>
            <a:srgbClr val="EEECE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b="1" cap="small" dirty="0" smtClean="0">
                <a:solidFill>
                  <a:srgbClr val="000090"/>
                </a:solidFill>
                <a:uFill>
                  <a:solidFill>
                    <a:srgbClr val="000090"/>
                  </a:solidFill>
                </a:uFill>
              </a:rPr>
              <a:t>Example</a:t>
            </a:r>
          </a:p>
          <a:p>
            <a:endParaRPr lang="en-US" sz="1600" dirty="0" smtClean="0">
              <a:solidFill>
                <a:srgbClr val="000090"/>
              </a:solidFill>
              <a:latin typeface="Courier New"/>
              <a:cs typeface="Courier New"/>
            </a:endParaRPr>
          </a:p>
          <a:p>
            <a:endParaRPr lang="en-US" sz="1600" dirty="0" smtClean="0">
              <a:solidFill>
                <a:srgbClr val="000090"/>
              </a:solidFill>
              <a:latin typeface="Courier New"/>
              <a:cs typeface="Courier New"/>
            </a:endParaRPr>
          </a:p>
          <a:p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concept </a:t>
            </a:r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InputIterator&lt;WeakInputIterator I&gt; =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		EqualityComparable</a:t>
            </a:r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&lt;I&gt; &amp;&amp;</a:t>
            </a:r>
          </a:p>
          <a:p>
            <a:r>
              <a:rPr lang="en-US" sz="1600" dirty="0" smtClean="0">
                <a:solidFill>
                  <a:srgbClr val="000090"/>
                </a:solidFill>
                <a:latin typeface="Courier New"/>
                <a:cs typeface="Courier New"/>
              </a:rPr>
              <a:t>		Derived</a:t>
            </a:r>
            <a:r>
              <a:rPr lang="en-US" sz="1600" dirty="0">
                <a:solidFill>
                  <a:srgbClr val="000090"/>
                </a:solidFill>
                <a:latin typeface="Courier New"/>
                <a:cs typeface="Courier New"/>
              </a:rPr>
              <a:t>&lt;IteratorCategory&lt;I&gt;, input_iterator_tag&gt;;</a:t>
            </a:r>
            <a:endParaRPr lang="en-US" sz="1600" dirty="0" smtClean="0">
              <a:solidFill>
                <a:srgbClr val="000090"/>
              </a:solidFill>
              <a:latin typeface="Courier New"/>
              <a:cs typeface="Courier New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79804" y="784634"/>
            <a:ext cx="8106996" cy="4148666"/>
          </a:xfrm>
          <a:prstGeom prst="rect">
            <a:avLst/>
          </a:prstGeom>
          <a:solidFill>
            <a:srgbClr val="EEECE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b="1" cap="small" dirty="0" smtClean="0">
                <a:solidFill>
                  <a:srgbClr val="000090"/>
                </a:solidFill>
                <a:uFill>
                  <a:solidFill>
                    <a:srgbClr val="000090"/>
                  </a:solidFill>
                </a:uFill>
              </a:rPr>
              <a:t>Example</a:t>
            </a:r>
            <a:endParaRPr lang="en-US" sz="1600" dirty="0" smtClean="0">
              <a:solidFill>
                <a:srgbClr val="000090"/>
              </a:solidFill>
              <a:latin typeface="Courier New"/>
              <a:cs typeface="Courier New"/>
            </a:endParaRPr>
          </a:p>
          <a:p>
            <a:r>
              <a:rPr lang="en-US" sz="1300" dirty="0">
                <a:solidFill>
                  <a:srgbClr val="000090"/>
                </a:solidFill>
                <a:latin typeface="Courier New"/>
                <a:cs typeface="Courier New"/>
              </a:rPr>
              <a:t>concept EqualityComparable&lt;typename T&gt; =</a:t>
            </a:r>
          </a:p>
          <a:p>
            <a:r>
              <a:rPr lang="en-US" sz="1300" dirty="0" smtClean="0">
                <a:solidFill>
                  <a:srgbClr val="000090"/>
                </a:solidFill>
                <a:latin typeface="Courier New"/>
                <a:cs typeface="Courier New"/>
              </a:rPr>
              <a:t>	requires </a:t>
            </a:r>
            <a:r>
              <a:rPr lang="en-US" sz="1300" dirty="0">
                <a:solidFill>
                  <a:srgbClr val="000090"/>
                </a:solidFill>
                <a:latin typeface="Courier New"/>
                <a:cs typeface="Courier New"/>
              </a:rPr>
              <a:t>(T a, T b, T c</a:t>
            </a:r>
            <a:r>
              <a:rPr lang="en-US" sz="1300" dirty="0" smtClean="0">
                <a:solidFill>
                  <a:srgbClr val="000090"/>
                </a:solidFill>
                <a:latin typeface="Courier New"/>
                <a:cs typeface="Courier New"/>
              </a:rPr>
              <a:t>) {			</a:t>
            </a:r>
            <a:r>
              <a:rPr lang="en-US" sz="1300" b="1" dirty="0" smtClean="0">
                <a:solidFill>
                  <a:srgbClr val="000090"/>
                </a:solidFill>
                <a:latin typeface="Courier New"/>
                <a:cs typeface="Courier New"/>
              </a:rPr>
              <a:t>// </a:t>
            </a:r>
            <a:r>
              <a:rPr lang="en-US" sz="1300" b="1" dirty="0">
                <a:solidFill>
                  <a:srgbClr val="000090"/>
                </a:solidFill>
                <a:latin typeface="Courier New"/>
                <a:cs typeface="Courier New"/>
              </a:rPr>
              <a:t>r</a:t>
            </a:r>
            <a:r>
              <a:rPr lang="en-US" sz="1300" b="1" dirty="0" smtClean="0">
                <a:solidFill>
                  <a:srgbClr val="000090"/>
                </a:solidFill>
                <a:latin typeface="Courier New"/>
                <a:cs typeface="Courier New"/>
              </a:rPr>
              <a:t>equires clause</a:t>
            </a:r>
            <a:endParaRPr lang="en-US" sz="1300" b="1" dirty="0">
              <a:solidFill>
                <a:srgbClr val="000090"/>
              </a:solidFill>
              <a:latin typeface="Courier New"/>
              <a:cs typeface="Courier New"/>
            </a:endParaRPr>
          </a:p>
          <a:p>
            <a:r>
              <a:rPr lang="nl-NL" sz="1300" dirty="0" smtClean="0">
                <a:solidFill>
                  <a:srgbClr val="000090"/>
                </a:solidFill>
                <a:latin typeface="Courier New"/>
                <a:cs typeface="Courier New"/>
              </a:rPr>
              <a:t>		bool </a:t>
            </a:r>
            <a:r>
              <a:rPr lang="nl-NL" sz="1300" dirty="0">
                <a:solidFill>
                  <a:srgbClr val="000090"/>
                </a:solidFill>
                <a:latin typeface="Courier New"/>
                <a:cs typeface="Courier New"/>
              </a:rPr>
              <a:t>{ a == b }</a:t>
            </a:r>
            <a:r>
              <a:rPr lang="nl-NL" sz="1300" dirty="0" smtClean="0">
                <a:solidFill>
                  <a:srgbClr val="000090"/>
                </a:solidFill>
                <a:latin typeface="Courier New"/>
                <a:cs typeface="Courier New"/>
              </a:rPr>
              <a:t>;					</a:t>
            </a:r>
            <a:r>
              <a:rPr lang="nl-NL" sz="1300" b="1" dirty="0" smtClean="0">
                <a:solidFill>
                  <a:srgbClr val="000090"/>
                </a:solidFill>
                <a:latin typeface="Courier New"/>
                <a:cs typeface="Courier New"/>
              </a:rPr>
              <a:t>// expression requirements</a:t>
            </a:r>
            <a:r>
              <a:rPr lang="nl-NL" sz="1300" dirty="0" smtClean="0">
                <a:solidFill>
                  <a:srgbClr val="000090"/>
                </a:solidFill>
                <a:latin typeface="Courier New"/>
                <a:cs typeface="Courier New"/>
              </a:rPr>
              <a:t>	</a:t>
            </a:r>
            <a:endParaRPr lang="nl-NL" sz="1300" dirty="0">
              <a:solidFill>
                <a:srgbClr val="000090"/>
              </a:solidFill>
              <a:latin typeface="Courier New"/>
              <a:cs typeface="Courier New"/>
            </a:endParaRPr>
          </a:p>
          <a:p>
            <a:r>
              <a:rPr lang="nl-NL" sz="1300" dirty="0" smtClean="0">
                <a:solidFill>
                  <a:srgbClr val="000090"/>
                </a:solidFill>
                <a:latin typeface="Courier New"/>
                <a:cs typeface="Courier New"/>
              </a:rPr>
              <a:t>		bool </a:t>
            </a:r>
            <a:r>
              <a:rPr lang="nl-NL" sz="1300" dirty="0">
                <a:solidFill>
                  <a:srgbClr val="000090"/>
                </a:solidFill>
                <a:latin typeface="Courier New"/>
                <a:cs typeface="Courier New"/>
              </a:rPr>
              <a:t>{ a != b };</a:t>
            </a:r>
          </a:p>
          <a:p>
            <a:r>
              <a:rPr lang="en-US" sz="1300" dirty="0" smtClean="0">
                <a:solidFill>
                  <a:srgbClr val="000090"/>
                </a:solidFill>
                <a:latin typeface="Courier New"/>
                <a:cs typeface="Courier New"/>
              </a:rPr>
              <a:t>		axiom </a:t>
            </a:r>
            <a:r>
              <a:rPr lang="en-US" sz="1300" dirty="0">
                <a:solidFill>
                  <a:srgbClr val="000090"/>
                </a:solidFill>
                <a:latin typeface="Courier New"/>
                <a:cs typeface="Courier New"/>
              </a:rPr>
              <a:t>{ a == b &lt;=&gt; eq(a, b); </a:t>
            </a:r>
            <a:r>
              <a:rPr lang="en-US" sz="1300" dirty="0" smtClean="0">
                <a:solidFill>
                  <a:srgbClr val="000090"/>
                </a:solidFill>
                <a:latin typeface="Courier New"/>
                <a:cs typeface="Courier New"/>
              </a:rPr>
              <a:t>}	</a:t>
            </a:r>
            <a:r>
              <a:rPr lang="en-US" sz="1300" b="1" dirty="0" smtClean="0">
                <a:solidFill>
                  <a:srgbClr val="000090"/>
                </a:solidFill>
                <a:latin typeface="Courier New"/>
                <a:cs typeface="Courier New"/>
              </a:rPr>
              <a:t>// axiom clauses</a:t>
            </a:r>
            <a:endParaRPr lang="en-US" sz="1300" b="1" dirty="0">
              <a:solidFill>
                <a:srgbClr val="000090"/>
              </a:solidFill>
              <a:latin typeface="Courier New"/>
              <a:cs typeface="Courier New"/>
            </a:endParaRPr>
          </a:p>
          <a:p>
            <a:r>
              <a:rPr lang="en-US" sz="1300" dirty="0" smtClean="0">
                <a:solidFill>
                  <a:srgbClr val="000090"/>
                </a:solidFill>
                <a:latin typeface="Courier New"/>
                <a:cs typeface="Courier New"/>
              </a:rPr>
              <a:t>		axiom {						</a:t>
            </a:r>
            <a:endParaRPr lang="en-US" sz="1300" dirty="0">
              <a:solidFill>
                <a:srgbClr val="000090"/>
              </a:solidFill>
              <a:latin typeface="Courier New"/>
              <a:cs typeface="Courier New"/>
            </a:endParaRPr>
          </a:p>
          <a:p>
            <a:r>
              <a:rPr lang="en-US" sz="1300" dirty="0" smtClean="0">
                <a:solidFill>
                  <a:srgbClr val="000090"/>
                </a:solidFill>
                <a:latin typeface="Courier New"/>
                <a:cs typeface="Courier New"/>
              </a:rPr>
              <a:t>			a </a:t>
            </a:r>
            <a:r>
              <a:rPr lang="en-US" sz="1300" dirty="0">
                <a:solidFill>
                  <a:srgbClr val="000090"/>
                </a:solidFill>
                <a:latin typeface="Courier New"/>
                <a:cs typeface="Courier New"/>
              </a:rPr>
              <a:t>== a</a:t>
            </a:r>
            <a:r>
              <a:rPr lang="en-US" sz="1300" dirty="0" smtClean="0">
                <a:solidFill>
                  <a:srgbClr val="000090"/>
                </a:solidFill>
                <a:latin typeface="Courier New"/>
                <a:cs typeface="Courier New"/>
              </a:rPr>
              <a:t>;						</a:t>
            </a:r>
            <a:r>
              <a:rPr lang="en-US" sz="1300" b="1" dirty="0" smtClean="0">
                <a:solidFill>
                  <a:srgbClr val="000090"/>
                </a:solidFill>
                <a:latin typeface="Courier New"/>
                <a:cs typeface="Courier New"/>
              </a:rPr>
              <a:t>/</a:t>
            </a:r>
            <a:r>
              <a:rPr lang="en-US" sz="1300" b="1" dirty="0">
                <a:solidFill>
                  <a:srgbClr val="000090"/>
                </a:solidFill>
                <a:latin typeface="Courier New"/>
                <a:cs typeface="Courier New"/>
              </a:rPr>
              <a:t>/ axioms</a:t>
            </a:r>
            <a:endParaRPr lang="en-US" sz="1300" dirty="0">
              <a:solidFill>
                <a:srgbClr val="000090"/>
              </a:solidFill>
              <a:latin typeface="Courier New"/>
              <a:cs typeface="Courier New"/>
            </a:endParaRPr>
          </a:p>
          <a:p>
            <a:r>
              <a:rPr lang="en-US" sz="1300" dirty="0" smtClean="0">
                <a:solidFill>
                  <a:srgbClr val="000090"/>
                </a:solidFill>
                <a:latin typeface="Courier New"/>
                <a:cs typeface="Courier New"/>
              </a:rPr>
              <a:t>			a </a:t>
            </a:r>
            <a:r>
              <a:rPr lang="en-US" sz="1300" dirty="0">
                <a:solidFill>
                  <a:srgbClr val="000090"/>
                </a:solidFill>
                <a:latin typeface="Courier New"/>
                <a:cs typeface="Courier New"/>
              </a:rPr>
              <a:t>== b =&gt; b == a</a:t>
            </a:r>
            <a:r>
              <a:rPr lang="en-US" sz="1300" dirty="0" smtClean="0">
                <a:solidFill>
                  <a:srgbClr val="000090"/>
                </a:solidFill>
                <a:latin typeface="Courier New"/>
                <a:cs typeface="Courier New"/>
              </a:rPr>
              <a:t>;				</a:t>
            </a:r>
            <a:endParaRPr lang="en-US" sz="1300" b="1" dirty="0">
              <a:solidFill>
                <a:srgbClr val="000090"/>
              </a:solidFill>
              <a:latin typeface="Courier New"/>
              <a:cs typeface="Courier New"/>
            </a:endParaRPr>
          </a:p>
          <a:p>
            <a:r>
              <a:rPr lang="en-US" sz="1300" dirty="0" smtClean="0">
                <a:solidFill>
                  <a:srgbClr val="000090"/>
                </a:solidFill>
                <a:latin typeface="Courier New"/>
                <a:cs typeface="Courier New"/>
              </a:rPr>
              <a:t>			a </a:t>
            </a:r>
            <a:r>
              <a:rPr lang="en-US" sz="1300" dirty="0">
                <a:solidFill>
                  <a:srgbClr val="000090"/>
                </a:solidFill>
                <a:latin typeface="Courier New"/>
                <a:cs typeface="Courier New"/>
              </a:rPr>
              <a:t>== b &amp;&amp; b == c =&gt; a == c;</a:t>
            </a:r>
          </a:p>
          <a:p>
            <a:r>
              <a:rPr lang="en-US" sz="1300" dirty="0" smtClean="0">
                <a:solidFill>
                  <a:srgbClr val="000090"/>
                </a:solidFill>
                <a:latin typeface="Courier New"/>
                <a:cs typeface="Courier New"/>
              </a:rPr>
              <a:t>		}</a:t>
            </a:r>
            <a:endParaRPr lang="en-US" sz="1300" dirty="0">
              <a:solidFill>
                <a:srgbClr val="000090"/>
              </a:solidFill>
              <a:latin typeface="Courier New"/>
              <a:cs typeface="Courier New"/>
            </a:endParaRPr>
          </a:p>
          <a:p>
            <a:r>
              <a:rPr lang="en-US" sz="1300" dirty="0" smtClean="0">
                <a:solidFill>
                  <a:srgbClr val="000090"/>
                </a:solidFill>
                <a:latin typeface="Courier New"/>
                <a:cs typeface="Courier New"/>
              </a:rPr>
              <a:t>		axiom </a:t>
            </a:r>
            <a:r>
              <a:rPr lang="en-US" sz="1300" dirty="0">
                <a:solidFill>
                  <a:srgbClr val="000090"/>
                </a:solidFill>
                <a:latin typeface="Courier New"/>
                <a:cs typeface="Courier New"/>
              </a:rPr>
              <a:t>{ a != b &lt;=&gt; !(a == b); </a:t>
            </a:r>
            <a:r>
              <a:rPr lang="en-US" sz="1300" dirty="0" smtClean="0">
                <a:solidFill>
                  <a:srgbClr val="000090"/>
                </a:solidFill>
                <a:latin typeface="Courier New"/>
                <a:cs typeface="Courier New"/>
              </a:rPr>
              <a:t>}</a:t>
            </a:r>
          </a:p>
          <a:p>
            <a:r>
              <a:rPr lang="en-US" sz="1300" dirty="0">
                <a:solidFill>
                  <a:srgbClr val="000090"/>
                </a:solidFill>
                <a:latin typeface="Courier New"/>
                <a:cs typeface="Courier New"/>
              </a:rPr>
              <a:t>	</a:t>
            </a:r>
            <a:r>
              <a:rPr lang="en-US" sz="1300" dirty="0" smtClean="0">
                <a:solidFill>
                  <a:srgbClr val="000090"/>
                </a:solidFill>
                <a:latin typeface="Courier New"/>
                <a:cs typeface="Courier New"/>
              </a:rPr>
              <a:t>};</a:t>
            </a:r>
            <a:endParaRPr lang="en-US" sz="1300" dirty="0">
              <a:solidFill>
                <a:srgbClr val="000090"/>
              </a:solidFill>
              <a:latin typeface="Courier New"/>
              <a:cs typeface="Courier New"/>
            </a:endParaRPr>
          </a:p>
          <a:p>
            <a:r>
              <a:rPr lang="en-US" sz="1300" dirty="0">
                <a:solidFill>
                  <a:srgbClr val="000090"/>
                </a:solidFill>
                <a:latin typeface="Courier New"/>
                <a:cs typeface="Courier New"/>
              </a:rPr>
              <a:t>concept WeakInputIterator&lt;WeaklyIncrementable I&gt; =</a:t>
            </a:r>
          </a:p>
          <a:p>
            <a:r>
              <a:rPr lang="en-US" sz="1300" dirty="0" smtClean="0">
                <a:solidFill>
                  <a:srgbClr val="000090"/>
                </a:solidFill>
                <a:latin typeface="Courier New"/>
                <a:cs typeface="Courier New"/>
              </a:rPr>
              <a:t>	Readable</a:t>
            </a:r>
            <a:r>
              <a:rPr lang="en-US" sz="1300" dirty="0">
                <a:solidFill>
                  <a:srgbClr val="000090"/>
                </a:solidFill>
                <a:latin typeface="Courier New"/>
                <a:cs typeface="Courier New"/>
              </a:rPr>
              <a:t>&lt;I&gt; &amp;</a:t>
            </a:r>
            <a:r>
              <a:rPr lang="en-US" sz="1300" dirty="0" smtClean="0">
                <a:solidFill>
                  <a:srgbClr val="000090"/>
                </a:solidFill>
                <a:latin typeface="Courier New"/>
                <a:cs typeface="Courier New"/>
              </a:rPr>
              <a:t>&amp;					</a:t>
            </a:r>
            <a:r>
              <a:rPr lang="en-US" sz="1300" b="1" dirty="0" smtClean="0">
                <a:solidFill>
                  <a:srgbClr val="000090"/>
                </a:solidFill>
                <a:latin typeface="Courier New"/>
                <a:cs typeface="Courier New"/>
              </a:rPr>
              <a:t>// refinement</a:t>
            </a:r>
            <a:endParaRPr lang="en-US" sz="1300" b="1" dirty="0">
              <a:solidFill>
                <a:srgbClr val="000090"/>
              </a:solidFill>
              <a:latin typeface="Courier New"/>
              <a:cs typeface="Courier New"/>
            </a:endParaRPr>
          </a:p>
          <a:p>
            <a:r>
              <a:rPr lang="en-US" sz="1300" dirty="0" smtClean="0">
                <a:solidFill>
                  <a:srgbClr val="000090"/>
                </a:solidFill>
                <a:latin typeface="Courier New"/>
                <a:cs typeface="Courier New"/>
              </a:rPr>
              <a:t>	requires </a:t>
            </a:r>
            <a:r>
              <a:rPr lang="en-US" sz="1300" dirty="0">
                <a:solidFill>
                  <a:srgbClr val="000090"/>
                </a:solidFill>
                <a:latin typeface="Courier New"/>
                <a:cs typeface="Courier New"/>
              </a:rPr>
              <a:t>(I i) {</a:t>
            </a:r>
          </a:p>
          <a:p>
            <a:r>
              <a:rPr lang="en-US" sz="1300" dirty="0" smtClean="0">
                <a:solidFill>
                  <a:srgbClr val="000090"/>
                </a:solidFill>
                <a:latin typeface="Courier New"/>
                <a:cs typeface="Courier New"/>
              </a:rPr>
              <a:t>		IteratorCategory</a:t>
            </a:r>
            <a:r>
              <a:rPr lang="en-US" sz="1300" dirty="0">
                <a:solidFill>
                  <a:srgbClr val="000090"/>
                </a:solidFill>
                <a:latin typeface="Courier New"/>
                <a:cs typeface="Courier New"/>
              </a:rPr>
              <a:t>&lt;I&gt;</a:t>
            </a:r>
            <a:r>
              <a:rPr lang="en-US" sz="1300" dirty="0" smtClean="0">
                <a:solidFill>
                  <a:srgbClr val="000090"/>
                </a:solidFill>
                <a:latin typeface="Courier New"/>
                <a:cs typeface="Courier New"/>
              </a:rPr>
              <a:t>;			</a:t>
            </a:r>
            <a:r>
              <a:rPr lang="en-US" sz="1300" b="1" dirty="0" smtClean="0">
                <a:solidFill>
                  <a:srgbClr val="000090"/>
                </a:solidFill>
                <a:latin typeface="Courier New"/>
                <a:cs typeface="Courier New"/>
              </a:rPr>
              <a:t>// type requirements</a:t>
            </a:r>
            <a:endParaRPr lang="en-US" sz="1300" b="1" dirty="0">
              <a:solidFill>
                <a:srgbClr val="000090"/>
              </a:solidFill>
              <a:latin typeface="Courier New"/>
              <a:cs typeface="Courier New"/>
            </a:endParaRPr>
          </a:p>
          <a:p>
            <a:r>
              <a:rPr lang="en-US" sz="1300" dirty="0" smtClean="0">
                <a:solidFill>
                  <a:srgbClr val="000090"/>
                </a:solidFill>
                <a:latin typeface="Courier New"/>
                <a:cs typeface="Courier New"/>
              </a:rPr>
              <a:t>		Derived</a:t>
            </a:r>
            <a:r>
              <a:rPr lang="en-US" sz="1300" dirty="0">
                <a:solidFill>
                  <a:srgbClr val="000090"/>
                </a:solidFill>
                <a:latin typeface="Courier New"/>
                <a:cs typeface="Courier New"/>
              </a:rPr>
              <a:t>&lt;IteratorCategory&lt;I&gt;, weak_input_iterator_tag&gt;;</a:t>
            </a:r>
          </a:p>
          <a:p>
            <a:r>
              <a:rPr lang="en-US" sz="1300" dirty="0" smtClean="0">
                <a:solidFill>
                  <a:srgbClr val="000090"/>
                </a:solidFill>
                <a:latin typeface="Courier New"/>
                <a:cs typeface="Courier New"/>
              </a:rPr>
              <a:t>		Readable</a:t>
            </a:r>
            <a:r>
              <a:rPr lang="en-US" sz="1300" dirty="0">
                <a:solidFill>
                  <a:srgbClr val="000090"/>
                </a:solidFill>
                <a:latin typeface="Courier New"/>
                <a:cs typeface="Courier New"/>
              </a:rPr>
              <a:t>&lt;decltype(i++)&gt;;</a:t>
            </a:r>
          </a:p>
          <a:p>
            <a:r>
              <a:rPr lang="en-US" sz="1300" dirty="0" smtClean="0">
                <a:solidFill>
                  <a:srgbClr val="000090"/>
                </a:solidFill>
                <a:latin typeface="Courier New"/>
                <a:cs typeface="Courier New"/>
              </a:rPr>
              <a:t>	};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7675"/>
            <a:ext cx="8229600" cy="1143000"/>
          </a:xfrm>
        </p:spPr>
        <p:txBody>
          <a:bodyPr/>
          <a:lstStyle/>
          <a:p>
            <a:r>
              <a:rPr lang="en-US" sz="4000" dirty="0" smtClean="0"/>
              <a:t>Palo Alto </a:t>
            </a:r>
            <a:r>
              <a:rPr lang="en-US" sz="4000" dirty="0"/>
              <a:t>Design</a:t>
            </a:r>
            <a:r>
              <a:rPr lang="en-US" sz="4000" dirty="0" smtClean="0"/>
              <a:t>: Example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7004"/>
            <a:ext cx="8229600" cy="4525963"/>
          </a:xfrm>
        </p:spPr>
        <p:txBody>
          <a:bodyPr anchor="b"/>
          <a:lstStyle/>
          <a:p>
            <a:pPr marL="0" indent="0">
              <a:buNone/>
            </a:pPr>
            <a:endParaRPr lang="en-US" sz="2000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sz="1300" dirty="0" smtClean="0">
                <a:solidFill>
                  <a:schemeClr val="bg1">
                    <a:lumMod val="50000"/>
                  </a:schemeClr>
                </a:solidFill>
              </a:rPr>
              <a:t>References:</a:t>
            </a:r>
          </a:p>
          <a:p>
            <a:pPr lvl="1"/>
            <a:r>
              <a:rPr lang="en-US" sz="1300" dirty="0"/>
              <a:t>C++ Standards Committee. </a:t>
            </a:r>
            <a:r>
              <a:rPr lang="en-US" sz="1300" i="1" dirty="0"/>
              <a:t>A Concept Design for the STL. Technical Report  </a:t>
            </a:r>
            <a:r>
              <a:rPr lang="en-US" sz="1300" i="1" dirty="0" smtClean="0"/>
              <a:t>N3351=12-0041</a:t>
            </a:r>
            <a:r>
              <a:rPr lang="en-US" sz="1300" dirty="0" smtClean="0"/>
              <a:t>, </a:t>
            </a:r>
            <a:r>
              <a:rPr lang="en-US" sz="1300" dirty="0"/>
              <a:t>ISO/IEC JTC1/SC22/WG21—The C++ Standards Committee, Jan 2012. </a:t>
            </a:r>
            <a:endParaRPr lang="en-US" sz="1300" dirty="0" smtClean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6237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4294967295"/>
          </p:nvPr>
        </p:nvSpPr>
        <p:spPr>
          <a:xfrm>
            <a:off x="457200" y="1114778"/>
            <a:ext cx="8229600" cy="5011386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sz="1600" dirty="0" smtClean="0"/>
              <a:t>Interface d</a:t>
            </a:r>
            <a:r>
              <a:rPr lang="en-US" sz="1600" kern="1200" dirty="0" smtClean="0">
                <a:solidFill>
                  <a:schemeClr val="tx1"/>
                </a:solidFill>
                <a:effectLst/>
              </a:rPr>
              <a:t>efined in: Basic/ConceptsDesign.{h,cpp}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293" y="274638"/>
            <a:ext cx="8683262" cy="840140"/>
          </a:xfrm>
        </p:spPr>
        <p:txBody>
          <a:bodyPr/>
          <a:lstStyle/>
          <a:p>
            <a:r>
              <a:rPr lang="en-US" sz="4000" dirty="0" smtClean="0"/>
              <a:t>The Infrastructure layer</a:t>
            </a:r>
            <a:endParaRPr lang="en-US" sz="40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08181811"/>
              </p:ext>
            </p:extLst>
          </p:nvPr>
        </p:nvGraphicFramePr>
        <p:xfrm>
          <a:off x="485422" y="1622778"/>
          <a:ext cx="8229600" cy="40781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661477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4294967295"/>
          </p:nvPr>
        </p:nvSpPr>
        <p:spPr>
          <a:xfrm>
            <a:off x="457200" y="1114778"/>
            <a:ext cx="8229600" cy="5011386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sz="1600" dirty="0" smtClean="0"/>
              <a:t>Interface d</a:t>
            </a:r>
            <a:r>
              <a:rPr lang="en-US" sz="1600" kern="1200" dirty="0" smtClean="0">
                <a:solidFill>
                  <a:schemeClr val="tx1"/>
                </a:solidFill>
                <a:effectLst/>
              </a:rPr>
              <a:t>efined in: Basic/PreFrankfurtConceptsDesign.{h,cpp}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293" y="274638"/>
            <a:ext cx="8683262" cy="840140"/>
          </a:xfrm>
        </p:spPr>
        <p:txBody>
          <a:bodyPr/>
          <a:lstStyle/>
          <a:p>
            <a:r>
              <a:rPr lang="en-US" sz="4000" dirty="0" smtClean="0"/>
              <a:t>The pre-Frankfurt Instantiation layer</a:t>
            </a:r>
            <a:endParaRPr lang="en-US" sz="40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30484730"/>
              </p:ext>
            </p:extLst>
          </p:nvPr>
        </p:nvGraphicFramePr>
        <p:xfrm>
          <a:off x="0" y="1580445"/>
          <a:ext cx="9045221" cy="40781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841958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4294967295"/>
          </p:nvPr>
        </p:nvSpPr>
        <p:spPr>
          <a:xfrm>
            <a:off x="457200" y="1114778"/>
            <a:ext cx="8229600" cy="5011386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sz="2000" dirty="0" smtClean="0"/>
              <a:t>Interface d</a:t>
            </a:r>
            <a:r>
              <a:rPr lang="en-US" sz="2000" kern="1200" dirty="0" smtClean="0">
                <a:solidFill>
                  <a:schemeClr val="tx1"/>
                </a:solidFill>
                <a:effectLst/>
              </a:rPr>
              <a:t>efined in: Basic/PaloAltoConceptsDesign.{h,cpp}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293" y="274638"/>
            <a:ext cx="8683262" cy="840140"/>
          </a:xfrm>
        </p:spPr>
        <p:txBody>
          <a:bodyPr/>
          <a:lstStyle/>
          <a:p>
            <a:r>
              <a:rPr lang="en-US" sz="4000" dirty="0" smtClean="0"/>
              <a:t>The Palo Alto Instantiation layer</a:t>
            </a:r>
            <a:endParaRPr lang="en-US" sz="40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67511663"/>
              </p:ext>
            </p:extLst>
          </p:nvPr>
        </p:nvGraphicFramePr>
        <p:xfrm>
          <a:off x="0" y="1580446"/>
          <a:ext cx="9045221" cy="39228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497646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4294967295"/>
          </p:nvPr>
        </p:nvSpPr>
        <p:spPr>
          <a:xfrm>
            <a:off x="457200" y="1114778"/>
            <a:ext cx="8229600" cy="5011386"/>
          </a:xfrm>
          <a:prstGeom prst="rect">
            <a:avLst/>
          </a:prstGeom>
        </p:spPr>
        <p:txBody>
          <a:bodyPr/>
          <a:lstStyle/>
          <a:p>
            <a:r>
              <a:rPr lang="en-US" sz="2000" dirty="0" smtClean="0"/>
              <a:t>Start with the interface file:</a:t>
            </a:r>
          </a:p>
          <a:p>
            <a:pPr lvl="1"/>
            <a:r>
              <a:rPr lang="en-US" sz="1600" dirty="0" smtClean="0"/>
              <a:t>Basic/ConceptsDesign.h</a:t>
            </a:r>
          </a:p>
          <a:p>
            <a:r>
              <a:rPr lang="en-US" sz="2000" dirty="0" smtClean="0"/>
              <a:t>Define subclasses of </a:t>
            </a:r>
            <a:r>
              <a:rPr lang="en-US" sz="2000" b="1" dirty="0" smtClean="0"/>
              <a:t>ConceptsDesignParserImpl</a:t>
            </a:r>
            <a:r>
              <a:rPr lang="en-US" sz="2000" dirty="0"/>
              <a:t> </a:t>
            </a:r>
            <a:r>
              <a:rPr lang="en-US" sz="2000" dirty="0" smtClean="0"/>
              <a:t>and </a:t>
            </a:r>
            <a:r>
              <a:rPr lang="en-US" sz="2000" b="1" dirty="0" smtClean="0"/>
              <a:t>ConceptsDesignSemaImpl</a:t>
            </a:r>
            <a:r>
              <a:rPr lang="en-US" sz="2000" dirty="0" smtClean="0"/>
              <a:t>.</a:t>
            </a:r>
          </a:p>
          <a:p>
            <a:r>
              <a:rPr lang="en-US" sz="2000" dirty="0" smtClean="0"/>
              <a:t>Define all necessary data structures.</a:t>
            </a:r>
          </a:p>
          <a:p>
            <a:r>
              <a:rPr lang="en-US" sz="2000" dirty="0" smtClean="0"/>
              <a:t>Inform ConceptClang about the new additions</a:t>
            </a:r>
          </a:p>
          <a:p>
            <a:pPr lvl="1"/>
            <a:r>
              <a:rPr lang="en-US" sz="1600" dirty="0" smtClean="0"/>
              <a:t>In Basic/ConceptsDesign.cpp, update </a:t>
            </a:r>
          </a:p>
          <a:p>
            <a:pPr lvl="2"/>
            <a:r>
              <a:rPr lang="en-US" sz="1400" dirty="0" smtClean="0"/>
              <a:t>Sema::CreateUniqueConceptDesignObject()</a:t>
            </a:r>
          </a:p>
          <a:p>
            <a:pPr lvl="2"/>
            <a:r>
              <a:rPr lang="en-US" sz="1400" dirty="0" smtClean="0"/>
              <a:t>Parser:</a:t>
            </a:r>
            <a:r>
              <a:rPr lang="en-US" sz="1400" dirty="0"/>
              <a:t>:</a:t>
            </a:r>
            <a:r>
              <a:rPr lang="en-US" sz="1400" dirty="0" smtClean="0"/>
              <a:t>CreateUniqueConceptDesignObject()</a:t>
            </a:r>
            <a:endParaRPr lang="en-US" sz="1400" dirty="0"/>
          </a:p>
          <a:p>
            <a:pPr lvl="1"/>
            <a:r>
              <a:rPr lang="en-US" sz="1600" dirty="0" smtClean="0"/>
              <a:t>Update Basic</a:t>
            </a:r>
            <a:r>
              <a:rPr lang="en-US" sz="1600" dirty="0"/>
              <a:t>/</a:t>
            </a:r>
            <a:r>
              <a:rPr lang="en-US" sz="1600" dirty="0" smtClean="0"/>
              <a:t>PaloAltoConceptsDesignInstances.h</a:t>
            </a:r>
          </a:p>
          <a:p>
            <a:pPr lvl="1"/>
            <a:r>
              <a:rPr lang="en-US" sz="1600" dirty="0" smtClean="0"/>
              <a:t>Update AST/</a:t>
            </a:r>
            <a:r>
              <a:rPr lang="en-US" sz="1600" dirty="0"/>
              <a:t>TraverseConceptsDesignNodes.h </a:t>
            </a:r>
            <a:endParaRPr lang="en-US" sz="1600" dirty="0" smtClean="0"/>
          </a:p>
          <a:p>
            <a:pPr lvl="2"/>
            <a:r>
              <a:rPr lang="en-US" sz="1400" dirty="0" smtClean="0"/>
              <a:t>If any new node were added to the AST.</a:t>
            </a:r>
          </a:p>
          <a:p>
            <a:r>
              <a:rPr lang="en-US" sz="2000" dirty="0" smtClean="0"/>
              <a:t>Compile and …. Happy Hacking!</a:t>
            </a:r>
          </a:p>
          <a:p>
            <a:pPr lvl="2"/>
            <a:endParaRPr lang="en-US" sz="16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293" y="274638"/>
            <a:ext cx="8683262" cy="840140"/>
          </a:xfrm>
        </p:spPr>
        <p:txBody>
          <a:bodyPr/>
          <a:lstStyle/>
          <a:p>
            <a:r>
              <a:rPr lang="en-US" sz="4000" dirty="0" smtClean="0"/>
              <a:t>Instantiating A Concepts Design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088762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3526"/>
            <a:ext cx="9045222" cy="840140"/>
          </a:xfrm>
        </p:spPr>
        <p:txBody>
          <a:bodyPr/>
          <a:lstStyle/>
          <a:p>
            <a:r>
              <a:rPr lang="en-US" sz="4000" dirty="0" smtClean="0"/>
              <a:t>Pre-Frankfurt Instantiation: Summary</a:t>
            </a:r>
            <a:endParaRPr lang="en-US" sz="40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68111" y="973666"/>
            <a:ext cx="8677443" cy="5616223"/>
          </a:xfrm>
          <a:solidFill>
            <a:srgbClr val="FFFFFF"/>
          </a:solidFill>
        </p:spPr>
        <p:txBody>
          <a:bodyPr/>
          <a:lstStyle/>
          <a:p>
            <a:r>
              <a:rPr lang="en-US" sz="2400" dirty="0" smtClean="0"/>
              <a:t>Pseudo-signatures:</a:t>
            </a:r>
          </a:p>
          <a:p>
            <a:pPr lvl="1">
              <a:buFont typeface="Lucida Grande"/>
              <a:buChar char="+"/>
            </a:pPr>
            <a:r>
              <a:rPr lang="en-US" sz="2000" dirty="0" smtClean="0"/>
              <a:t>Probably complicate the satisfaction of concept requirements, </a:t>
            </a:r>
            <a:r>
              <a:rPr lang="en-US" sz="2000" dirty="0" err="1" smtClean="0"/>
              <a:t>esp</a:t>
            </a:r>
            <a:r>
              <a:rPr lang="en-US" sz="2000" dirty="0" smtClean="0"/>
              <a:t> since </a:t>
            </a:r>
          </a:p>
          <a:p>
            <a:pPr lvl="1">
              <a:buFont typeface="Lucida Grande"/>
              <a:buChar char="+"/>
            </a:pPr>
            <a:r>
              <a:rPr lang="en-US" sz="2000" dirty="0" smtClean="0"/>
              <a:t>The satisfaction of associated functions must collect candidates via</a:t>
            </a:r>
          </a:p>
          <a:p>
            <a:pPr lvl="2"/>
            <a:r>
              <a:rPr lang="en-US" sz="1600" dirty="0" smtClean="0"/>
              <a:t>Generating dummy expressions,  name lookup, then overload resolution, or</a:t>
            </a:r>
          </a:p>
          <a:p>
            <a:pPr lvl="2"/>
            <a:r>
              <a:rPr lang="en-US" sz="1600" dirty="0" smtClean="0"/>
              <a:t>Name lookup, then filtering-out less cv-qualified.</a:t>
            </a:r>
            <a:endParaRPr lang="en-US" sz="500" dirty="0" smtClean="0"/>
          </a:p>
          <a:p>
            <a:r>
              <a:rPr lang="en-US" sz="2400" dirty="0" smtClean="0">
                <a:solidFill>
                  <a:srgbClr val="000000"/>
                </a:solidFill>
              </a:rPr>
              <a:t>	Explicit </a:t>
            </a:r>
            <a:r>
              <a:rPr lang="en-US" sz="2400" u="sng" dirty="0" smtClean="0">
                <a:solidFill>
                  <a:srgbClr val="000000"/>
                </a:solidFill>
              </a:rPr>
              <a:t>and</a:t>
            </a:r>
            <a:r>
              <a:rPr lang="en-US" sz="2400" dirty="0" smtClean="0">
                <a:solidFill>
                  <a:srgbClr val="000000"/>
                </a:solidFill>
              </a:rPr>
              <a:t> implicit modeling mechanisms:</a:t>
            </a:r>
          </a:p>
          <a:p>
            <a:pPr lvl="1"/>
            <a:r>
              <a:rPr lang="en-US" sz="2000" dirty="0" smtClean="0">
                <a:solidFill>
                  <a:srgbClr val="000000"/>
                </a:solidFill>
              </a:rPr>
              <a:t>A complete reuse of </a:t>
            </a:r>
            <a:r>
              <a:rPr lang="en-US" sz="2000" dirty="0" err="1" smtClean="0">
                <a:solidFill>
                  <a:srgbClr val="000000"/>
                </a:solidFill>
              </a:rPr>
              <a:t>ConceptClang</a:t>
            </a:r>
            <a:r>
              <a:rPr lang="en-US" sz="2000" dirty="0" smtClean="0">
                <a:solidFill>
                  <a:srgbClr val="000000"/>
                </a:solidFill>
              </a:rPr>
              <a:t> infrastructure, mostly.</a:t>
            </a:r>
          </a:p>
          <a:p>
            <a:r>
              <a:rPr lang="en-US" sz="2400" dirty="0" smtClean="0">
                <a:solidFill>
                  <a:srgbClr val="000000"/>
                </a:solidFill>
              </a:rPr>
              <a:t>No concept </a:t>
            </a:r>
            <a:r>
              <a:rPr lang="en-US" sz="2400" dirty="0">
                <a:solidFill>
                  <a:srgbClr val="000000"/>
                </a:solidFill>
              </a:rPr>
              <a:t>overloading:</a:t>
            </a:r>
          </a:p>
          <a:p>
            <a:pPr lvl="1"/>
            <a:r>
              <a:rPr lang="en-US" sz="2000" dirty="0" smtClean="0">
                <a:solidFill>
                  <a:srgbClr val="000000"/>
                </a:solidFill>
              </a:rPr>
              <a:t>Reduces </a:t>
            </a:r>
            <a:r>
              <a:rPr lang="en-US" sz="2000" dirty="0">
                <a:solidFill>
                  <a:srgbClr val="000000"/>
                </a:solidFill>
              </a:rPr>
              <a:t>the preliminary checking for each concept </a:t>
            </a:r>
            <a:r>
              <a:rPr lang="en-US" sz="2000" dirty="0" smtClean="0">
                <a:solidFill>
                  <a:srgbClr val="000000"/>
                </a:solidFill>
              </a:rPr>
              <a:t>definition.</a:t>
            </a:r>
            <a:endParaRPr lang="en-US" sz="2400" dirty="0" smtClean="0">
              <a:solidFill>
                <a:srgbClr val="000000"/>
              </a:solidFill>
            </a:endParaRPr>
          </a:p>
          <a:p>
            <a:r>
              <a:rPr lang="en-US" sz="2400" dirty="0" smtClean="0">
                <a:solidFill>
                  <a:srgbClr val="000000"/>
                </a:solidFill>
              </a:rPr>
              <a:t>Some subtle </a:t>
            </a:r>
            <a:r>
              <a:rPr lang="en-US" sz="2400" dirty="0">
                <a:solidFill>
                  <a:srgbClr val="000000"/>
                </a:solidFill>
              </a:rPr>
              <a:t>e</a:t>
            </a:r>
            <a:r>
              <a:rPr lang="en-US" sz="2400" dirty="0" smtClean="0">
                <a:solidFill>
                  <a:srgbClr val="000000"/>
                </a:solidFill>
              </a:rPr>
              <a:t>xtensions:</a:t>
            </a:r>
          </a:p>
          <a:p>
            <a:pPr lvl="1">
              <a:buFont typeface="Lucida Grande"/>
              <a:buChar char="+"/>
            </a:pPr>
            <a:r>
              <a:rPr lang="en-US" sz="2000" dirty="0" smtClean="0"/>
              <a:t>Allow the shadowing of associated </a:t>
            </a:r>
            <a:r>
              <a:rPr lang="en-US" sz="2000" dirty="0"/>
              <a:t>type </a:t>
            </a:r>
            <a:r>
              <a:rPr lang="en-US" sz="2000" dirty="0" smtClean="0"/>
              <a:t>declarations:</a:t>
            </a:r>
          </a:p>
          <a:p>
            <a:pPr lvl="2"/>
            <a:r>
              <a:rPr lang="en-US" sz="1600" dirty="0" smtClean="0"/>
              <a:t>Only over </a:t>
            </a:r>
            <a:r>
              <a:rPr lang="en-US" sz="1600" dirty="0"/>
              <a:t>associated type declarations of refinements</a:t>
            </a:r>
          </a:p>
          <a:p>
            <a:pPr lvl="2"/>
            <a:r>
              <a:rPr lang="en-US" sz="1600" dirty="0"/>
              <a:t>To override default implementations</a:t>
            </a:r>
            <a:r>
              <a:rPr lang="en-US" sz="1600" dirty="0" smtClean="0"/>
              <a:t>.</a:t>
            </a:r>
            <a:endParaRPr lang="en-US" sz="1600" dirty="0"/>
          </a:p>
          <a:p>
            <a:pPr lvl="1">
              <a:buFont typeface="Lucida Grande"/>
              <a:buChar char="+"/>
            </a:pPr>
            <a:r>
              <a:rPr lang="en-US" sz="2000" dirty="0" smtClean="0"/>
              <a:t>Allow the redefinition </a:t>
            </a:r>
            <a:r>
              <a:rPr lang="en-US" sz="2000" dirty="0"/>
              <a:t>of pre-defined functions, including </a:t>
            </a:r>
            <a:r>
              <a:rPr lang="en-US" sz="2000" dirty="0" err="1"/>
              <a:t>builtins</a:t>
            </a:r>
            <a:r>
              <a:rPr lang="en-US" sz="2000" dirty="0"/>
              <a:t>: </a:t>
            </a:r>
            <a:endParaRPr lang="en-US" sz="2000" dirty="0" smtClean="0"/>
          </a:p>
          <a:p>
            <a:pPr lvl="2"/>
            <a:r>
              <a:rPr lang="en-US" sz="1600" dirty="0" smtClean="0"/>
              <a:t>Once, </a:t>
            </a:r>
            <a:r>
              <a:rPr lang="en-US" sz="1600" dirty="0"/>
              <a:t>in the scope of concept definitions or models</a:t>
            </a:r>
            <a:r>
              <a:rPr lang="en-US" sz="1600" dirty="0" smtClean="0"/>
              <a:t>.</a:t>
            </a:r>
            <a:endParaRPr lang="en-US" sz="1600" dirty="0" smtClean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sz="1000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sz="1000" dirty="0" smtClean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sz="1000" dirty="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6198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3526"/>
            <a:ext cx="9045222" cy="840140"/>
          </a:xfrm>
        </p:spPr>
        <p:txBody>
          <a:bodyPr/>
          <a:lstStyle/>
          <a:p>
            <a:r>
              <a:rPr lang="en-US" sz="4000" dirty="0" smtClean="0"/>
              <a:t>Palo Alto Instantiation: Summary</a:t>
            </a:r>
            <a:endParaRPr lang="en-US" sz="40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68111" y="790221"/>
            <a:ext cx="8677443" cy="5870223"/>
          </a:xfrm>
          <a:solidFill>
            <a:srgbClr val="FFFFFF"/>
          </a:solidFill>
        </p:spPr>
        <p:txBody>
          <a:bodyPr/>
          <a:lstStyle/>
          <a:p>
            <a:r>
              <a:rPr lang="en-US" sz="2400" dirty="0"/>
              <a:t>U</a:t>
            </a:r>
            <a:r>
              <a:rPr lang="en-US" sz="2400" dirty="0" smtClean="0"/>
              <a:t>se-patterns:</a:t>
            </a:r>
          </a:p>
          <a:p>
            <a:pPr lvl="1">
              <a:buFont typeface="Lucida Grande"/>
              <a:buChar char="+"/>
            </a:pPr>
            <a:r>
              <a:rPr lang="en-US" sz="2000" dirty="0" smtClean="0"/>
              <a:t>Extend expression parsing mechanism.</a:t>
            </a:r>
          </a:p>
          <a:p>
            <a:pPr lvl="2"/>
            <a:r>
              <a:rPr lang="en-US" sz="1600" dirty="0" smtClean="0"/>
              <a:t>New expression nodes, parsing contexts, and markers for validation.</a:t>
            </a:r>
          </a:p>
          <a:p>
            <a:pPr lvl="1">
              <a:buFont typeface="Lucida Grande"/>
              <a:buChar char="+"/>
            </a:pPr>
            <a:r>
              <a:rPr lang="en-US" sz="2000" dirty="0" smtClean="0"/>
              <a:t>Extend name lookup mechanism.</a:t>
            </a:r>
          </a:p>
          <a:p>
            <a:pPr lvl="2"/>
            <a:r>
              <a:rPr lang="en-US" sz="1600" dirty="0" smtClean="0"/>
              <a:t>Generate dummy associated declarations for concept definitions.</a:t>
            </a:r>
            <a:endParaRPr lang="en-US" sz="2000" dirty="0" smtClean="0"/>
          </a:p>
          <a:p>
            <a:pPr lvl="1"/>
            <a:r>
              <a:rPr lang="en-US" sz="2000" dirty="0" smtClean="0"/>
              <a:t>Probably simplify the satisfaction of concept requirements, but </a:t>
            </a:r>
          </a:p>
          <a:p>
            <a:pPr lvl="1">
              <a:buFont typeface="Lucida Grande"/>
              <a:buChar char="+"/>
            </a:pPr>
            <a:r>
              <a:rPr lang="en-US" sz="2000" dirty="0" smtClean="0"/>
              <a:t>Extend template instantiation mechanism.</a:t>
            </a:r>
          </a:p>
          <a:p>
            <a:pPr lvl="2"/>
            <a:r>
              <a:rPr lang="en-US" sz="1600" dirty="0" smtClean="0"/>
              <a:t>Replace  dummy associated declarations with function candidates</a:t>
            </a:r>
          </a:p>
          <a:p>
            <a:pPr lvl="1">
              <a:buFont typeface="Lucida Grande"/>
              <a:buChar char="+"/>
            </a:pPr>
            <a:r>
              <a:rPr lang="en-US" sz="2000" dirty="0" smtClean="0"/>
              <a:t>Require an additional procedure: Expression validation.</a:t>
            </a:r>
          </a:p>
          <a:p>
            <a:pPr lvl="1"/>
            <a:r>
              <a:rPr lang="en-US" sz="2000" dirty="0" smtClean="0"/>
              <a:t>Eliminate references to associated types.</a:t>
            </a:r>
            <a:endParaRPr lang="en-US" sz="500" dirty="0" smtClean="0"/>
          </a:p>
          <a:p>
            <a:r>
              <a:rPr lang="en-US" sz="2400" dirty="0" smtClean="0">
                <a:solidFill>
                  <a:srgbClr val="000000"/>
                </a:solidFill>
              </a:rPr>
              <a:t>	Implicit modeling mechanism only:</a:t>
            </a:r>
          </a:p>
          <a:p>
            <a:pPr lvl="1"/>
            <a:r>
              <a:rPr lang="en-US" sz="2000" dirty="0" smtClean="0">
                <a:solidFill>
                  <a:srgbClr val="000000"/>
                </a:solidFill>
              </a:rPr>
              <a:t>Eliminates the parsing of models</a:t>
            </a:r>
          </a:p>
          <a:p>
            <a:pPr lvl="2"/>
            <a:r>
              <a:rPr lang="en-US" sz="1600" dirty="0" smtClean="0">
                <a:solidFill>
                  <a:srgbClr val="000000"/>
                </a:solidFill>
              </a:rPr>
              <a:t>And checking of model templates</a:t>
            </a:r>
          </a:p>
          <a:p>
            <a:pPr lvl="1"/>
            <a:r>
              <a:rPr lang="en-US" sz="2000" dirty="0" smtClean="0">
                <a:solidFill>
                  <a:srgbClr val="000000"/>
                </a:solidFill>
              </a:rPr>
              <a:t>Eliminates two areas of reuse of constraints satisfaction</a:t>
            </a:r>
            <a:endParaRPr lang="en-US" sz="500" dirty="0" smtClean="0">
              <a:solidFill>
                <a:srgbClr val="000000"/>
              </a:solidFill>
            </a:endParaRPr>
          </a:p>
          <a:p>
            <a:r>
              <a:rPr lang="en-US" sz="2400" dirty="0" smtClean="0">
                <a:solidFill>
                  <a:srgbClr val="000000"/>
                </a:solidFill>
              </a:rPr>
              <a:t>Concept overloading:</a:t>
            </a:r>
          </a:p>
          <a:p>
            <a:pPr lvl="1">
              <a:buFont typeface="Lucida Grande"/>
              <a:buChar char="+"/>
            </a:pPr>
            <a:r>
              <a:rPr lang="en-US" sz="2000" dirty="0" smtClean="0">
                <a:solidFill>
                  <a:srgbClr val="000000"/>
                </a:solidFill>
              </a:rPr>
              <a:t>Increases the preliminary checking for each concept definition</a:t>
            </a:r>
          </a:p>
          <a:p>
            <a:pPr marL="0" indent="0">
              <a:buNone/>
            </a:pPr>
            <a:endParaRPr lang="en-US" sz="1000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sz="1000" dirty="0" smtClean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sz="1000" dirty="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951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47702</TotalTime>
  <Words>25905</Words>
  <Application>Microsoft Macintosh PowerPoint</Application>
  <PresentationFormat>On-screen Show (4:3)</PresentationFormat>
  <Paragraphs>5000</Paragraphs>
  <Slides>169</Slides>
  <Notes>166</Notes>
  <HiddenSlides>31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169</vt:i4>
      </vt:variant>
    </vt:vector>
  </HeadingPairs>
  <TitlesOfParts>
    <vt:vector size="170" baseType="lpstr">
      <vt:lpstr>Office Theme</vt:lpstr>
      <vt:lpstr>PowerPoint Presentation</vt:lpstr>
      <vt:lpstr>Outline</vt:lpstr>
      <vt:lpstr>Objective</vt:lpstr>
      <vt:lpstr>ConceptClang is…</vt:lpstr>
      <vt:lpstr>ConceptClang from Clang</vt:lpstr>
      <vt:lpstr>ConceptGCC, A Sister Project</vt:lpstr>
      <vt:lpstr>Outline</vt:lpstr>
      <vt:lpstr>Generic Programming</vt:lpstr>
      <vt:lpstr>Generic Programming: Motivation</vt:lpstr>
      <vt:lpstr>Generic Programming: Motivation</vt:lpstr>
      <vt:lpstr>Generic Programming: Motivation</vt:lpstr>
      <vt:lpstr>Generic Programming: Motivation</vt:lpstr>
      <vt:lpstr>Generic Programming: Motivation</vt:lpstr>
      <vt:lpstr>Generic Programming: Motivation</vt:lpstr>
      <vt:lpstr>Generic Programming: Motivation</vt:lpstr>
      <vt:lpstr>Templates: Compiler Mechanism</vt:lpstr>
      <vt:lpstr>Generic Programming</vt:lpstr>
      <vt:lpstr>Concepts: Motivation</vt:lpstr>
      <vt:lpstr>Concepts: Motivation</vt:lpstr>
      <vt:lpstr>Concepts: Definition</vt:lpstr>
      <vt:lpstr>Concepts in Programming Languages</vt:lpstr>
      <vt:lpstr>Concepts in C++</vt:lpstr>
      <vt:lpstr>Concepts in C++</vt:lpstr>
      <vt:lpstr>Concepts in C++</vt:lpstr>
      <vt:lpstr>Problem: Error detection and diagnosis</vt:lpstr>
      <vt:lpstr>Templates: Problem – Example 0</vt:lpstr>
      <vt:lpstr>Templates: Problem – Example 0.5</vt:lpstr>
      <vt:lpstr>Templates: Problem – Example 1</vt:lpstr>
      <vt:lpstr>Templates: Problem – Example 2</vt:lpstr>
      <vt:lpstr>Templates: Solution – Example 1</vt:lpstr>
      <vt:lpstr>Templates: Solution – Example 2</vt:lpstr>
      <vt:lpstr>Concepts for C++</vt:lpstr>
      <vt:lpstr>Constrained Templates</vt:lpstr>
      <vt:lpstr>Concepts: Elementary Components</vt:lpstr>
      <vt:lpstr>Concepts: Elementary Components</vt:lpstr>
      <vt:lpstr>Concepts: Elementary Components</vt:lpstr>
      <vt:lpstr>Concept Definitions and Models</vt:lpstr>
      <vt:lpstr>Concepts: Elementary Components</vt:lpstr>
      <vt:lpstr>Concepts: Elementary Components</vt:lpstr>
      <vt:lpstr>Concepts: Elementary Components</vt:lpstr>
      <vt:lpstr>Concept Definitions and Models</vt:lpstr>
      <vt:lpstr>Concepts: Elementary Components</vt:lpstr>
      <vt:lpstr>Concepts: Recap</vt:lpstr>
      <vt:lpstr>Outline</vt:lpstr>
      <vt:lpstr>Implementing Components</vt:lpstr>
      <vt:lpstr>Implementing Components</vt:lpstr>
      <vt:lpstr>Implementing Components</vt:lpstr>
      <vt:lpstr>Implementing Components</vt:lpstr>
      <vt:lpstr>Type-checking Constrained Templates</vt:lpstr>
      <vt:lpstr>Entity (Reference) Rebuilding: Example</vt:lpstr>
      <vt:lpstr>Implementation Considerations</vt:lpstr>
      <vt:lpstr>Design Alternatives: Salient Differences</vt:lpstr>
      <vt:lpstr>Design Alternatives: Salient Differences</vt:lpstr>
      <vt:lpstr>Design Alternatives: Salient Differences</vt:lpstr>
      <vt:lpstr>Use-Patterns</vt:lpstr>
      <vt:lpstr>Pseudo-signatures</vt:lpstr>
      <vt:lpstr>Design Alternatives: Salient Differences</vt:lpstr>
      <vt:lpstr>Design Alternatives</vt:lpstr>
      <vt:lpstr>Other Design Idioms</vt:lpstr>
      <vt:lpstr>Infrastructure Design</vt:lpstr>
      <vt:lpstr>Infrastructure Extensions</vt:lpstr>
      <vt:lpstr>Outline</vt:lpstr>
      <vt:lpstr>ConceptClang Objective</vt:lpstr>
      <vt:lpstr>Talk Section Focus</vt:lpstr>
      <vt:lpstr>Clang  ConceptClang: The Components</vt:lpstr>
      <vt:lpstr>The ConceptClang Components</vt:lpstr>
      <vt:lpstr>Infrastructure and Extensions</vt:lpstr>
      <vt:lpstr>Essential Data Structures</vt:lpstr>
      <vt:lpstr>Clang -&gt; ConceptClang: Data Structures</vt:lpstr>
      <vt:lpstr>Essential Data Structures</vt:lpstr>
      <vt:lpstr>Essential Data Structures</vt:lpstr>
      <vt:lpstr>Pseudo-signature Parsing</vt:lpstr>
      <vt:lpstr>Pseudo-signature Checking</vt:lpstr>
      <vt:lpstr>Use-patterns Parsing</vt:lpstr>
      <vt:lpstr>Use-patterns Checking</vt:lpstr>
      <vt:lpstr>Use-patterns Checking</vt:lpstr>
      <vt:lpstr>Constrained Template Definition Parsing</vt:lpstr>
      <vt:lpstr>Two-stage Entity Reference Checking</vt:lpstr>
      <vt:lpstr>Constrained Template Definition Parsing</vt:lpstr>
      <vt:lpstr>Constrained Template Definition Parsing</vt:lpstr>
      <vt:lpstr>Essential Procedures</vt:lpstr>
      <vt:lpstr>Essential Procedures: Infrastructure</vt:lpstr>
      <vt:lpstr>ConceptClang Infrastructure: Sema</vt:lpstr>
      <vt:lpstr>Pre-Frankfurt Instantiation: Sema</vt:lpstr>
      <vt:lpstr>Palo Alto Instantiation: Sema</vt:lpstr>
      <vt:lpstr>Essential Procedures: Palo Alto</vt:lpstr>
      <vt:lpstr>Essential Procedures: Pre-Frankfurt</vt:lpstr>
      <vt:lpstr>A Summary of Differences: Parser</vt:lpstr>
      <vt:lpstr>A Summary of Differences: Structures</vt:lpstr>
      <vt:lpstr>A Summary of Differences: Sema</vt:lpstr>
      <vt:lpstr>Pre-Frankfurt Subtle Extensions</vt:lpstr>
      <vt:lpstr>Implementation Workload: Sema</vt:lpstr>
      <vt:lpstr>Clang  ConceptClang: A Sample Case</vt:lpstr>
      <vt:lpstr>Type-checking Templates</vt:lpstr>
      <vt:lpstr>Type-checking Constrained Templates</vt:lpstr>
      <vt:lpstr>(Non)Dependent Entity References</vt:lpstr>
      <vt:lpstr>(Non)Dependent Entity References</vt:lpstr>
      <vt:lpstr>Templates: No Separate Type-checking</vt:lpstr>
      <vt:lpstr>Type-checking Constrained Templates</vt:lpstr>
      <vt:lpstr>Separate Type-checking ?</vt:lpstr>
      <vt:lpstr>Not Quite Separate Type-checking</vt:lpstr>
      <vt:lpstr>Type-checking Templates</vt:lpstr>
      <vt:lpstr>Type-checking Constrained Templates</vt:lpstr>
      <vt:lpstr>Type-checking Templates in Clang</vt:lpstr>
      <vt:lpstr>Parsing A Template Definition in Clang</vt:lpstr>
      <vt:lpstr>Parsing A Template Use in Clang</vt:lpstr>
      <vt:lpstr>Checking A Call Expression in Clang</vt:lpstr>
      <vt:lpstr>Overload Resolution in Clang</vt:lpstr>
      <vt:lpstr>Template Argument Deduction in Clang</vt:lpstr>
      <vt:lpstr>Creating A Template Specialization in Clang</vt:lpstr>
      <vt:lpstr>Overload Resolution in Clang</vt:lpstr>
      <vt:lpstr>Type-checking Templates in Clang</vt:lpstr>
      <vt:lpstr>Template Instantiation in Clang</vt:lpstr>
      <vt:lpstr>Transforming Entities in Clang</vt:lpstr>
      <vt:lpstr>Transforming Entities in Clang</vt:lpstr>
      <vt:lpstr>Transforming Call Expressions in Clang</vt:lpstr>
      <vt:lpstr>Type-checking Templates in Clang</vt:lpstr>
      <vt:lpstr>Type-checking Templates in ConceptClang</vt:lpstr>
      <vt:lpstr>Type-checking Templates in ConceptClang</vt:lpstr>
      <vt:lpstr>Type-checking Templates in ConceptClang</vt:lpstr>
      <vt:lpstr>Type-checking Templates in ConceptClang</vt:lpstr>
      <vt:lpstr>Type-checking Templates in ConceptClang</vt:lpstr>
      <vt:lpstr>Type-checking Templates in ConceptClang</vt:lpstr>
      <vt:lpstr>Entity Reference Rebuilding: Example</vt:lpstr>
      <vt:lpstr>Entity Reference Rebuilding: Example</vt:lpstr>
      <vt:lpstr>Updating Entity References: Example</vt:lpstr>
      <vt:lpstr>Type-checking Templates in ConceptClang</vt:lpstr>
      <vt:lpstr>Essential Procedures, Implemented</vt:lpstr>
      <vt:lpstr>Some General Design Observations</vt:lpstr>
      <vt:lpstr>Some General Design Observations</vt:lpstr>
      <vt:lpstr>Some pre-Frankfurt Design Questions</vt:lpstr>
      <vt:lpstr>Some Palo Alto Design Questions</vt:lpstr>
      <vt:lpstr>Recap: Objective</vt:lpstr>
      <vt:lpstr>Conclusion</vt:lpstr>
      <vt:lpstr>Thank You! Questions?</vt:lpstr>
      <vt:lpstr>Concept-based overloading</vt:lpstr>
      <vt:lpstr>Concept-based overloading</vt:lpstr>
      <vt:lpstr>ConceptClang: Essential Procedures</vt:lpstr>
      <vt:lpstr>ConceptClang: Essential Procedures</vt:lpstr>
      <vt:lpstr>ConceptClang: Essential Procedures</vt:lpstr>
      <vt:lpstr>ConceptClang: Essential Procedures</vt:lpstr>
      <vt:lpstr>ConceptClang: Essential Procedures</vt:lpstr>
      <vt:lpstr>ConceptClang: Essential Procedures</vt:lpstr>
      <vt:lpstr>ConceptClang: Essential Procedures</vt:lpstr>
      <vt:lpstr> Separate Type-checking</vt:lpstr>
      <vt:lpstr>Type-checking Definitions</vt:lpstr>
      <vt:lpstr>Type-checking Uses</vt:lpstr>
      <vt:lpstr>Type-checking Templates</vt:lpstr>
      <vt:lpstr>(Non)Dependent Entity References</vt:lpstr>
      <vt:lpstr>(Non)Dependent Entity References</vt:lpstr>
      <vt:lpstr>(Non)Dependent Entity References</vt:lpstr>
      <vt:lpstr>Templates: No Separate Type-checking</vt:lpstr>
      <vt:lpstr>Type-checking Constrained Templates</vt:lpstr>
      <vt:lpstr>Separate Type-checking ?</vt:lpstr>
      <vt:lpstr>Not Quite Separate Type-checking</vt:lpstr>
      <vt:lpstr>Implicit Concepts</vt:lpstr>
      <vt:lpstr>Implicit Concepts: Example</vt:lpstr>
      <vt:lpstr>Explicit Concepts</vt:lpstr>
      <vt:lpstr>Explicit Concepts: Example</vt:lpstr>
      <vt:lpstr>Pre-Frankfurt Design</vt:lpstr>
      <vt:lpstr>Pre-Frankfurt Design: Example</vt:lpstr>
      <vt:lpstr>Palo Alto Design</vt:lpstr>
      <vt:lpstr>Palo Alto Design: Example</vt:lpstr>
      <vt:lpstr>The Infrastructure layer</vt:lpstr>
      <vt:lpstr>The pre-Frankfurt Instantiation layer</vt:lpstr>
      <vt:lpstr>The Palo Alto Instantiation layer</vt:lpstr>
      <vt:lpstr>Instantiating A Concepts Design</vt:lpstr>
      <vt:lpstr>Pre-Frankfurt Instantiation: Summary</vt:lpstr>
      <vt:lpstr>Palo Alto Instantiation: Summary</vt:lpstr>
    </vt:vector>
  </TitlesOfParts>
  <Company>Indiana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Maria Morris</dc:creator>
  <cp:lastModifiedBy>Larisse Voufo</cp:lastModifiedBy>
  <cp:revision>1066</cp:revision>
  <dcterms:created xsi:type="dcterms:W3CDTF">2012-02-24T16:39:40Z</dcterms:created>
  <dcterms:modified xsi:type="dcterms:W3CDTF">2012-05-15T22:31:06Z</dcterms:modified>
</cp:coreProperties>
</file>